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drawings/drawing3.xml" ContentType="application/vnd.openxmlformats-officedocument.drawingml.chartshapes+xml"/>
  <Override PartName="/ppt/charts/chart9.xml" ContentType="application/vnd.openxmlformats-officedocument.drawingml.chart+xml"/>
  <Override PartName="/ppt/drawings/drawing4.xml" ContentType="application/vnd.openxmlformats-officedocument.drawingml.chartshapes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1" r:id="rId2"/>
    <p:sldId id="272" r:id="rId3"/>
    <p:sldId id="273" r:id="rId4"/>
    <p:sldId id="288" r:id="rId5"/>
    <p:sldId id="276" r:id="rId6"/>
    <p:sldId id="281" r:id="rId7"/>
    <p:sldId id="289" r:id="rId8"/>
    <p:sldId id="275" r:id="rId9"/>
    <p:sldId id="287" r:id="rId10"/>
    <p:sldId id="277" r:id="rId11"/>
    <p:sldId id="282" r:id="rId12"/>
    <p:sldId id="290" r:id="rId13"/>
    <p:sldId id="284" r:id="rId14"/>
    <p:sldId id="269" r:id="rId15"/>
    <p:sldId id="283" r:id="rId16"/>
    <p:sldId id="285" r:id="rId17"/>
    <p:sldId id="286" r:id="rId18"/>
    <p:sldId id="279" r:id="rId19"/>
  </p:sldIdLst>
  <p:sldSz cx="12192000" cy="6858000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7C80"/>
    <a:srgbClr val="33CCCC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20" d="100"/>
          <a:sy n="120" d="100"/>
        </p:scale>
        <p:origin x="-19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ЧИСЛО ИНОСТРАННЫХ СТУДЕНТВ</c:v>
                </c:pt>
              </c:strCache>
            </c:strRef>
          </c:tx>
          <c:spPr>
            <a:ln w="25400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rgbClr val="32AABA"/>
              </a:outerShdw>
            </a:effectLst>
          </c:spPr>
          <c:marker>
            <c:symbol val="none"/>
          </c:marker>
          <c:dLbls>
            <c:spPr>
              <a:solidFill>
                <a:srgbClr val="32AABA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Лист1!$A$2:$A$21</c:f>
              <c:strCache>
                <c:ptCount val="20"/>
                <c:pt idx="0">
                  <c:v>ФТФ</c:v>
                </c:pt>
                <c:pt idx="1">
                  <c:v>ИБ</c:v>
                </c:pt>
                <c:pt idx="2">
                  <c:v>ГГФ</c:v>
                </c:pt>
                <c:pt idx="3">
                  <c:v>ФИПН</c:v>
                </c:pt>
                <c:pt idx="4">
                  <c:v>ИЭМ </c:v>
                </c:pt>
                <c:pt idx="5">
                  <c:v>РФФ</c:v>
                </c:pt>
                <c:pt idx="6">
                  <c:v>ФП </c:v>
                </c:pt>
                <c:pt idx="7">
                  <c:v>ИПМКН</c:v>
                </c:pt>
                <c:pt idx="8">
                  <c:v>ФИЯ </c:v>
                </c:pt>
                <c:pt idx="9">
                  <c:v>ФилФ</c:v>
                </c:pt>
                <c:pt idx="10">
                  <c:v>ФИТ</c:v>
                </c:pt>
                <c:pt idx="11">
                  <c:v>ФФ </c:v>
                </c:pt>
                <c:pt idx="12">
                  <c:v>ММФ </c:v>
                </c:pt>
                <c:pt idx="13">
                  <c:v>ЮИ </c:v>
                </c:pt>
                <c:pt idx="14">
                  <c:v>ФсФ</c:v>
                </c:pt>
                <c:pt idx="15">
                  <c:v>ВИТШ </c:v>
                </c:pt>
                <c:pt idx="16">
                  <c:v>ХФ</c:v>
                </c:pt>
                <c:pt idx="17">
                  <c:v>ФФК</c:v>
                </c:pt>
                <c:pt idx="18">
                  <c:v>ИИК</c:v>
                </c:pt>
                <c:pt idx="19">
                  <c:v>ФЖ</c:v>
                </c:pt>
              </c:strCache>
            </c:strRef>
          </c:cat>
          <c:val>
            <c:numRef>
              <c:f>Лист1!$B$2:$B$21</c:f>
              <c:numCache>
                <c:formatCode>General</c:formatCode>
                <c:ptCount val="20"/>
                <c:pt idx="0">
                  <c:v>301</c:v>
                </c:pt>
                <c:pt idx="1">
                  <c:v>289</c:v>
                </c:pt>
                <c:pt idx="2">
                  <c:v>273</c:v>
                </c:pt>
                <c:pt idx="3">
                  <c:v>213</c:v>
                </c:pt>
                <c:pt idx="4">
                  <c:v>206</c:v>
                </c:pt>
                <c:pt idx="5">
                  <c:v>180</c:v>
                </c:pt>
                <c:pt idx="6">
                  <c:v>140</c:v>
                </c:pt>
                <c:pt idx="7">
                  <c:v>139</c:v>
                </c:pt>
                <c:pt idx="8">
                  <c:v>138</c:v>
                </c:pt>
                <c:pt idx="9">
                  <c:v>114</c:v>
                </c:pt>
                <c:pt idx="10">
                  <c:v>113</c:v>
                </c:pt>
                <c:pt idx="11">
                  <c:v>109</c:v>
                </c:pt>
                <c:pt idx="12">
                  <c:v>100</c:v>
                </c:pt>
                <c:pt idx="13">
                  <c:v>93</c:v>
                </c:pt>
                <c:pt idx="14">
                  <c:v>55</c:v>
                </c:pt>
                <c:pt idx="15">
                  <c:v>50</c:v>
                </c:pt>
                <c:pt idx="16">
                  <c:v>44</c:v>
                </c:pt>
                <c:pt idx="17">
                  <c:v>39</c:v>
                </c:pt>
                <c:pt idx="18">
                  <c:v>35</c:v>
                </c:pt>
                <c:pt idx="19">
                  <c:v>24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E-E720-4C52-91E0-0ACCC3F6100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rgbClr val="32AABA"/>
              </a:solidFill>
              <a:round/>
            </a:ln>
            <a:effectLst/>
          </c:spPr>
        </c:dropLines>
        <c:marker val="1"/>
        <c:smooth val="0"/>
        <c:axId val="170338304"/>
        <c:axId val="170067648"/>
      </c:lineChart>
      <c:catAx>
        <c:axId val="170338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>
            <a:solidFill>
              <a:srgbClr val="A5A5A5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30" baseline="0">
                <a:solidFill>
                  <a:srgbClr val="A5A5A5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067648"/>
        <c:crosses val="autoZero"/>
        <c:auto val="1"/>
        <c:lblAlgn val="ctr"/>
        <c:lblOffset val="100"/>
        <c:noMultiLvlLbl val="0"/>
      </c:catAx>
      <c:valAx>
        <c:axId val="1700676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0338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Количество иностранных студентов</c:v>
                </c:pt>
              </c:strCache>
            </c:strRef>
          </c:tx>
          <c:spPr>
            <a:solidFill>
              <a:srgbClr val="32AABA"/>
            </a:solidFill>
            <a:ln w="0">
              <a:solidFill>
                <a:srgbClr val="C9C9C9"/>
              </a:solidFill>
            </a:ln>
            <a:effectLst/>
          </c:spPr>
          <c:invertIfNegative val="0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Лист1!$B$1:$G$1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Лист1!$B$2:$G$2</c:f>
              <c:numCache>
                <c:formatCode>General</c:formatCode>
                <c:ptCount val="6"/>
                <c:pt idx="0">
                  <c:v>10</c:v>
                </c:pt>
                <c:pt idx="1">
                  <c:v>10</c:v>
                </c:pt>
                <c:pt idx="2">
                  <c:v>13</c:v>
                </c:pt>
                <c:pt idx="3">
                  <c:v>22</c:v>
                </c:pt>
                <c:pt idx="4">
                  <c:v>36</c:v>
                </c:pt>
                <c:pt idx="5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24F-4498-A746-4AC37E52BF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57"/>
        <c:axId val="171005952"/>
        <c:axId val="179112768"/>
      </c:barChart>
      <c:catAx>
        <c:axId val="1710059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pPr>
            <a:endParaRPr lang="ru-RU"/>
          </a:p>
        </c:txPr>
        <c:crossAx val="179112768"/>
        <c:crosses val="autoZero"/>
        <c:auto val="1"/>
        <c:lblAlgn val="ctr"/>
        <c:lblOffset val="100"/>
        <c:noMultiLvlLbl val="0"/>
      </c:catAx>
      <c:valAx>
        <c:axId val="179112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pPr>
            <a:endParaRPr lang="ru-RU"/>
          </a:p>
        </c:txPr>
        <c:crossAx val="171005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Roboto" pitchFamily="2" charset="0"/>
          <a:ea typeface="Roboto" pitchFamily="2" charset="0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Граждане РФ 2022</c:v>
                </c:pt>
              </c:strCache>
            </c:strRef>
          </c:tx>
          <c:spPr>
            <a:solidFill>
              <a:srgbClr val="32AABA"/>
            </a:solidFill>
            <a:ln w="0">
              <a:solidFill>
                <a:srgbClr val="C9C9C9"/>
              </a:solidFill>
            </a:ln>
            <a:effectLst/>
          </c:spPr>
          <c:invertIfNegative val="0"/>
          <c:dLbls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Лист1!$B$1:$G$1</c:f>
              <c:strCache>
                <c:ptCount val="6"/>
                <c:pt idx="0">
                  <c:v>24.03.03 БАС</c:v>
                </c:pt>
                <c:pt idx="1">
                  <c:v>24.03.03 БиГ</c:v>
                </c:pt>
                <c:pt idx="2">
                  <c:v>15.03.06</c:v>
                </c:pt>
                <c:pt idx="3">
                  <c:v>15.03.03</c:v>
                </c:pt>
                <c:pt idx="4">
                  <c:v>16.03.01 КМ </c:v>
                </c:pt>
                <c:pt idx="5">
                  <c:v>16.03.01 ИИ</c:v>
                </c:pt>
              </c:strCache>
            </c:strRef>
          </c:cat>
          <c:val>
            <c:numRef>
              <c:f>Лист1!$B$2:$G$2</c:f>
              <c:numCache>
                <c:formatCode>0%</c:formatCode>
                <c:ptCount val="6"/>
                <c:pt idx="1">
                  <c:v>0.28999999999999998</c:v>
                </c:pt>
                <c:pt idx="2">
                  <c:v>0.51</c:v>
                </c:pt>
                <c:pt idx="3">
                  <c:v>0.28000000000000003</c:v>
                </c:pt>
                <c:pt idx="4">
                  <c:v>0.18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EC3-44CC-BFA6-254BE9233433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Граждане РФ 2023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Лист1!$B$1:$G$1</c:f>
              <c:strCache>
                <c:ptCount val="6"/>
                <c:pt idx="0">
                  <c:v>24.03.03 БАС</c:v>
                </c:pt>
                <c:pt idx="1">
                  <c:v>24.03.03 БиГ</c:v>
                </c:pt>
                <c:pt idx="2">
                  <c:v>15.03.06</c:v>
                </c:pt>
                <c:pt idx="3">
                  <c:v>15.03.03</c:v>
                </c:pt>
                <c:pt idx="4">
                  <c:v>16.03.01 КМ </c:v>
                </c:pt>
                <c:pt idx="5">
                  <c:v>16.03.01 ИИ</c:v>
                </c:pt>
              </c:strCache>
            </c:strRef>
          </c:cat>
          <c:val>
            <c:numRef>
              <c:f>Лист1!$B$3:$G$3</c:f>
              <c:numCache>
                <c:formatCode>0.00%</c:formatCode>
                <c:ptCount val="6"/>
                <c:pt idx="1">
                  <c:v>0.54400000000000004</c:v>
                </c:pt>
                <c:pt idx="2" formatCode="0%">
                  <c:v>0.59</c:v>
                </c:pt>
                <c:pt idx="3" formatCode="0%">
                  <c:v>0.39</c:v>
                </c:pt>
                <c:pt idx="4" formatCode="0%">
                  <c:v>0.3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Граждане РФ 2024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Лист1!$B$1:$G$1</c:f>
              <c:strCache>
                <c:ptCount val="6"/>
                <c:pt idx="0">
                  <c:v>24.03.03 БАС</c:v>
                </c:pt>
                <c:pt idx="1">
                  <c:v>24.03.03 БиГ</c:v>
                </c:pt>
                <c:pt idx="2">
                  <c:v>15.03.06</c:v>
                </c:pt>
                <c:pt idx="3">
                  <c:v>15.03.03</c:v>
                </c:pt>
                <c:pt idx="4">
                  <c:v>16.03.01 КМ </c:v>
                </c:pt>
                <c:pt idx="5">
                  <c:v>16.03.01 ИИ</c:v>
                </c:pt>
              </c:strCache>
            </c:strRef>
          </c:cat>
          <c:val>
            <c:numRef>
              <c:f>Лист1!$B$4:$G$4</c:f>
              <c:numCache>
                <c:formatCode>0.00%</c:formatCode>
                <c:ptCount val="6"/>
                <c:pt idx="1">
                  <c:v>0.44400000000000001</c:v>
                </c:pt>
                <c:pt idx="2" formatCode="0%">
                  <c:v>0.76</c:v>
                </c:pt>
                <c:pt idx="3" formatCode="0%">
                  <c:v>0.4</c:v>
                </c:pt>
                <c:pt idx="4" formatCode="0%">
                  <c:v>0.32</c:v>
                </c:pt>
              </c:numCache>
            </c:numRef>
          </c:val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Граждане РФ 2025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Лист1!$B$1:$G$1</c:f>
              <c:strCache>
                <c:ptCount val="6"/>
                <c:pt idx="0">
                  <c:v>24.03.03 БАС</c:v>
                </c:pt>
                <c:pt idx="1">
                  <c:v>24.03.03 БиГ</c:v>
                </c:pt>
                <c:pt idx="2">
                  <c:v>15.03.06</c:v>
                </c:pt>
                <c:pt idx="3">
                  <c:v>15.03.03</c:v>
                </c:pt>
                <c:pt idx="4">
                  <c:v>16.03.01 КМ </c:v>
                </c:pt>
                <c:pt idx="5">
                  <c:v>16.03.01 ИИ</c:v>
                </c:pt>
              </c:strCache>
            </c:strRef>
          </c:cat>
          <c:val>
            <c:numRef>
              <c:f>Лист1!$B$5:$G$5</c:f>
              <c:numCache>
                <c:formatCode>0%</c:formatCode>
                <c:ptCount val="6"/>
                <c:pt idx="0">
                  <c:v>0.68</c:v>
                </c:pt>
                <c:pt idx="1">
                  <c:v>0.83</c:v>
                </c:pt>
                <c:pt idx="2">
                  <c:v>0.8</c:v>
                </c:pt>
                <c:pt idx="3">
                  <c:v>0.44</c:v>
                </c:pt>
                <c:pt idx="4">
                  <c:v>0.66</c:v>
                </c:pt>
                <c:pt idx="5">
                  <c:v>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57"/>
        <c:axId val="179719680"/>
        <c:axId val="179117376"/>
      </c:barChart>
      <c:catAx>
        <c:axId val="1797196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pPr>
            <a:endParaRPr lang="ru-RU"/>
          </a:p>
        </c:txPr>
        <c:crossAx val="179117376"/>
        <c:crosses val="autoZero"/>
        <c:auto val="1"/>
        <c:lblAlgn val="ctr"/>
        <c:lblOffset val="100"/>
        <c:noMultiLvlLbl val="0"/>
      </c:catAx>
      <c:valAx>
        <c:axId val="17911737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pPr>
            <a:endParaRPr lang="ru-RU"/>
          </a:p>
        </c:txPr>
        <c:crossAx val="17971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Roboto" pitchFamily="2" charset="0"/>
          <a:ea typeface="Roboto" pitchFamily="2" charset="0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32AABA"/>
            </a:solidFill>
            <a:ln>
              <a:noFill/>
            </a:ln>
            <a:effectLst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15.03.03</c:v>
                </c:pt>
                <c:pt idx="1">
                  <c:v>15.03.06</c:v>
                </c:pt>
                <c:pt idx="2">
                  <c:v>16.03.01</c:v>
                </c:pt>
                <c:pt idx="3">
                  <c:v>24.03.03</c:v>
                </c:pt>
                <c:pt idx="4">
                  <c:v>Всего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0</c:v>
                </c:pt>
                <c:pt idx="4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1FB-4690-AFBD-BDBE57E4B60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A5A5A5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15.03.03</c:v>
                </c:pt>
                <c:pt idx="1">
                  <c:v>15.03.06</c:v>
                </c:pt>
                <c:pt idx="2">
                  <c:v>16.03.01</c:v>
                </c:pt>
                <c:pt idx="3">
                  <c:v>24.03.03</c:v>
                </c:pt>
                <c:pt idx="4">
                  <c:v>Всего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1FB-4690-AFBD-BDBE57E4B60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7C8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15.03.03</c:v>
                </c:pt>
                <c:pt idx="1">
                  <c:v>15.03.06</c:v>
                </c:pt>
                <c:pt idx="2">
                  <c:v>16.03.01</c:v>
                </c:pt>
                <c:pt idx="3">
                  <c:v>24.03.03</c:v>
                </c:pt>
                <c:pt idx="4">
                  <c:v>Всего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</c:v>
                </c:pt>
                <c:pt idx="1">
                  <c:v>15</c:v>
                </c:pt>
                <c:pt idx="2">
                  <c:v>0</c:v>
                </c:pt>
                <c:pt idx="3">
                  <c:v>0</c:v>
                </c:pt>
                <c:pt idx="4">
                  <c:v>16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15.03.03</c:v>
                </c:pt>
                <c:pt idx="1">
                  <c:v>15.03.06</c:v>
                </c:pt>
                <c:pt idx="2">
                  <c:v>16.03.01</c:v>
                </c:pt>
                <c:pt idx="3">
                  <c:v>24.03.03</c:v>
                </c:pt>
                <c:pt idx="4">
                  <c:v>Всего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5</c:v>
                </c:pt>
                <c:pt idx="1">
                  <c:v>26</c:v>
                </c:pt>
                <c:pt idx="2">
                  <c:v>5</c:v>
                </c:pt>
                <c:pt idx="3">
                  <c:v>10</c:v>
                </c:pt>
                <c:pt idx="4">
                  <c:v>46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15.03.03</c:v>
                </c:pt>
                <c:pt idx="1">
                  <c:v>15.03.06</c:v>
                </c:pt>
                <c:pt idx="2">
                  <c:v>16.03.01</c:v>
                </c:pt>
                <c:pt idx="3">
                  <c:v>24.03.03</c:v>
                </c:pt>
                <c:pt idx="4">
                  <c:v>Всего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9870208"/>
        <c:axId val="194215232"/>
      </c:barChart>
      <c:catAx>
        <c:axId val="179870208"/>
        <c:scaling>
          <c:orientation val="minMax"/>
        </c:scaling>
        <c:delete val="0"/>
        <c:axPos val="b"/>
        <c:numFmt formatCode="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pPr>
            <a:endParaRPr lang="ru-RU"/>
          </a:p>
        </c:txPr>
        <c:crossAx val="194215232"/>
        <c:crosses val="autoZero"/>
        <c:auto val="0"/>
        <c:lblAlgn val="ctr"/>
        <c:lblOffset val="100"/>
        <c:noMultiLvlLbl val="0"/>
      </c:catAx>
      <c:valAx>
        <c:axId val="194215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pPr>
            <a:endParaRPr lang="ru-RU"/>
          </a:p>
        </c:txPr>
        <c:crossAx val="17987020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oboto" pitchFamily="2" charset="0"/>
              <a:ea typeface="Roboto" pitchFamily="2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Roboto" pitchFamily="2" charset="0"/>
          <a:ea typeface="Roboto" pitchFamily="2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Выпускники ФТФ</c:v>
                </c:pt>
              </c:strCache>
            </c:strRef>
          </c:tx>
          <c:spPr>
            <a:solidFill>
              <a:srgbClr val="32AABA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dd/mm/yy;@</c:formatCode>
                <c:ptCount val="3"/>
                <c:pt idx="0">
                  <c:v>38822</c:v>
                </c:pt>
                <c:pt idx="1">
                  <c:v>36997</c:v>
                </c:pt>
                <c:pt idx="2">
                  <c:v>37726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83</c:v>
                </c:pt>
                <c:pt idx="1">
                  <c:v>74</c:v>
                </c:pt>
                <c:pt idx="2">
                  <c:v>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1FB-4690-AFBD-BDBE57E4B60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Внешние абитуриенты</c:v>
                </c:pt>
              </c:strCache>
            </c:strRef>
          </c:tx>
          <c:spPr>
            <a:solidFill>
              <a:srgbClr val="A5A5A5"/>
            </a:solidFill>
            <a:ln>
              <a:noFill/>
            </a:ln>
            <a:effectLst/>
          </c:spPr>
          <c:invertIfNegative val="0"/>
          <c:cat>
            <c:numRef>
              <c:f>Лист1!$A$2:$A$4</c:f>
              <c:numCache>
                <c:formatCode>dd/mm/yy;@</c:formatCode>
                <c:ptCount val="3"/>
                <c:pt idx="0">
                  <c:v>38822</c:v>
                </c:pt>
                <c:pt idx="1">
                  <c:v>36997</c:v>
                </c:pt>
                <c:pt idx="2">
                  <c:v>37726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17</c:v>
                </c:pt>
                <c:pt idx="1">
                  <c:v>26</c:v>
                </c:pt>
                <c:pt idx="2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1FB-4690-AFBD-BDBE57E4B6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0613120"/>
        <c:axId val="180192960"/>
      </c:barChart>
      <c:catAx>
        <c:axId val="180613120"/>
        <c:scaling>
          <c:orientation val="minMax"/>
        </c:scaling>
        <c:delete val="0"/>
        <c:axPos val="b"/>
        <c:numFmt formatCode="dd/mm/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pPr>
            <a:endParaRPr lang="ru-RU"/>
          </a:p>
        </c:txPr>
        <c:crossAx val="180192960"/>
        <c:crosses val="autoZero"/>
        <c:auto val="0"/>
        <c:lblAlgn val="ctr"/>
        <c:lblOffset val="100"/>
        <c:noMultiLvlLbl val="0"/>
      </c:catAx>
      <c:valAx>
        <c:axId val="18019296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pPr>
            <a:endParaRPr lang="ru-RU"/>
          </a:p>
        </c:txPr>
        <c:crossAx val="18061312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oboto" pitchFamily="2" charset="0"/>
              <a:ea typeface="Roboto" pitchFamily="2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Roboto" pitchFamily="2" charset="0"/>
          <a:ea typeface="Roboto" pitchFamily="2" charset="0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Выпускники ФТФ</c:v>
                </c:pt>
              </c:strCache>
            </c:strRef>
          </c:tx>
          <c:spPr>
            <a:solidFill>
              <a:srgbClr val="32AABA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dd/mm/yy;@</c:formatCode>
                <c:ptCount val="4"/>
                <c:pt idx="0">
                  <c:v>38822</c:v>
                </c:pt>
                <c:pt idx="1">
                  <c:v>36997</c:v>
                </c:pt>
                <c:pt idx="2">
                  <c:v>37726</c:v>
                </c:pt>
                <c:pt idx="3">
                  <c:v>37735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45</c:v>
                </c:pt>
                <c:pt idx="1">
                  <c:v>30</c:v>
                </c:pt>
                <c:pt idx="2">
                  <c:v>75</c:v>
                </c:pt>
                <c:pt idx="3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1FB-4690-AFBD-BDBE57E4B60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Внешние абитуриенты</c:v>
                </c:pt>
              </c:strCache>
            </c:strRef>
          </c:tx>
          <c:spPr>
            <a:solidFill>
              <a:srgbClr val="A5A5A5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dd/mm/yy;@</c:formatCode>
                <c:ptCount val="4"/>
                <c:pt idx="0">
                  <c:v>38822</c:v>
                </c:pt>
                <c:pt idx="1">
                  <c:v>36997</c:v>
                </c:pt>
                <c:pt idx="2">
                  <c:v>37726</c:v>
                </c:pt>
                <c:pt idx="3">
                  <c:v>37735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55</c:v>
                </c:pt>
                <c:pt idx="1">
                  <c:v>70</c:v>
                </c:pt>
                <c:pt idx="2">
                  <c:v>25</c:v>
                </c:pt>
                <c:pt idx="3">
                  <c:v>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1FB-4690-AFBD-BDBE57E4B6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0732928"/>
        <c:axId val="180194688"/>
      </c:barChart>
      <c:catAx>
        <c:axId val="180732928"/>
        <c:scaling>
          <c:orientation val="minMax"/>
        </c:scaling>
        <c:delete val="0"/>
        <c:axPos val="b"/>
        <c:numFmt formatCode="dd/mm/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pPr>
            <a:endParaRPr lang="ru-RU"/>
          </a:p>
        </c:txPr>
        <c:crossAx val="180194688"/>
        <c:crosses val="autoZero"/>
        <c:auto val="0"/>
        <c:lblAlgn val="ctr"/>
        <c:lblOffset val="100"/>
        <c:noMultiLvlLbl val="0"/>
      </c:catAx>
      <c:valAx>
        <c:axId val="18019468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pPr>
            <a:endParaRPr lang="ru-RU"/>
          </a:p>
        </c:txPr>
        <c:crossAx val="18073292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oboto" pitchFamily="2" charset="0"/>
              <a:ea typeface="Roboto" pitchFamily="2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Roboto" pitchFamily="2" charset="0"/>
          <a:ea typeface="Roboto" pitchFamily="2" charset="0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Выпускники ФТФ</c:v>
                </c:pt>
              </c:strCache>
            </c:strRef>
          </c:tx>
          <c:spPr>
            <a:solidFill>
              <a:srgbClr val="32AABA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dd/mm/yy;@</c:formatCode>
                <c:ptCount val="4"/>
                <c:pt idx="0">
                  <c:v>38822</c:v>
                </c:pt>
                <c:pt idx="1">
                  <c:v>36997</c:v>
                </c:pt>
                <c:pt idx="2">
                  <c:v>37726</c:v>
                </c:pt>
                <c:pt idx="3">
                  <c:v>37735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90</c:v>
                </c:pt>
                <c:pt idx="1">
                  <c:v>30</c:v>
                </c:pt>
                <c:pt idx="2">
                  <c:v>84</c:v>
                </c:pt>
                <c:pt idx="3">
                  <c:v>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1FB-4690-AFBD-BDBE57E4B60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Внешние абитуриенты</c:v>
                </c:pt>
              </c:strCache>
            </c:strRef>
          </c:tx>
          <c:spPr>
            <a:solidFill>
              <a:srgbClr val="A5A5A5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dd/mm/yy;@</c:formatCode>
                <c:ptCount val="4"/>
                <c:pt idx="0">
                  <c:v>38822</c:v>
                </c:pt>
                <c:pt idx="1">
                  <c:v>36997</c:v>
                </c:pt>
                <c:pt idx="2">
                  <c:v>37726</c:v>
                </c:pt>
                <c:pt idx="3">
                  <c:v>37735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</c:v>
                </c:pt>
                <c:pt idx="1">
                  <c:v>70</c:v>
                </c:pt>
                <c:pt idx="2">
                  <c:v>16</c:v>
                </c:pt>
                <c:pt idx="3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1FB-4690-AFBD-BDBE57E4B6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0615680"/>
        <c:axId val="180197568"/>
      </c:barChart>
      <c:catAx>
        <c:axId val="180615680"/>
        <c:scaling>
          <c:orientation val="minMax"/>
        </c:scaling>
        <c:delete val="0"/>
        <c:axPos val="b"/>
        <c:numFmt formatCode="dd/mm/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pPr>
            <a:endParaRPr lang="ru-RU"/>
          </a:p>
        </c:txPr>
        <c:crossAx val="180197568"/>
        <c:crosses val="autoZero"/>
        <c:auto val="0"/>
        <c:lblAlgn val="ctr"/>
        <c:lblOffset val="100"/>
        <c:noMultiLvlLbl val="0"/>
      </c:catAx>
      <c:valAx>
        <c:axId val="18019756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pPr>
            <a:endParaRPr lang="ru-RU"/>
          </a:p>
        </c:txPr>
        <c:crossAx val="18061568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oboto" pitchFamily="2" charset="0"/>
              <a:ea typeface="Roboto" pitchFamily="2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Roboto" pitchFamily="2" charset="0"/>
          <a:ea typeface="Roboto" pitchFamily="2" charset="0"/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Выпускники ФТФ</c:v>
                </c:pt>
              </c:strCache>
            </c:strRef>
          </c:tx>
          <c:spPr>
            <a:solidFill>
              <a:srgbClr val="32AABA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dd/mm/yy;@</c:formatCode>
                <c:ptCount val="4"/>
                <c:pt idx="0">
                  <c:v>38822</c:v>
                </c:pt>
                <c:pt idx="1">
                  <c:v>36997</c:v>
                </c:pt>
                <c:pt idx="2">
                  <c:v>37726</c:v>
                </c:pt>
                <c:pt idx="3">
                  <c:v>37735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45</c:v>
                </c:pt>
                <c:pt idx="1">
                  <c:v>45</c:v>
                </c:pt>
                <c:pt idx="2">
                  <c:v>84</c:v>
                </c:pt>
                <c:pt idx="3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1FB-4690-AFBD-BDBE57E4B60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Внешние абитуриенты</c:v>
                </c:pt>
              </c:strCache>
            </c:strRef>
          </c:tx>
          <c:spPr>
            <a:solidFill>
              <a:srgbClr val="A5A5A5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dd/mm/yy;@</c:formatCode>
                <c:ptCount val="4"/>
                <c:pt idx="0">
                  <c:v>38822</c:v>
                </c:pt>
                <c:pt idx="1">
                  <c:v>36997</c:v>
                </c:pt>
                <c:pt idx="2">
                  <c:v>37726</c:v>
                </c:pt>
                <c:pt idx="3">
                  <c:v>37735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55</c:v>
                </c:pt>
                <c:pt idx="1">
                  <c:v>55</c:v>
                </c:pt>
                <c:pt idx="2">
                  <c:v>16</c:v>
                </c:pt>
                <c:pt idx="3">
                  <c:v>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1FB-4690-AFBD-BDBE57E4B6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0735488"/>
        <c:axId val="180543488"/>
      </c:barChart>
      <c:catAx>
        <c:axId val="180735488"/>
        <c:scaling>
          <c:orientation val="minMax"/>
        </c:scaling>
        <c:delete val="0"/>
        <c:axPos val="b"/>
        <c:numFmt formatCode="dd/mm/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pPr>
            <a:endParaRPr lang="ru-RU"/>
          </a:p>
        </c:txPr>
        <c:crossAx val="180543488"/>
        <c:crosses val="autoZero"/>
        <c:auto val="0"/>
        <c:lblAlgn val="ctr"/>
        <c:lblOffset val="100"/>
        <c:noMultiLvlLbl val="0"/>
      </c:catAx>
      <c:valAx>
        <c:axId val="18054348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pPr>
            <a:endParaRPr lang="ru-RU"/>
          </a:p>
        </c:txPr>
        <c:crossAx val="18073548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oboto" pitchFamily="2" charset="0"/>
              <a:ea typeface="Roboto" pitchFamily="2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Roboto" pitchFamily="2" charset="0"/>
          <a:ea typeface="Roboto" pitchFamily="2" charset="0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Выпускники ФТФ</c:v>
                </c:pt>
              </c:strCache>
            </c:strRef>
          </c:tx>
          <c:spPr>
            <a:solidFill>
              <a:srgbClr val="32AABA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dd/mm/yy;@</c:formatCode>
                <c:ptCount val="4"/>
                <c:pt idx="0">
                  <c:v>38822</c:v>
                </c:pt>
                <c:pt idx="1">
                  <c:v>36997</c:v>
                </c:pt>
                <c:pt idx="2">
                  <c:v>37726</c:v>
                </c:pt>
                <c:pt idx="3">
                  <c:v>37735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45</c:v>
                </c:pt>
                <c:pt idx="1">
                  <c:v>45</c:v>
                </c:pt>
                <c:pt idx="2">
                  <c:v>84</c:v>
                </c:pt>
                <c:pt idx="3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1FB-4690-AFBD-BDBE57E4B60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Внешние абитуриенты</c:v>
                </c:pt>
              </c:strCache>
            </c:strRef>
          </c:tx>
          <c:spPr>
            <a:solidFill>
              <a:srgbClr val="A5A5A5"/>
            </a:solidFill>
            <a:ln>
              <a:noFill/>
            </a:ln>
            <a:effectLst/>
          </c:spPr>
          <c:invertIfNegative val="0"/>
          <c:cat>
            <c:numRef>
              <c:f>Лист1!$A$2:$A$5</c:f>
              <c:numCache>
                <c:formatCode>dd/mm/yy;@</c:formatCode>
                <c:ptCount val="4"/>
                <c:pt idx="0">
                  <c:v>38822</c:v>
                </c:pt>
                <c:pt idx="1">
                  <c:v>36997</c:v>
                </c:pt>
                <c:pt idx="2">
                  <c:v>37726</c:v>
                </c:pt>
                <c:pt idx="3">
                  <c:v>37735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55</c:v>
                </c:pt>
                <c:pt idx="1">
                  <c:v>55</c:v>
                </c:pt>
                <c:pt idx="2">
                  <c:v>16</c:v>
                </c:pt>
                <c:pt idx="3">
                  <c:v>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1FB-4690-AFBD-BDBE57E4B6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0730880"/>
        <c:axId val="180545792"/>
      </c:barChart>
      <c:catAx>
        <c:axId val="180730880"/>
        <c:scaling>
          <c:orientation val="minMax"/>
        </c:scaling>
        <c:delete val="0"/>
        <c:axPos val="b"/>
        <c:numFmt formatCode="dd/mm/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pPr>
            <a:endParaRPr lang="ru-RU"/>
          </a:p>
        </c:txPr>
        <c:crossAx val="180545792"/>
        <c:crosses val="autoZero"/>
        <c:auto val="0"/>
        <c:lblAlgn val="ctr"/>
        <c:lblOffset val="100"/>
        <c:noMultiLvlLbl val="0"/>
      </c:catAx>
      <c:valAx>
        <c:axId val="18054579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pPr>
            <a:endParaRPr lang="ru-RU"/>
          </a:p>
        </c:txPr>
        <c:crossAx val="18073088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oboto" pitchFamily="2" charset="0"/>
              <a:ea typeface="Roboto" pitchFamily="2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Roboto" pitchFamily="2" charset="0"/>
          <a:ea typeface="Roboto" pitchFamily="2" charset="0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32AABA"/>
            </a:solidFill>
            <a:ln>
              <a:noFill/>
            </a:ln>
            <a:effectLst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1.1. Математика и механика</c:v>
                </c:pt>
                <c:pt idx="1">
                  <c:v>1.3.Физические науки</c:v>
                </c:pt>
                <c:pt idx="2">
                  <c:v>2.5. Машиностроение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1FB-4690-AFBD-BDBE57E4B60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A5A5A5"/>
            </a:solidFill>
            <a:ln>
              <a:noFill/>
            </a:ln>
            <a:effectLst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1.1. Математика и механика</c:v>
                </c:pt>
                <c:pt idx="1">
                  <c:v>1.3.Физические науки</c:v>
                </c:pt>
                <c:pt idx="2">
                  <c:v>2.5. Машиностроение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17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1FB-4690-AFBD-BDBE57E4B60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1.1. Математика и механика</c:v>
                </c:pt>
                <c:pt idx="1">
                  <c:v>1.3.Физические науки</c:v>
                </c:pt>
                <c:pt idx="2">
                  <c:v>2.5. Машиностроение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22</c:v>
                </c:pt>
                <c:pt idx="1">
                  <c:v>5</c:v>
                </c:pt>
                <c:pt idx="2">
                  <c:v>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1.1. Математика и механика</c:v>
                </c:pt>
                <c:pt idx="1">
                  <c:v>1.3.Физические науки</c:v>
                </c:pt>
                <c:pt idx="2">
                  <c:v>2.5. Машиностроение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15</c:v>
                </c:pt>
                <c:pt idx="1">
                  <c:v>7</c:v>
                </c:pt>
                <c:pt idx="2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0816896"/>
        <c:axId val="180548096"/>
      </c:barChart>
      <c:catAx>
        <c:axId val="180816896"/>
        <c:scaling>
          <c:orientation val="minMax"/>
        </c:scaling>
        <c:delete val="0"/>
        <c:axPos val="b"/>
        <c:numFmt formatCode="dd/mm/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pPr>
            <a:endParaRPr lang="ru-RU"/>
          </a:p>
        </c:txPr>
        <c:crossAx val="180548096"/>
        <c:crosses val="autoZero"/>
        <c:auto val="0"/>
        <c:lblAlgn val="ctr"/>
        <c:lblOffset val="100"/>
        <c:noMultiLvlLbl val="0"/>
      </c:catAx>
      <c:valAx>
        <c:axId val="180548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pPr>
            <a:endParaRPr lang="ru-RU"/>
          </a:p>
        </c:txPr>
        <c:crossAx val="18081689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oboto" pitchFamily="2" charset="0"/>
              <a:ea typeface="Roboto" pitchFamily="2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Roboto" pitchFamily="2" charset="0"/>
          <a:ea typeface="Roboto" pitchFamily="2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бакалавриат</c:v>
                </c:pt>
              </c:strCache>
            </c:strRef>
          </c:tx>
          <c:spPr>
            <a:solidFill>
              <a:srgbClr val="33CCCC"/>
            </a:solidFill>
            <a:scene3d>
              <a:camera prst="orthographicFront"/>
              <a:lightRig rig="threePt" dir="t"/>
            </a:scene3d>
          </c:spPr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2020-2021 УГ</c:v>
                </c:pt>
                <c:pt idx="1">
                  <c:v>2021 - 2022 УГ</c:v>
                </c:pt>
                <c:pt idx="2">
                  <c:v>2022-2023 УГ</c:v>
                </c:pt>
                <c:pt idx="3">
                  <c:v>2023-2024 УГ</c:v>
                </c:pt>
                <c:pt idx="4">
                  <c:v>2024-2025 УГ</c:v>
                </c:pt>
                <c:pt idx="5">
                  <c:v>2025-2026 УГ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121</c:v>
                </c:pt>
                <c:pt idx="1">
                  <c:v>121</c:v>
                </c:pt>
                <c:pt idx="2">
                  <c:v>130</c:v>
                </c:pt>
                <c:pt idx="3">
                  <c:v>125</c:v>
                </c:pt>
                <c:pt idx="4">
                  <c:v>125</c:v>
                </c:pt>
                <c:pt idx="5">
                  <c:v>135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магистратура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scene3d>
              <a:camera prst="orthographicFront"/>
              <a:lightRig rig="threePt" dir="t"/>
            </a:scene3d>
          </c:spPr>
          <c:invertIfNegative val="0"/>
          <c:dLbls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2020-2021 УГ</c:v>
                </c:pt>
                <c:pt idx="1">
                  <c:v>2021 - 2022 УГ</c:v>
                </c:pt>
                <c:pt idx="2">
                  <c:v>2022-2023 УГ</c:v>
                </c:pt>
                <c:pt idx="3">
                  <c:v>2023-2024 УГ</c:v>
                </c:pt>
                <c:pt idx="4">
                  <c:v>2024-2025 УГ</c:v>
                </c:pt>
                <c:pt idx="5">
                  <c:v>2025-2026 УГ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53</c:v>
                </c:pt>
                <c:pt idx="1">
                  <c:v>74</c:v>
                </c:pt>
                <c:pt idx="2">
                  <c:v>94</c:v>
                </c:pt>
                <c:pt idx="3">
                  <c:v>84</c:v>
                </c:pt>
                <c:pt idx="4">
                  <c:v>75</c:v>
                </c:pt>
                <c:pt idx="5">
                  <c:v>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1785728"/>
        <c:axId val="170069376"/>
      </c:barChart>
      <c:catAx>
        <c:axId val="171785728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70069376"/>
        <c:crosses val="autoZero"/>
        <c:auto val="1"/>
        <c:lblAlgn val="ctr"/>
        <c:lblOffset val="100"/>
        <c:noMultiLvlLbl val="0"/>
      </c:catAx>
      <c:valAx>
        <c:axId val="170069376"/>
        <c:scaling>
          <c:orientation val="minMax"/>
          <c:max val="250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71785728"/>
        <c:crosses val="autoZero"/>
        <c:crossBetween val="between"/>
        <c:majorUnit val="50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Баллистика и гидроаэродинамика</c:v>
                </c:pt>
              </c:strCache>
            </c:strRef>
          </c:tx>
          <c:spPr>
            <a:solidFill>
              <a:srgbClr val="32AABA"/>
            </a:solidFill>
            <a:ln w="0">
              <a:solidFill>
                <a:srgbClr val="C9C9C9"/>
              </a:solidFill>
            </a:ln>
            <a:effectLst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Лист1!$B$1:$G$1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Лист1!$B$2:$G$2</c:f>
              <c:numCache>
                <c:formatCode>General</c:formatCode>
                <c:ptCount val="6"/>
                <c:pt idx="0">
                  <c:v>78.11</c:v>
                </c:pt>
                <c:pt idx="1">
                  <c:v>67</c:v>
                </c:pt>
                <c:pt idx="2">
                  <c:v>65.099999999999994</c:v>
                </c:pt>
                <c:pt idx="3">
                  <c:v>64.5</c:v>
                </c:pt>
                <c:pt idx="4">
                  <c:v>65</c:v>
                </c:pt>
                <c:pt idx="5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24F-4498-A746-4AC37E52BF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57"/>
        <c:axId val="172140032"/>
        <c:axId val="170111488"/>
      </c:barChart>
      <c:catAx>
        <c:axId val="1721400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pPr>
            <a:endParaRPr lang="ru-RU"/>
          </a:p>
        </c:txPr>
        <c:crossAx val="170111488"/>
        <c:crosses val="autoZero"/>
        <c:auto val="1"/>
        <c:lblAlgn val="ctr"/>
        <c:lblOffset val="100"/>
        <c:noMultiLvlLbl val="0"/>
      </c:catAx>
      <c:valAx>
        <c:axId val="170111488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pPr>
            <a:endParaRPr lang="ru-RU"/>
          </a:p>
        </c:txPr>
        <c:crossAx val="172140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Roboto" pitchFamily="2" charset="0"/>
          <a:ea typeface="Roboto" pitchFamily="2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Техническая физика</c:v>
                </c:pt>
              </c:strCache>
            </c:strRef>
          </c:tx>
          <c:spPr>
            <a:solidFill>
              <a:srgbClr val="32AABA"/>
            </a:solidFill>
            <a:ln w="0">
              <a:solidFill>
                <a:srgbClr val="C9C9C9"/>
              </a:solidFill>
            </a:ln>
            <a:effectLst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Лист1!$B$1:$G$1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strCache>
            </c:strRef>
          </c:cat>
          <c:val>
            <c:numRef>
              <c:f>Лист1!$B$2:$G$2</c:f>
              <c:numCache>
                <c:formatCode>General</c:formatCode>
                <c:ptCount val="6"/>
                <c:pt idx="0">
                  <c:v>65.150000000000006</c:v>
                </c:pt>
                <c:pt idx="1">
                  <c:v>65.66</c:v>
                </c:pt>
                <c:pt idx="2">
                  <c:v>63.6</c:v>
                </c:pt>
                <c:pt idx="3">
                  <c:v>61</c:v>
                </c:pt>
                <c:pt idx="4">
                  <c:v>59</c:v>
                </c:pt>
                <c:pt idx="5">
                  <c:v>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EC3-44CC-BFA6-254BE92334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57"/>
        <c:axId val="172009984"/>
        <c:axId val="170113216"/>
      </c:barChart>
      <c:catAx>
        <c:axId val="1720099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pPr>
            <a:endParaRPr lang="ru-RU"/>
          </a:p>
        </c:txPr>
        <c:crossAx val="170113216"/>
        <c:crosses val="autoZero"/>
        <c:auto val="1"/>
        <c:lblAlgn val="ctr"/>
        <c:lblOffset val="100"/>
        <c:noMultiLvlLbl val="0"/>
      </c:catAx>
      <c:valAx>
        <c:axId val="170113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pPr>
            <a:endParaRPr lang="ru-RU"/>
          </a:p>
        </c:txPr>
        <c:crossAx val="172009984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Roboto" pitchFamily="2" charset="0"/>
          <a:ea typeface="Roboto" pitchFamily="2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Иностранцы</c:v>
                </c:pt>
              </c:strCache>
            </c:strRef>
          </c:tx>
          <c:spPr>
            <a:solidFill>
              <a:srgbClr val="32AABA"/>
            </a:solidFill>
            <a:ln>
              <a:noFill/>
            </a:ln>
            <a:effectLst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251</c:v>
                </c:pt>
                <c:pt idx="1">
                  <c:v>254</c:v>
                </c:pt>
                <c:pt idx="2">
                  <c:v>315</c:v>
                </c:pt>
                <c:pt idx="3">
                  <c:v>301</c:v>
                </c:pt>
                <c:pt idx="4">
                  <c:v>301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1FB-4690-AFBD-BDBE57E4B60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РФ</c:v>
                </c:pt>
              </c:strCache>
            </c:strRef>
          </c:tx>
          <c:spPr>
            <a:solidFill>
              <a:srgbClr val="A5A5A5"/>
            </a:solidFill>
            <a:ln>
              <a:noFill/>
            </a:ln>
            <a:effectLst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128</c:v>
                </c:pt>
                <c:pt idx="1">
                  <c:v>118</c:v>
                </c:pt>
                <c:pt idx="2">
                  <c:v>222</c:v>
                </c:pt>
                <c:pt idx="3">
                  <c:v>254</c:v>
                </c:pt>
                <c:pt idx="4">
                  <c:v>249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1FB-4690-AFBD-BDBE57E4B6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2007424"/>
        <c:axId val="194207744"/>
      </c:barChart>
      <c:catAx>
        <c:axId val="17200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pPr>
            <a:endParaRPr lang="ru-RU"/>
          </a:p>
        </c:txPr>
        <c:crossAx val="194207744"/>
        <c:crosses val="autoZero"/>
        <c:auto val="1"/>
        <c:lblAlgn val="ctr"/>
        <c:lblOffset val="100"/>
        <c:noMultiLvlLbl val="0"/>
      </c:catAx>
      <c:valAx>
        <c:axId val="194207744"/>
        <c:scaling>
          <c:orientation val="minMax"/>
          <c:max val="32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pPr>
            <a:endParaRPr lang="ru-RU"/>
          </a:p>
        </c:txPr>
        <c:crossAx val="172007424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Roboto" pitchFamily="2" charset="0"/>
              <a:ea typeface="Roboto" pitchFamily="2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Roboto" pitchFamily="2" charset="0"/>
          <a:ea typeface="Roboto" pitchFamily="2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32AABA"/>
            </a:solidFill>
            <a:ln w="0">
              <a:solidFill>
                <a:srgbClr val="C9C9C9"/>
              </a:solidFill>
            </a:ln>
            <a:effectLst/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Лист1!$B$1:$E$1</c:f>
              <c:strCache>
                <c:ptCount val="4"/>
                <c:pt idx="0">
                  <c:v>24.03.03</c:v>
                </c:pt>
                <c:pt idx="1">
                  <c:v>15.03.06</c:v>
                </c:pt>
                <c:pt idx="2">
                  <c:v>15.03.03</c:v>
                </c:pt>
                <c:pt idx="3">
                  <c:v>16.03.01</c:v>
                </c:pt>
              </c:strCache>
            </c:strRef>
          </c:cat>
          <c:val>
            <c:numRef>
              <c:f>Лист1!$B$2:$E$2</c:f>
              <c:numCache>
                <c:formatCode>General</c:formatCode>
                <c:ptCount val="4"/>
                <c:pt idx="0">
                  <c:v>196</c:v>
                </c:pt>
                <c:pt idx="1">
                  <c:v>225</c:v>
                </c:pt>
                <c:pt idx="2">
                  <c:v>194</c:v>
                </c:pt>
                <c:pt idx="3">
                  <c:v>191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24F-4498-A746-4AC37E52BF5A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Лист1!$B$1:$E$1</c:f>
              <c:strCache>
                <c:ptCount val="4"/>
                <c:pt idx="0">
                  <c:v>24.03.03</c:v>
                </c:pt>
                <c:pt idx="1">
                  <c:v>15.03.06</c:v>
                </c:pt>
                <c:pt idx="2">
                  <c:v>15.03.03</c:v>
                </c:pt>
                <c:pt idx="3">
                  <c:v>16.03.01</c:v>
                </c:pt>
              </c:strCache>
            </c:strRef>
          </c:cat>
          <c:val>
            <c:numRef>
              <c:f>Лист1!$B$3:$E$3</c:f>
              <c:numCache>
                <c:formatCode>General</c:formatCode>
                <c:ptCount val="4"/>
                <c:pt idx="0">
                  <c:v>181</c:v>
                </c:pt>
                <c:pt idx="1">
                  <c:v>191</c:v>
                </c:pt>
                <c:pt idx="2">
                  <c:v>172</c:v>
                </c:pt>
                <c:pt idx="3">
                  <c:v>181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Лист1!$B$1:$E$1</c:f>
              <c:strCache>
                <c:ptCount val="4"/>
                <c:pt idx="0">
                  <c:v>24.03.03</c:v>
                </c:pt>
                <c:pt idx="1">
                  <c:v>15.03.06</c:v>
                </c:pt>
                <c:pt idx="2">
                  <c:v>15.03.03</c:v>
                </c:pt>
                <c:pt idx="3">
                  <c:v>16.03.01</c:v>
                </c:pt>
              </c:strCache>
            </c:strRef>
          </c:cat>
          <c:val>
            <c:numRef>
              <c:f>Лист1!$B$4:$E$4</c:f>
              <c:numCache>
                <c:formatCode>General</c:formatCode>
                <c:ptCount val="4"/>
                <c:pt idx="0">
                  <c:v>192</c:v>
                </c:pt>
                <c:pt idx="1">
                  <c:v>217</c:v>
                </c:pt>
                <c:pt idx="2">
                  <c:v>200</c:v>
                </c:pt>
                <c:pt idx="3">
                  <c:v>193</c:v>
                </c:pt>
              </c:numCache>
            </c:numRef>
          </c:val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2025</c:v>
                </c:pt>
              </c:strCache>
            </c:strRef>
          </c:tx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Лист1!$B$1:$E$1</c:f>
              <c:strCache>
                <c:ptCount val="4"/>
                <c:pt idx="0">
                  <c:v>24.03.03</c:v>
                </c:pt>
                <c:pt idx="1">
                  <c:v>15.03.06</c:v>
                </c:pt>
                <c:pt idx="2">
                  <c:v>15.03.03</c:v>
                </c:pt>
                <c:pt idx="3">
                  <c:v>16.03.01</c:v>
                </c:pt>
              </c:strCache>
            </c:strRef>
          </c:cat>
          <c:val>
            <c:numRef>
              <c:f>Лист1!$B$5:$E$5</c:f>
              <c:numCache>
                <c:formatCode>General</c:formatCode>
                <c:ptCount val="4"/>
                <c:pt idx="0">
                  <c:v>180</c:v>
                </c:pt>
                <c:pt idx="1">
                  <c:v>195</c:v>
                </c:pt>
                <c:pt idx="2">
                  <c:v>178</c:v>
                </c:pt>
                <c:pt idx="3">
                  <c:v>189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57"/>
        <c:axId val="172428288"/>
        <c:axId val="194209472"/>
      </c:barChart>
      <c:catAx>
        <c:axId val="1724282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pPr>
            <a:endParaRPr lang="ru-RU"/>
          </a:p>
        </c:txPr>
        <c:crossAx val="194209472"/>
        <c:crosses val="autoZero"/>
        <c:auto val="1"/>
        <c:lblAlgn val="ctr"/>
        <c:lblOffset val="100"/>
        <c:noMultiLvlLbl val="0"/>
      </c:catAx>
      <c:valAx>
        <c:axId val="19420947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  <a:cs typeface="+mn-cs"/>
              </a:defRPr>
            </a:pPr>
            <a:endParaRPr lang="ru-RU"/>
          </a:p>
        </c:txPr>
        <c:crossAx val="17242828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Roboto" pitchFamily="2" charset="0"/>
          <a:ea typeface="Roboto" pitchFamily="2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32AABA"/>
            </a:solidFill>
          </c:spPr>
          <c:dPt>
            <c:idx val="0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EB5-4994-935D-072F86946FBC}"/>
              </c:ext>
            </c:extLst>
          </c:dPt>
          <c:dPt>
            <c:idx val="1"/>
            <c:bubble3D val="0"/>
            <c:spPr>
              <a:solidFill>
                <a:srgbClr val="32AABA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EB5-4994-935D-072F86946FB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РФ</c:v>
                </c:pt>
                <c:pt idx="1">
                  <c:v>Иностранцы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41</c:v>
                </c:pt>
                <c:pt idx="1">
                  <c:v>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EB5-4994-935D-072F86946FBC}"/>
            </c:ext>
          </c:extLst>
        </c:ser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32AABA"/>
            </a:solidFill>
          </c:spPr>
          <c:dPt>
            <c:idx val="0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EB5-4994-935D-072F86946FBC}"/>
              </c:ext>
            </c:extLst>
          </c:dPt>
          <c:dPt>
            <c:idx val="1"/>
            <c:bubble3D val="0"/>
            <c:spPr>
              <a:solidFill>
                <a:srgbClr val="32AABA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EB5-4994-935D-072F86946FB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РФ</c:v>
                </c:pt>
                <c:pt idx="1">
                  <c:v>Иностранцы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47</c:v>
                </c:pt>
                <c:pt idx="1">
                  <c:v>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EB5-4994-935D-072F86946FBC}"/>
            </c:ext>
          </c:extLst>
        </c:ser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32AABA"/>
            </a:solidFill>
          </c:spPr>
          <c:dPt>
            <c:idx val="0"/>
            <c:bubble3D val="0"/>
            <c:spPr>
              <a:solidFill>
                <a:srgbClr val="A5A5A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EB5-4994-935D-072F86946FBC}"/>
              </c:ext>
            </c:extLst>
          </c:dPt>
          <c:dPt>
            <c:idx val="1"/>
            <c:bubble3D val="0"/>
            <c:spPr>
              <a:solidFill>
                <a:srgbClr val="32AABA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EB5-4994-935D-072F86946FB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Roboto" pitchFamily="2" charset="0"/>
                    <a:ea typeface="Roboto" pitchFamily="2" charset="0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РФ</c:v>
                </c:pt>
                <c:pt idx="1">
                  <c:v>Иностранцы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EB5-4994-935D-072F86946FBC}"/>
            </c:ext>
          </c:extLst>
        </c:ser>
        <c:dLbls>
          <c:dLblPos val="bestFit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0.65411</cdr:x>
      <cdr:y>0.03571</cdr:y>
    </cdr:from>
    <cdr:to>
      <cdr:x>0.80411</cdr:x>
      <cdr:y>0.26071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48969" y="72008"/>
          <a:ext cx="699189" cy="4536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tx1"/>
              </a:solidFill>
            </a:rPr>
            <a:t>КЦП ФТФ</a:t>
          </a:r>
          <a:r>
            <a:rPr lang="en-US" sz="1800" b="1" dirty="0" smtClean="0">
              <a:solidFill>
                <a:schemeClr val="tx1"/>
              </a:solidFill>
            </a:rPr>
            <a:t>:</a:t>
          </a:r>
          <a:endParaRPr lang="ru-RU" sz="1800" b="1" dirty="0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0.37161</cdr:x>
      <cdr:y>0.80517</cdr:y>
    </cdr:from>
    <cdr:to>
      <cdr:x>0.49133</cdr:x>
      <cdr:y>0.95318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44216" y="2232249"/>
          <a:ext cx="626368" cy="4103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0.28235</cdr:x>
      <cdr:y>0.48837</cdr:y>
    </cdr:from>
    <cdr:to>
      <cdr:x>0.40822</cdr:x>
      <cdr:y>0.66741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728192" y="1512168"/>
          <a:ext cx="770384" cy="5543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0.37161</cdr:x>
      <cdr:y>0.80517</cdr:y>
    </cdr:from>
    <cdr:to>
      <cdr:x>0.49133</cdr:x>
      <cdr:y>0.95318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44216" y="2232249"/>
          <a:ext cx="626368" cy="4103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0.28235</cdr:x>
      <cdr:y>0.48837</cdr:y>
    </cdr:from>
    <cdr:to>
      <cdr:x>0.40822</cdr:x>
      <cdr:y>0.66741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728192" y="1512168"/>
          <a:ext cx="770384" cy="5543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0.37161</cdr:x>
      <cdr:y>0.80517</cdr:y>
    </cdr:from>
    <cdr:to>
      <cdr:x>0.49133</cdr:x>
      <cdr:y>0.95318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44216" y="2232249"/>
          <a:ext cx="626368" cy="4103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0.28235</cdr:x>
      <cdr:y>0.48837</cdr:y>
    </cdr:from>
    <cdr:to>
      <cdr:x>0.40822</cdr:x>
      <cdr:y>0.66741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728192" y="1512168"/>
          <a:ext cx="770384" cy="5543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594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7CDBD-353C-4EA2-85B4-7E8663E90B0F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594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C693FA-F123-465C-AB73-DA56674D7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7443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594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94F8E-7639-4885-9C92-59D56AFEAE4A}" type="datetimeFigureOut">
              <a:rPr lang="ru-RU" smtClean="0"/>
              <a:t>13.08.2025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360" y="3229277"/>
            <a:ext cx="7943507" cy="305862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594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6B04F7-2ECB-4D67-A8EE-698BCD6C90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2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E0640-05FE-424D-BD78-8148F8E5C0A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66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3087F-5A47-4C21-9EC0-1F7E9557170F}" type="slidenum">
              <a:rPr lang="ru-RU" smtClean="0"/>
              <a:t>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Разработка модели деформационного поведения монокристаллов титана с различной ориентацией на основе физической теории пластичности кристаллов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2828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2134C-46AB-46BB-8A7B-08940FE1597C}" type="datetime1">
              <a:rPr lang="ru-RU" smtClean="0"/>
              <a:t>13.08.2025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95E-F4F5-47D5-BA6C-CC1956A75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976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8DE6-D004-4F11-AA05-45D7AAC42DAE}" type="datetime1">
              <a:rPr lang="ru-RU" smtClean="0"/>
              <a:t>13.08.2025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95E-F4F5-47D5-BA6C-CC1956A75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892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2E913-E582-4A7B-8023-9AD3661B4925}" type="datetime1">
              <a:rPr lang="ru-RU" smtClean="0"/>
              <a:t>13.08.2025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95E-F4F5-47D5-BA6C-CC1956A75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555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D38B4-BE13-41A4-AFCF-8C8D0BCB4D4E}" type="datetime1">
              <a:rPr lang="ru-RU" smtClean="0"/>
              <a:t>13.08.2025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95E-F4F5-47D5-BA6C-CC1956A75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531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DFCB-F597-4FE4-B48D-8628BED5B16A}" type="datetime1">
              <a:rPr lang="ru-RU" smtClean="0"/>
              <a:t>13.08.2025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95E-F4F5-47D5-BA6C-CC1956A75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394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58A8-53D7-4EDF-8AEE-2544B2EC6C21}" type="datetime1">
              <a:rPr lang="ru-RU" smtClean="0"/>
              <a:t>13.08.2025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95E-F4F5-47D5-BA6C-CC1956A75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311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3C11-71C8-4794-BA00-AD4F202E2E03}" type="datetime1">
              <a:rPr lang="ru-RU" smtClean="0"/>
              <a:t>13.08.2025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95E-F4F5-47D5-BA6C-CC1956A75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601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EB350-C653-4F59-BFE3-E1642EBB9717}" type="datetime1">
              <a:rPr lang="ru-RU" smtClean="0"/>
              <a:t>13.08.2025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95E-F4F5-47D5-BA6C-CC1956A75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911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01C9B-AF2B-4C40-B4FA-1E40EA8D70DE}" type="datetime1">
              <a:rPr lang="ru-RU" smtClean="0"/>
              <a:t>13.08.2025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95E-F4F5-47D5-BA6C-CC1956A75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910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7CC1A-7AEB-426F-AF4C-162E761ED74C}" type="datetime1">
              <a:rPr lang="ru-RU" smtClean="0"/>
              <a:t>13.08.2025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95E-F4F5-47D5-BA6C-CC1956A75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97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3AE6-A479-42F7-AB88-318C57959348}" type="datetime1">
              <a:rPr lang="ru-RU" smtClean="0"/>
              <a:t>13.08.2025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95E-F4F5-47D5-BA6C-CC1956A75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003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7C698-5C11-451B-86DE-AB288EF0EDC5}" type="datetime1">
              <a:rPr lang="ru-RU" smtClean="0"/>
              <a:t>13.08.2025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3695E-F4F5-47D5-BA6C-CC1956A75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460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bas.tsu.ru/dpo-rp2" TargetMode="External"/><Relationship Id="rId5" Type="http://schemas.openxmlformats.org/officeDocument/2006/relationships/image" Target="../media/image27.png"/><Relationship Id="rId4" Type="http://schemas.openxmlformats.org/officeDocument/2006/relationships/hyperlink" Target="https://bas.tsu.ru/dpo-rp1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chart" Target="../charts/chart2.xml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2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ko.tomsk.ru/index.php/contents/page/15" TargetMode="Externa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0126" y="2396970"/>
            <a:ext cx="9144000" cy="1670341"/>
          </a:xfrm>
        </p:spPr>
        <p:txBody>
          <a:bodyPr>
            <a:normAutofit/>
          </a:bodyPr>
          <a:lstStyle/>
          <a:p>
            <a:r>
              <a:rPr lang="ru-RU" dirty="0" smtClean="0"/>
              <a:t>Приемная кампания 2025г.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0" y="6051324"/>
            <a:ext cx="9144000" cy="806676"/>
          </a:xfrm>
        </p:spPr>
        <p:txBody>
          <a:bodyPr/>
          <a:lstStyle/>
          <a:p>
            <a:pPr algn="r"/>
            <a:r>
              <a:rPr lang="ru-RU" dirty="0" smtClean="0"/>
              <a:t>Декан ФТФ Рыжих Ю.Н.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011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AA274B4-DF7F-48E3-B78D-D85F388D2703}"/>
              </a:ext>
            </a:extLst>
          </p:cNvPr>
          <p:cNvSpPr txBox="1"/>
          <p:nvPr/>
        </p:nvSpPr>
        <p:spPr>
          <a:xfrm>
            <a:off x="555827" y="238836"/>
            <a:ext cx="4902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32AABA"/>
                </a:solidFill>
                <a:latin typeface="Roboto" pitchFamily="2" charset="0"/>
                <a:ea typeface="Roboto" pitchFamily="2" charset="0"/>
              </a:rPr>
              <a:t>Магистратура , набор 2021</a:t>
            </a:r>
            <a:endParaRPr lang="ru-RU" dirty="0">
              <a:solidFill>
                <a:srgbClr val="32AABA"/>
              </a:solidFill>
              <a:latin typeface="Roboto" pitchFamily="2" charset="0"/>
              <a:ea typeface="Roboto" pitchFamily="2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762180"/>
              </p:ext>
            </p:extLst>
          </p:nvPr>
        </p:nvGraphicFramePr>
        <p:xfrm>
          <a:off x="5681199" y="423502"/>
          <a:ext cx="5934075" cy="19570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66720"/>
                <a:gridCol w="2967355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Набор 2021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направление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Распределение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Мехатроника</a:t>
                      </a:r>
                      <a:r>
                        <a:rPr lang="ru-RU" sz="1200" dirty="0">
                          <a:effectLst/>
                        </a:rPr>
                        <a:t> и робототехника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КЦП-12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Наши выпускники-83%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Самаркандский гос.университет-17%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Прикладная механика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КЦП-18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Наши выпускники-88%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Самаркандский гос.университет-6%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Сибирский университет водного транспорта-6%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Техническая физика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КЦП-23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Наши выпускники-74%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СОЮЗ-26%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xmlns="" id="{55843A72-31F8-48E3-A9F4-A5E6758A0C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0455484"/>
              </p:ext>
            </p:extLst>
          </p:nvPr>
        </p:nvGraphicFramePr>
        <p:xfrm>
          <a:off x="555827" y="608168"/>
          <a:ext cx="4374552" cy="3337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5228" y="3505200"/>
            <a:ext cx="1802332" cy="1557078"/>
          </a:xfrm>
          <a:prstGeom prst="rect">
            <a:avLst/>
          </a:prstGeom>
        </p:spPr>
      </p:pic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55843A72-31F8-48E3-A9F4-A5E6758A0C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983987"/>
              </p:ext>
            </p:extLst>
          </p:nvPr>
        </p:nvGraphicFramePr>
        <p:xfrm>
          <a:off x="5373763" y="2636993"/>
          <a:ext cx="4772939" cy="3931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AA274B4-DF7F-48E3-B78D-D85F388D2703}"/>
              </a:ext>
            </a:extLst>
          </p:cNvPr>
          <p:cNvSpPr txBox="1"/>
          <p:nvPr/>
        </p:nvSpPr>
        <p:spPr>
          <a:xfrm>
            <a:off x="5387141" y="2453038"/>
            <a:ext cx="4902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32AABA"/>
                </a:solidFill>
                <a:latin typeface="Roboto" pitchFamily="2" charset="0"/>
                <a:ea typeface="Roboto" pitchFamily="2" charset="0"/>
              </a:rPr>
              <a:t>Магистратура , набор 2022</a:t>
            </a:r>
            <a:endParaRPr lang="ru-RU" dirty="0">
              <a:solidFill>
                <a:srgbClr val="32AABA"/>
              </a:solidFill>
              <a:latin typeface="Roboto" pitchFamily="2" charset="0"/>
              <a:ea typeface="Roboto" pitchFamily="2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998519"/>
              </p:ext>
            </p:extLst>
          </p:nvPr>
        </p:nvGraphicFramePr>
        <p:xfrm>
          <a:off x="247650" y="3912264"/>
          <a:ext cx="5086350" cy="29356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2903"/>
                <a:gridCol w="2543447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Набор 2022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направление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Распределение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Мехатроника</a:t>
                      </a:r>
                      <a:r>
                        <a:rPr lang="ru-RU" sz="1200" dirty="0">
                          <a:effectLst/>
                        </a:rPr>
                        <a:t> и робототехника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КЦП-15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Наши </a:t>
                      </a:r>
                      <a:r>
                        <a:rPr lang="ru-RU" sz="1200" dirty="0" smtClean="0">
                          <a:effectLst/>
                        </a:rPr>
                        <a:t>выпускники-45%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Внешние-55%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Прикладная механика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КЦП-20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Наши </a:t>
                      </a:r>
                      <a:r>
                        <a:rPr lang="ru-RU" sz="1200" dirty="0" smtClean="0">
                          <a:effectLst/>
                        </a:rPr>
                        <a:t>выпускники-75%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Самаркандский </a:t>
                      </a:r>
                      <a:r>
                        <a:rPr lang="ru-RU" sz="1200" dirty="0" smtClean="0">
                          <a:effectLst/>
                        </a:rPr>
                        <a:t>гос.университет-10%</a:t>
                      </a:r>
                      <a:endParaRPr lang="ru-RU" sz="1200" dirty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АО «</a:t>
                      </a:r>
                      <a:r>
                        <a:rPr lang="ru-RU" sz="1200" dirty="0" err="1" smtClean="0">
                          <a:effectLst/>
                        </a:rPr>
                        <a:t>Нанокерамика</a:t>
                      </a:r>
                      <a:r>
                        <a:rPr lang="ru-RU" sz="1200" dirty="0" smtClean="0">
                          <a:effectLst/>
                        </a:rPr>
                        <a:t>» - 5%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АО «НПЦ «Полюс» - </a:t>
                      </a:r>
                      <a:r>
                        <a:rPr lang="ru-RU" sz="1200" dirty="0" smtClean="0">
                          <a:effectLst/>
                        </a:rPr>
                        <a:t>10%</a:t>
                      </a:r>
                      <a:endParaRPr lang="ru-RU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Техническая физика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КЦП-30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Наши </a:t>
                      </a:r>
                      <a:r>
                        <a:rPr lang="ru-RU" sz="1200" dirty="0" smtClean="0">
                          <a:effectLst/>
                        </a:rPr>
                        <a:t>выпускники-30%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СОЮЗ-37%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Другие – 33%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Баллистика и </a:t>
                      </a:r>
                      <a:r>
                        <a:rPr lang="ru-RU" sz="1200" dirty="0" err="1" smtClean="0">
                          <a:effectLst/>
                        </a:rPr>
                        <a:t>гидроаэродинамика</a:t>
                      </a:r>
                      <a:endParaRPr lang="ru-RU" sz="12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КЦП-29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</a:rPr>
                        <a:t>Наши выпускники-24%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ФГУП "РФЯЦ-ВНИИТФ им академика Е.И. </a:t>
                      </a:r>
                      <a:r>
                        <a:rPr lang="ru-RU" sz="12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Забабахина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 г. </a:t>
                      </a:r>
                      <a:r>
                        <a:rPr lang="ru-RU" sz="12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Снежинск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РФЯЦ-ВНИИЭФ г. Саров и др.</a:t>
                      </a:r>
                      <a:r>
                        <a:rPr lang="ru-RU" sz="1200" b="0" dirty="0" smtClean="0">
                          <a:effectLst/>
                        </a:rPr>
                        <a:t>-66%</a:t>
                      </a:r>
                      <a:endParaRPr lang="ru-RU" sz="12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95E-F4F5-47D5-BA6C-CC1956A7529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204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AA274B4-DF7F-48E3-B78D-D85F388D2703}"/>
              </a:ext>
            </a:extLst>
          </p:cNvPr>
          <p:cNvSpPr txBox="1"/>
          <p:nvPr/>
        </p:nvSpPr>
        <p:spPr>
          <a:xfrm>
            <a:off x="555827" y="123104"/>
            <a:ext cx="4902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32AABA"/>
                </a:solidFill>
                <a:latin typeface="Roboto" pitchFamily="2" charset="0"/>
                <a:ea typeface="Roboto" pitchFamily="2" charset="0"/>
              </a:rPr>
              <a:t>Магистратура , набор 2023</a:t>
            </a:r>
            <a:endParaRPr lang="ru-RU" dirty="0">
              <a:solidFill>
                <a:srgbClr val="32AABA"/>
              </a:solidFill>
              <a:latin typeface="Roboto" pitchFamily="2" charset="0"/>
              <a:ea typeface="Roboto" pitchFamily="2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316729"/>
              </p:ext>
            </p:extLst>
          </p:nvPr>
        </p:nvGraphicFramePr>
        <p:xfrm>
          <a:off x="6172200" y="235614"/>
          <a:ext cx="5086350" cy="23484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2903"/>
                <a:gridCol w="2543447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Набор 2023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направление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Распределение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Мехатроника</a:t>
                      </a:r>
                      <a:r>
                        <a:rPr lang="ru-RU" sz="1200" dirty="0">
                          <a:effectLst/>
                        </a:rPr>
                        <a:t> и робототехника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КЦП-20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Наши </a:t>
                      </a:r>
                      <a:r>
                        <a:rPr lang="ru-RU" sz="1200" dirty="0" smtClean="0">
                          <a:effectLst/>
                        </a:rPr>
                        <a:t>выпускники-90%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Внешние-10%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Прикладная механика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КЦП-24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Наши </a:t>
                      </a:r>
                      <a:r>
                        <a:rPr lang="ru-RU" sz="1200" dirty="0" smtClean="0">
                          <a:effectLst/>
                        </a:rPr>
                        <a:t>выпускники-84%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Самаркандский </a:t>
                      </a:r>
                      <a:r>
                        <a:rPr lang="ru-RU" sz="1200" dirty="0" smtClean="0">
                          <a:effectLst/>
                        </a:rPr>
                        <a:t>гос.университет-4%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Другие – 33%</a:t>
                      </a:r>
                      <a:endParaRPr lang="ru-RU" sz="1200" dirty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Техническая физика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КЦП-26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Наши </a:t>
                      </a:r>
                      <a:r>
                        <a:rPr lang="ru-RU" sz="1200" dirty="0" smtClean="0">
                          <a:effectLst/>
                        </a:rPr>
                        <a:t>выпускники-30%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ФГУП  «ФЦДТ «СОЮЗ»-42%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Другие – 12%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Баллистика и </a:t>
                      </a:r>
                      <a:r>
                        <a:rPr lang="ru-RU" sz="1200" dirty="0" err="1" smtClean="0">
                          <a:effectLst/>
                        </a:rPr>
                        <a:t>гидроаэродинамика</a:t>
                      </a:r>
                      <a:endParaRPr lang="ru-RU" sz="12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КЦП-14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</a:rPr>
                        <a:t>Наши выпускники-85%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Другие –15%</a:t>
                      </a:r>
                      <a:endParaRPr lang="ru-RU" sz="1200" dirty="0">
                        <a:effectLst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xmlns="" id="{55843A72-31F8-48E3-A9F4-A5E6758A0C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7667050"/>
              </p:ext>
            </p:extLst>
          </p:nvPr>
        </p:nvGraphicFramePr>
        <p:xfrm>
          <a:off x="685750" y="398618"/>
          <a:ext cx="4772939" cy="3931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978008"/>
              </p:ext>
            </p:extLst>
          </p:nvPr>
        </p:nvGraphicFramePr>
        <p:xfrm>
          <a:off x="555827" y="4290441"/>
          <a:ext cx="5086350" cy="21527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2903"/>
                <a:gridCol w="2543447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Набор 2024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направление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Распределение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Мехатроника</a:t>
                      </a:r>
                      <a:r>
                        <a:rPr lang="ru-RU" sz="1200" dirty="0">
                          <a:effectLst/>
                        </a:rPr>
                        <a:t> и робототехника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КЦП-20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Наши </a:t>
                      </a:r>
                      <a:r>
                        <a:rPr lang="ru-RU" sz="1200" dirty="0" smtClean="0">
                          <a:effectLst/>
                        </a:rPr>
                        <a:t>выпускники-45%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Внешние-55%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Прикладная механика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КЦП-15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Наши </a:t>
                      </a:r>
                      <a:r>
                        <a:rPr lang="ru-RU" sz="1200" dirty="0" smtClean="0">
                          <a:effectLst/>
                        </a:rPr>
                        <a:t>выпускники-84%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Внешние-16%</a:t>
                      </a:r>
                      <a:endParaRPr lang="ru-RU" sz="1200" dirty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Техническая физика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КЦП-20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Наши </a:t>
                      </a:r>
                      <a:r>
                        <a:rPr lang="ru-RU" sz="1200" dirty="0" smtClean="0">
                          <a:effectLst/>
                        </a:rPr>
                        <a:t>выпускники-45%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ФГУП  «ФЦДТ «СОЮЗ»-50%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Другие – 5%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Баллистика и </a:t>
                      </a:r>
                      <a:r>
                        <a:rPr lang="ru-RU" sz="1200" dirty="0" err="1" smtClean="0">
                          <a:effectLst/>
                        </a:rPr>
                        <a:t>гидроаэродинамика</a:t>
                      </a:r>
                      <a:endParaRPr lang="ru-RU" sz="12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КЦП-20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</a:rPr>
                        <a:t>Наши выпускники-25%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Внешние –75%</a:t>
                      </a:r>
                      <a:endParaRPr lang="ru-RU" sz="1200" dirty="0">
                        <a:effectLst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xmlns="" id="{55843A72-31F8-48E3-A9F4-A5E6758A0C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3715677"/>
              </p:ext>
            </p:extLst>
          </p:nvPr>
        </p:nvGraphicFramePr>
        <p:xfrm>
          <a:off x="6326263" y="3035611"/>
          <a:ext cx="4772939" cy="3931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AA274B4-DF7F-48E3-B78D-D85F388D2703}"/>
              </a:ext>
            </a:extLst>
          </p:cNvPr>
          <p:cNvSpPr txBox="1"/>
          <p:nvPr/>
        </p:nvSpPr>
        <p:spPr>
          <a:xfrm>
            <a:off x="6261302" y="2666279"/>
            <a:ext cx="4902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32AABA"/>
                </a:solidFill>
                <a:latin typeface="Roboto" pitchFamily="2" charset="0"/>
                <a:ea typeface="Roboto" pitchFamily="2" charset="0"/>
              </a:rPr>
              <a:t>Магистратура , набор 2024</a:t>
            </a:r>
            <a:endParaRPr lang="ru-RU" dirty="0">
              <a:solidFill>
                <a:srgbClr val="32AABA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95E-F4F5-47D5-BA6C-CC1956A7529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438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95E-F4F5-47D5-BA6C-CC1956A7529B}" type="slidenum">
              <a:rPr lang="ru-RU" smtClean="0"/>
              <a:t>12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957698"/>
              </p:ext>
            </p:extLst>
          </p:nvPr>
        </p:nvGraphicFramePr>
        <p:xfrm>
          <a:off x="555827" y="4290441"/>
          <a:ext cx="5086350" cy="21441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2903"/>
                <a:gridCol w="2543447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Набор 2025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направление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Распределение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Мехатроника</a:t>
                      </a:r>
                      <a:r>
                        <a:rPr lang="ru-RU" sz="1200" dirty="0">
                          <a:effectLst/>
                        </a:rPr>
                        <a:t> и робототехника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КЦП-20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Наши </a:t>
                      </a:r>
                      <a:r>
                        <a:rPr lang="ru-RU" sz="1200" dirty="0" smtClean="0">
                          <a:effectLst/>
                        </a:rPr>
                        <a:t>выпускники-45%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Внешние-55%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Прикладная механика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КЦП-15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Наши </a:t>
                      </a:r>
                      <a:r>
                        <a:rPr lang="ru-RU" sz="1200" dirty="0" smtClean="0">
                          <a:effectLst/>
                        </a:rPr>
                        <a:t>выпускники-84%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Внешние-16%</a:t>
                      </a:r>
                      <a:endParaRPr lang="ru-RU" sz="1200" dirty="0">
                        <a:effectLst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Техническая физика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КЦП-20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Наши </a:t>
                      </a:r>
                      <a:r>
                        <a:rPr lang="ru-RU" sz="1200" dirty="0" smtClean="0">
                          <a:effectLst/>
                        </a:rPr>
                        <a:t>выпускники-45%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ФГУП  «ФЦДТ «СОЮЗ»-50%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Другие – 5%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Баллистика и </a:t>
                      </a:r>
                      <a:r>
                        <a:rPr lang="ru-RU" sz="1200" dirty="0" err="1" smtClean="0">
                          <a:effectLst/>
                        </a:rPr>
                        <a:t>гидроаэродинамика</a:t>
                      </a:r>
                      <a:endParaRPr lang="ru-RU" sz="12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КЦП-20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</a:rPr>
                        <a:t>Наши выпускники-25%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Внешние –75%</a:t>
                      </a:r>
                      <a:endParaRPr lang="ru-RU" sz="1200" dirty="0">
                        <a:effectLst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A274B4-DF7F-48E3-B78D-D85F388D2703}"/>
              </a:ext>
            </a:extLst>
          </p:cNvPr>
          <p:cNvSpPr txBox="1"/>
          <p:nvPr/>
        </p:nvSpPr>
        <p:spPr>
          <a:xfrm>
            <a:off x="6094324" y="1053950"/>
            <a:ext cx="4902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32AABA"/>
                </a:solidFill>
                <a:latin typeface="Roboto" pitchFamily="2" charset="0"/>
                <a:ea typeface="Roboto" pitchFamily="2" charset="0"/>
              </a:rPr>
              <a:t>Магистратура , набор 2025</a:t>
            </a:r>
            <a:endParaRPr lang="ru-RU" dirty="0">
              <a:solidFill>
                <a:srgbClr val="32AABA"/>
              </a:solidFill>
              <a:latin typeface="Roboto" pitchFamily="2" charset="0"/>
              <a:ea typeface="Roboto" pitchFamily="2" charset="0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xmlns="" id="{55843A72-31F8-48E3-A9F4-A5E6758A0C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502229"/>
              </p:ext>
            </p:extLst>
          </p:nvPr>
        </p:nvGraphicFramePr>
        <p:xfrm>
          <a:off x="6151335" y="1524864"/>
          <a:ext cx="4772939" cy="3931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97920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AA274B4-DF7F-48E3-B78D-D85F388D2703}"/>
              </a:ext>
            </a:extLst>
          </p:cNvPr>
          <p:cNvSpPr txBox="1"/>
          <p:nvPr/>
        </p:nvSpPr>
        <p:spPr>
          <a:xfrm>
            <a:off x="555827" y="123104"/>
            <a:ext cx="4902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32AABA"/>
                </a:solidFill>
                <a:latin typeface="Roboto" pitchFamily="2" charset="0"/>
                <a:ea typeface="Roboto" pitchFamily="2" charset="0"/>
              </a:rPr>
              <a:t>Аспирантура КЦП </a:t>
            </a:r>
            <a:endParaRPr lang="ru-RU" dirty="0">
              <a:solidFill>
                <a:srgbClr val="32AABA"/>
              </a:solidFill>
              <a:latin typeface="Roboto" pitchFamily="2" charset="0"/>
              <a:ea typeface="Roboto" pitchFamily="2" charset="0"/>
            </a:endParaRP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55843A72-31F8-48E3-A9F4-A5E6758A0C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3262251"/>
              </p:ext>
            </p:extLst>
          </p:nvPr>
        </p:nvGraphicFramePr>
        <p:xfrm>
          <a:off x="685750" y="398618"/>
          <a:ext cx="4772939" cy="3931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95E-F4F5-47D5-BA6C-CC1956A7529B}" type="slidenum">
              <a:rPr lang="ru-RU" smtClean="0"/>
              <a:t>13</a:t>
            </a:fld>
            <a:endParaRPr lang="ru-RU"/>
          </a:p>
        </p:txBody>
      </p:sp>
      <p:sp>
        <p:nvSpPr>
          <p:cNvPr id="7" name="AutoShape 2" descr="АО &quot;ЗП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Отзывы о «Завод полупроводниковых приборов», Республика Марий Эл,  Йошкар-Ола, улица Суворова, 26 — Яндекс Кар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413" y="307770"/>
            <a:ext cx="955612" cy="96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Герб университе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149" y="242515"/>
            <a:ext cx="965199" cy="109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356229"/>
              </p:ext>
            </p:extLst>
          </p:nvPr>
        </p:nvGraphicFramePr>
        <p:xfrm>
          <a:off x="6848473" y="1507920"/>
          <a:ext cx="3117852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2127"/>
                <a:gridCol w="1355725"/>
              </a:tblGrid>
              <a:tr h="28687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Ко-во чел</a:t>
                      </a:r>
                      <a:endParaRPr lang="ru-RU" dirty="0"/>
                    </a:p>
                  </a:txBody>
                  <a:tcPr/>
                </a:tc>
              </a:tr>
              <a:tr h="286879">
                <a:tc>
                  <a:txBody>
                    <a:bodyPr/>
                    <a:lstStyle/>
                    <a:p>
                      <a:r>
                        <a:rPr lang="ru-RU" dirty="0" smtClean="0"/>
                        <a:t>АО ЗПП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</a:tr>
              <a:tr h="286879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МарГУ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</a:tr>
              <a:tr h="286879">
                <a:tc>
                  <a:txBody>
                    <a:bodyPr/>
                    <a:lstStyle/>
                    <a:p>
                      <a:r>
                        <a:rPr lang="ru-RU" dirty="0" smtClean="0"/>
                        <a:t>ФГУП ФЦДТ «СОЮЗ»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</a:tr>
              <a:tr h="286879">
                <a:tc>
                  <a:txBody>
                    <a:bodyPr/>
                    <a:lstStyle/>
                    <a:p>
                      <a:r>
                        <a:rPr lang="ru-RU" dirty="0" smtClean="0"/>
                        <a:t>ТНЦ СО РАН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286879">
                <a:tc>
                  <a:txBody>
                    <a:bodyPr/>
                    <a:lstStyle/>
                    <a:p>
                      <a:r>
                        <a:rPr lang="ru-RU" dirty="0" smtClean="0"/>
                        <a:t>ТПУ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</a:tr>
              <a:tr h="286879">
                <a:tc>
                  <a:txBody>
                    <a:bodyPr/>
                    <a:lstStyle/>
                    <a:p>
                      <a:r>
                        <a:rPr lang="ru-RU" dirty="0" smtClean="0"/>
                        <a:t>ВНИИ ТФ </a:t>
                      </a:r>
                      <a:r>
                        <a:rPr lang="ru-RU" dirty="0" err="1" smtClean="0"/>
                        <a:t>Снежинск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286879">
                <a:tc>
                  <a:txBody>
                    <a:bodyPr/>
                    <a:lstStyle/>
                    <a:p>
                      <a:r>
                        <a:rPr lang="ru-RU" dirty="0" smtClean="0"/>
                        <a:t>ИФПМ СО РАН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8" name="Picture 10" descr="ФГУП «ФЦДТ «СОЮЗ» — Московская область — ОГРН 1025007270375, ИНН 5027030450  — адрес, контакты, гендиректор | РБК Компани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513" y="307769"/>
            <a:ext cx="1291650" cy="101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ТНЦ СО РАН | Сибирское отделение Российской академии наук (СО РАН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190" y="242515"/>
            <a:ext cx="1316827" cy="92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Всероссийский научно-исследовательский институт технической физики —  Википедия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3429" y="1510748"/>
            <a:ext cx="1293813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Компания ИФПМ СО РАН — о компании, фотографии офиса, контакты — Хабр Карьера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348" y="2722011"/>
            <a:ext cx="1727974" cy="172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Логотип ТПУ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190" y="4285753"/>
            <a:ext cx="1717855" cy="157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179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46167" cy="40941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167" y="0"/>
            <a:ext cx="2939143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429000"/>
            <a:ext cx="8346167" cy="39749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213668" y="6488668"/>
            <a:ext cx="2891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https://ftf-abiturient.ru/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5127" y="5290457"/>
            <a:ext cx="8321039" cy="15675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У ТГУ в этом году появились новые сайты для абитуриентов: и с ПК, и со смартфона все отображается отлично, правильно собрана информация о факультетах, главное дополнять сайты информацией, интересной для абитуриентов, которая отвечала бы на все вопросы родителей и абитуриентов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95E-F4F5-47D5-BA6C-CC1956A7529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45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4420A5E-309C-4250-BC77-A9D6C3E9BB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682947" y="1348943"/>
            <a:ext cx="6858000" cy="41601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526CF07-FBC2-43A3-95BA-C26A97565722}"/>
              </a:ext>
            </a:extLst>
          </p:cNvPr>
          <p:cNvSpPr txBox="1"/>
          <p:nvPr/>
        </p:nvSpPr>
        <p:spPr>
          <a:xfrm rot="5400000">
            <a:off x="6851212" y="2009522"/>
            <a:ext cx="571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4E6EC"/>
                </a:solidFill>
                <a:latin typeface="Arial Black" panose="020B0A04020102020204" pitchFamily="34" charset="0"/>
              </a:rPr>
              <a:t>ФИТ+ФТФ</a:t>
            </a:r>
          </a:p>
          <a:p>
            <a:pPr algn="ctr"/>
            <a:r>
              <a:rPr lang="ru-RU" sz="3600" dirty="0" smtClean="0">
                <a:solidFill>
                  <a:srgbClr val="04E6EC"/>
                </a:solidFill>
                <a:latin typeface="Arial Black" panose="020B0A04020102020204" pitchFamily="34" charset="0"/>
              </a:rPr>
              <a:t>программа по проектированию и управлению БАС</a:t>
            </a:r>
            <a:endParaRPr lang="ru-RU" sz="3600" dirty="0">
              <a:solidFill>
                <a:srgbClr val="04E6EC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831549" y="6177393"/>
            <a:ext cx="2160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www.bas.tsu.ru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BC98B65-1F4F-48D5-8EFC-FBAA32E0B8F4}"/>
              </a:ext>
            </a:extLst>
          </p:cNvPr>
          <p:cNvSpPr/>
          <p:nvPr/>
        </p:nvSpPr>
        <p:spPr>
          <a:xfrm>
            <a:off x="122917" y="2951996"/>
            <a:ext cx="2763701" cy="1397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Уникальные образовательные пространства</a:t>
            </a:r>
            <a:endParaRPr lang="x-none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6FC47C-1C82-A0DE-FBD9-05BE3E721161}"/>
              </a:ext>
            </a:extLst>
          </p:cNvPr>
          <p:cNvSpPr txBox="1"/>
          <p:nvPr/>
        </p:nvSpPr>
        <p:spPr>
          <a:xfrm>
            <a:off x="480607" y="5562446"/>
            <a:ext cx="616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hlinkClick r:id="rId4"/>
              </a:rPr>
              <a:t>Рабочая профессия "Специалист по эксплуатации БАС"</a:t>
            </a:r>
            <a:endParaRPr lang="ru-RU" dirty="0"/>
          </a:p>
        </p:txBody>
      </p:sp>
      <p:pic>
        <p:nvPicPr>
          <p:cNvPr id="11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40553" y="-22764"/>
            <a:ext cx="3091338" cy="393778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97665" y="5971457"/>
            <a:ext cx="4848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hlinkClick r:id="rId6"/>
              </a:rPr>
              <a:t>Рабочая профессия "</a:t>
            </a:r>
            <a:r>
              <a:rPr lang="ru-RU" b="1" u="sng" dirty="0" smtClean="0">
                <a:hlinkClick r:id="rId6"/>
              </a:rPr>
              <a:t>Конструктор-чертежник</a:t>
            </a:r>
            <a:r>
              <a:rPr lang="ru-RU" b="1" u="sng" dirty="0">
                <a:hlinkClick r:id="rId4"/>
              </a:rPr>
              <a:t> "</a:t>
            </a:r>
            <a:endParaRPr lang="ru-RU" dirty="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xmlns="" id="{0BC98B65-1F4F-48D5-8EFC-FBAA32E0B8F4}"/>
              </a:ext>
            </a:extLst>
          </p:cNvPr>
          <p:cNvSpPr/>
          <p:nvPr/>
        </p:nvSpPr>
        <p:spPr>
          <a:xfrm>
            <a:off x="2886618" y="2807217"/>
            <a:ext cx="5052414" cy="1397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Программа базового высшего образования «Технологии проектирования и управления беспилотными авиационными системами»</a:t>
            </a:r>
            <a:endParaRPr lang="x-none" sz="2000" b="1" dirty="0">
              <a:solidFill>
                <a:schemeClr val="tx1"/>
              </a:solidFill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xmlns="" id="{0BC98B65-1F4F-48D5-8EFC-FBAA32E0B8F4}"/>
              </a:ext>
            </a:extLst>
          </p:cNvPr>
          <p:cNvSpPr/>
          <p:nvPr/>
        </p:nvSpPr>
        <p:spPr>
          <a:xfrm>
            <a:off x="3452231" y="4204775"/>
            <a:ext cx="2763701" cy="1397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Студенческие конструкторские бюро</a:t>
            </a:r>
            <a:endParaRPr lang="x-none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7" name="Рисунок 16" descr="G:\Рабочий стол\Учебное управление\БАС\2024\СКБ\скб прототип\IMG_037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646" y="4204775"/>
            <a:ext cx="1738386" cy="2347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G:\Рабочий стол\Учебное управление\БАС\2024\СКБ\скб прототип\photo_2023-06-16_14-47-5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"/>
            <a:ext cx="3897887" cy="266930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0BC98B65-1F4F-48D5-8EFC-FBAA32E0B8F4}"/>
              </a:ext>
            </a:extLst>
          </p:cNvPr>
          <p:cNvSpPr/>
          <p:nvPr/>
        </p:nvSpPr>
        <p:spPr>
          <a:xfrm>
            <a:off x="324748" y="4204775"/>
            <a:ext cx="2763701" cy="1397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Возможность освоения рабочей профессии в процессе обучения</a:t>
            </a:r>
            <a:endParaRPr lang="x-none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95E-F4F5-47D5-BA6C-CC1956A7529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56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A274B4-DF7F-48E3-B78D-D85F388D2703}"/>
              </a:ext>
            </a:extLst>
          </p:cNvPr>
          <p:cNvSpPr txBox="1"/>
          <p:nvPr/>
        </p:nvSpPr>
        <p:spPr>
          <a:xfrm>
            <a:off x="79577" y="505037"/>
            <a:ext cx="4902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32AABA"/>
                </a:solidFill>
                <a:latin typeface="Roboto" pitchFamily="2" charset="0"/>
                <a:ea typeface="Roboto" pitchFamily="2" charset="0"/>
              </a:rPr>
              <a:t>Реклама</a:t>
            </a:r>
            <a:endParaRPr lang="ru-RU" dirty="0">
              <a:solidFill>
                <a:srgbClr val="32AABA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95E-F4F5-47D5-BA6C-CC1956A7529B}" type="slidenum">
              <a:rPr lang="ru-RU" smtClean="0"/>
              <a:t>16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4" y="1102036"/>
            <a:ext cx="10216527" cy="510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79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95E-F4F5-47D5-BA6C-CC1956A7529B}" type="slidenum">
              <a:rPr lang="ru-RU" smtClean="0"/>
              <a:t>17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790512"/>
            <a:ext cx="10058400" cy="502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78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652000" y="6553201"/>
            <a:ext cx="2540000" cy="199559"/>
          </a:xfrm>
        </p:spPr>
        <p:txBody>
          <a:bodyPr/>
          <a:lstStyle/>
          <a:p>
            <a:pPr marL="25400"/>
            <a:fld id="{81D60167-4931-47E6-BA6A-407CBD079E47}" type="slidenum">
              <a:rPr lang="ru-RU" sz="1200" smtClean="0">
                <a:latin typeface="Arial"/>
                <a:cs typeface="Arial"/>
              </a:rPr>
              <a:pPr marL="25400"/>
              <a:t>18</a:t>
            </a:fld>
            <a:endParaRPr lang="ru-RU" sz="1200">
              <a:latin typeface="Arial"/>
              <a:cs typeface="Arial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99483" y="152400"/>
            <a:ext cx="12189883" cy="53340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Что нового было в 2024 и что нас ждет в 2025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914401" y="914400"/>
            <a:ext cx="10833100" cy="0"/>
          </a:xfrm>
          <a:prstGeom prst="line">
            <a:avLst/>
          </a:prstGeom>
          <a:noFill/>
          <a:ln w="38100" cmpd="dbl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390880" y="6400800"/>
            <a:ext cx="11453813" cy="0"/>
          </a:xfrm>
          <a:prstGeom prst="line">
            <a:avLst/>
          </a:prstGeom>
          <a:noFill/>
          <a:ln w="38100" cmpd="dbl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1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21766"/>
            <a:ext cx="1526575" cy="11362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9935" y="1818569"/>
            <a:ext cx="110375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/>
              <a:t>Выдано 37 гарантийных писем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/>
              <a:t>Изменить тактику привлечения иностранных абитуриентов на выездных комиссиях (представители </a:t>
            </a:r>
            <a:r>
              <a:rPr lang="ru-RU" sz="2400" dirty="0" err="1" smtClean="0"/>
              <a:t>физ</a:t>
            </a:r>
            <a:r>
              <a:rPr lang="ru-RU" sz="2400" dirty="0" smtClean="0"/>
              <a:t>-мат направлений)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0000"/>
                </a:solidFill>
              </a:rPr>
              <a:t>Реклама</a:t>
            </a:r>
            <a:r>
              <a:rPr lang="ru-RU" sz="2400" dirty="0" smtClean="0">
                <a:solidFill>
                  <a:srgbClr val="FF0000"/>
                </a:solidFill>
              </a:rPr>
              <a:t>!!! </a:t>
            </a:r>
            <a:r>
              <a:rPr lang="ru-RU" sz="2400" dirty="0" smtClean="0"/>
              <a:t>Увеличить количество рекламы (</a:t>
            </a:r>
            <a:r>
              <a:rPr lang="ru-RU" sz="2400" dirty="0" err="1" smtClean="0"/>
              <a:t>билборды</a:t>
            </a:r>
            <a:r>
              <a:rPr lang="ru-RU" sz="2400" dirty="0" smtClean="0"/>
              <a:t>, радио, </a:t>
            </a:r>
            <a:r>
              <a:rPr lang="ru-RU" sz="2400" dirty="0" err="1" smtClean="0"/>
              <a:t>соц.сети</a:t>
            </a:r>
            <a:r>
              <a:rPr lang="ru-RU" sz="2400" dirty="0" smtClean="0"/>
              <a:t>, </a:t>
            </a:r>
            <a:r>
              <a:rPr lang="ru-RU" sz="2400" dirty="0" smtClean="0">
                <a:solidFill>
                  <a:srgbClr val="FF0000"/>
                </a:solidFill>
              </a:rPr>
              <a:t>сайт</a:t>
            </a:r>
            <a:r>
              <a:rPr lang="ru-RU" sz="2400" dirty="0" smtClean="0"/>
              <a:t>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/>
              <a:t>Работа над привлекательностью ОПОП («смотрим в сторону ИИ в Инженерной физике» + привлекаем сильных партнеров)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/>
              <a:t>Работа с техникумами (сложно, но нужно!)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rgbClr val="FF0000"/>
                </a:solidFill>
              </a:rPr>
              <a:t>Изменены правила набора на 2025 год!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0593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3">
            <a:extLst>
              <a:ext uri="{FF2B5EF4-FFF2-40B4-BE49-F238E27FC236}">
                <a16:creationId xmlns:a16="http://schemas.microsoft.com/office/drawing/2014/main" xmlns="" id="{3795350F-287B-4229-B052-1CC283AF75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5286542"/>
              </p:ext>
            </p:extLst>
          </p:nvPr>
        </p:nvGraphicFramePr>
        <p:xfrm>
          <a:off x="334962" y="3757690"/>
          <a:ext cx="11522075" cy="2686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DA2509-F139-479A-B984-40797DFB2D6F}"/>
              </a:ext>
            </a:extLst>
          </p:cNvPr>
          <p:cNvSpPr txBox="1"/>
          <p:nvPr/>
        </p:nvSpPr>
        <p:spPr>
          <a:xfrm>
            <a:off x="347878" y="3757690"/>
            <a:ext cx="11522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solidFill>
                  <a:srgbClr val="32AABA"/>
                </a:solidFill>
                <a:latin typeface="Roboto" pitchFamily="2" charset="0"/>
                <a:ea typeface="Roboto" pitchFamily="2" charset="0"/>
                <a:cs typeface="Calibri" pitchFamily="34" charset="0"/>
              </a:rPr>
              <a:t>ЧИСЛО ИНОСТРАННЫХ СТУДЕНТОВ</a:t>
            </a:r>
            <a:endParaRPr lang="ru-RU" altLang="ru-RU" sz="1200" dirty="0">
              <a:solidFill>
                <a:srgbClr val="32AABA"/>
              </a:solidFill>
              <a:latin typeface="Roboto" pitchFamily="2" charset="0"/>
              <a:ea typeface="Roboto" pitchFamily="2" charset="0"/>
              <a:cs typeface="Calibr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30AF0A9-D4E9-4981-9130-DCF3BE747B46}"/>
              </a:ext>
            </a:extLst>
          </p:cNvPr>
          <p:cNvSpPr txBox="1"/>
          <p:nvPr/>
        </p:nvSpPr>
        <p:spPr>
          <a:xfrm>
            <a:off x="334963" y="1010080"/>
            <a:ext cx="57610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2AABA"/>
                </a:solidFill>
                <a:latin typeface="Roboto" pitchFamily="2" charset="0"/>
                <a:ea typeface="Roboto" pitchFamily="2" charset="0"/>
              </a:rPr>
              <a:t>КОНТРОЛЬНЫЕ ЦИФРЫ ПРИЕМА</a:t>
            </a:r>
            <a:endParaRPr lang="ru-RU" dirty="0"/>
          </a:p>
        </p:txBody>
      </p:sp>
      <p:pic>
        <p:nvPicPr>
          <p:cNvPr id="9" name="Рисунок 8" descr="https://static.goodgame.ru/files/uploaded/news_5f70487f20a3e.jpg">
            <a:extLst>
              <a:ext uri="{FF2B5EF4-FFF2-40B4-BE49-F238E27FC236}">
                <a16:creationId xmlns:a16="http://schemas.microsoft.com/office/drawing/2014/main" xmlns="" id="{8E23CB9A-F43A-4B99-AD21-883AB396A49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086" y="725127"/>
            <a:ext cx="929745" cy="567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www.sunhome.ru/i/wallpapers/208/flag-kirgizstana.orig.jpg">
            <a:extLst>
              <a:ext uri="{FF2B5EF4-FFF2-40B4-BE49-F238E27FC236}">
                <a16:creationId xmlns:a16="http://schemas.microsoft.com/office/drawing/2014/main" xmlns="" id="{6A855C3D-E3FF-4E64-A670-980FAF4EA39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582" y="738756"/>
            <a:ext cx="774548" cy="58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http://www.ca-info.su/images/2018/11/3tajikistan-flag.jpg">
            <a:extLst>
              <a:ext uri="{FF2B5EF4-FFF2-40B4-BE49-F238E27FC236}">
                <a16:creationId xmlns:a16="http://schemas.microsoft.com/office/drawing/2014/main" xmlns="" id="{95765937-351A-48B4-882F-91F804D2C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544" y="1989744"/>
            <a:ext cx="727672" cy="54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pskov.info-medvedka.ru/userfls/editor/origin/646_kupit-medvedku-v-uzbekistane.jpg">
            <a:extLst>
              <a:ext uri="{FF2B5EF4-FFF2-40B4-BE49-F238E27FC236}">
                <a16:creationId xmlns:a16="http://schemas.microsoft.com/office/drawing/2014/main" xmlns="" id="{27C84636-3FAA-426C-BEEF-ADD614A4A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2638" y="741074"/>
            <a:ext cx="807019" cy="53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avatars.mds.yandex.net/get-zen_doc/3930378/pub_5fecb0c1af142f0b17014c24_5fecb8ebfe4e686f6ada30b8/scale_1200">
            <a:extLst>
              <a:ext uri="{FF2B5EF4-FFF2-40B4-BE49-F238E27FC236}">
                <a16:creationId xmlns:a16="http://schemas.microsoft.com/office/drawing/2014/main" xmlns="" id="{5E1E3A55-F62A-49F4-A7AA-DF00F60A0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140" y="1370832"/>
            <a:ext cx="899691" cy="54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s://cdn.pixabay.com/photo/2013/07/13/14/15/italy-162326_1280.png">
            <a:extLst>
              <a:ext uri="{FF2B5EF4-FFF2-40B4-BE49-F238E27FC236}">
                <a16:creationId xmlns:a16="http://schemas.microsoft.com/office/drawing/2014/main" xmlns="" id="{6A8D1A75-3431-4CE3-8391-E31CD8930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005" y="1989744"/>
            <a:ext cx="774548" cy="51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https://www.worldatlas.com/upload/0c/da/6b/untitled-design-180.jpg">
            <a:extLst>
              <a:ext uri="{FF2B5EF4-FFF2-40B4-BE49-F238E27FC236}">
                <a16:creationId xmlns:a16="http://schemas.microsoft.com/office/drawing/2014/main" xmlns="" id="{6C264E4B-6D90-4B41-8852-F85C800BD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544" y="1394354"/>
            <a:ext cx="792088" cy="52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4" descr="https://regnum.ru/uploads/pictures/news/2019/10/07/regnum_picture_1570442155419249_normal.jpg">
            <a:extLst>
              <a:ext uri="{FF2B5EF4-FFF2-40B4-BE49-F238E27FC236}">
                <a16:creationId xmlns:a16="http://schemas.microsoft.com/office/drawing/2014/main" xmlns="" id="{292D20DF-AF1B-45FC-9E4F-431857557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334" y="1989744"/>
            <a:ext cx="849463" cy="53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6" descr="https://ak.picdn.net/shutterstock/videos/5460251/thumb/1.jpg">
            <a:extLst>
              <a:ext uri="{FF2B5EF4-FFF2-40B4-BE49-F238E27FC236}">
                <a16:creationId xmlns:a16="http://schemas.microsoft.com/office/drawing/2014/main" xmlns="" id="{B750FC16-171E-4F4D-9CC6-76DEF8B93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782" y="1978526"/>
            <a:ext cx="936103" cy="52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4" descr="https://kdpconsulting.ru/wp-content/uploads/2020/08/flag-rossii.jpg">
            <a:extLst>
              <a:ext uri="{FF2B5EF4-FFF2-40B4-BE49-F238E27FC236}">
                <a16:creationId xmlns:a16="http://schemas.microsoft.com/office/drawing/2014/main" xmlns="" id="{117991FC-EB9B-4040-9787-392325C67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660" y="775591"/>
            <a:ext cx="895102" cy="50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4099367510"/>
              </p:ext>
            </p:extLst>
          </p:nvPr>
        </p:nvGraphicFramePr>
        <p:xfrm>
          <a:off x="657225" y="1469328"/>
          <a:ext cx="4524817" cy="2288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30AF0A9-D4E9-4981-9130-DCF3BE747B46}"/>
              </a:ext>
            </a:extLst>
          </p:cNvPr>
          <p:cNvSpPr txBox="1"/>
          <p:nvPr/>
        </p:nvSpPr>
        <p:spPr>
          <a:xfrm>
            <a:off x="7809005" y="2711198"/>
            <a:ext cx="3795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32AABA"/>
                </a:solidFill>
                <a:latin typeface="Roboto" pitchFamily="2" charset="0"/>
                <a:ea typeface="Roboto" pitchFamily="2" charset="0"/>
              </a:rPr>
              <a:t>1</a:t>
            </a:r>
            <a:r>
              <a:rPr lang="en-US" dirty="0" smtClean="0">
                <a:solidFill>
                  <a:srgbClr val="32AABA"/>
                </a:solidFill>
                <a:latin typeface="Roboto" pitchFamily="2" charset="0"/>
                <a:ea typeface="Roboto" pitchFamily="2" charset="0"/>
              </a:rPr>
              <a:t>6</a:t>
            </a:r>
            <a:r>
              <a:rPr lang="ru-RU" dirty="0" smtClean="0">
                <a:solidFill>
                  <a:srgbClr val="32AABA"/>
                </a:solidFill>
                <a:latin typeface="Roboto" pitchFamily="2" charset="0"/>
                <a:ea typeface="Roboto" pitchFamily="2" charset="0"/>
              </a:rPr>
              <a:t> стран</a:t>
            </a:r>
            <a:endParaRPr lang="ru-RU" dirty="0"/>
          </a:p>
        </p:txBody>
      </p:sp>
      <p:pic>
        <p:nvPicPr>
          <p:cNvPr id="1026" name="Picture 2" descr="Флаг эквадора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77" y="1308143"/>
            <a:ext cx="912268" cy="60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Флаг коморских островов фон шаблона.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171" y="1370832"/>
            <a:ext cx="925952" cy="52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815707"/>
              </p:ext>
            </p:extLst>
          </p:nvPr>
        </p:nvGraphicFramePr>
        <p:xfrm>
          <a:off x="5587999" y="289166"/>
          <a:ext cx="2003425" cy="3219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3916"/>
                <a:gridCol w="1599509"/>
              </a:tblGrid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ВЬЕТНАМ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ГЕРМАНИЯ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ЕГИПЕТ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КАЗАХСТАН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ТУРКМЕНИСТАН</a:t>
                      </a:r>
                      <a:endParaRPr lang="ru-RU" sz="9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ТАДЖИКИСТАН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КИРГИЗИЯ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ЭКВАДОР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ИНДОНЕЗИЯ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РОССИЯ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БЕНИН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ЗИМБАБВЕ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КОМОРЫ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ПЕРУ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361950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СИРИЙСКАЯ АРАБСКАЯ </a:t>
                      </a:r>
                      <a:endParaRPr lang="en-US" sz="90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 fontAlgn="t"/>
                      <a:r>
                        <a:rPr lang="ru-RU" sz="9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РЕСПУБЛИКА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1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УЗБЕКИСТАН</a:t>
                      </a:r>
                      <a:endParaRPr lang="ru-RU" sz="9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95E-F4F5-47D5-BA6C-CC1956A7529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17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0AF0A9-D4E9-4981-9130-DCF3BE747B46}"/>
              </a:ext>
            </a:extLst>
          </p:cNvPr>
          <p:cNvSpPr txBox="1"/>
          <p:nvPr/>
        </p:nvSpPr>
        <p:spPr>
          <a:xfrm>
            <a:off x="762561" y="409207"/>
            <a:ext cx="57610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2AABA"/>
                </a:solidFill>
                <a:latin typeface="Roboto" pitchFamily="2" charset="0"/>
                <a:ea typeface="Roboto" pitchFamily="2" charset="0"/>
              </a:rPr>
              <a:t>КОНТИНГЕНТ </a:t>
            </a:r>
            <a:r>
              <a:rPr lang="ru-RU" dirty="0" smtClean="0">
                <a:solidFill>
                  <a:srgbClr val="32AABA"/>
                </a:solidFill>
                <a:latin typeface="Roboto" pitchFamily="2" charset="0"/>
                <a:ea typeface="Roboto" pitchFamily="2" charset="0"/>
              </a:rPr>
              <a:t>ОБУЧАЮЩИХСЯ, (чел.)</a:t>
            </a:r>
            <a:endParaRPr lang="ru-RU" dirty="0">
              <a:solidFill>
                <a:srgbClr val="32AABA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AA274B4-DF7F-48E3-B78D-D85F388D2703}"/>
              </a:ext>
            </a:extLst>
          </p:cNvPr>
          <p:cNvSpPr txBox="1"/>
          <p:nvPr/>
        </p:nvSpPr>
        <p:spPr>
          <a:xfrm>
            <a:off x="6801309" y="555661"/>
            <a:ext cx="4902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2AABA"/>
                </a:solidFill>
                <a:latin typeface="Roboto" pitchFamily="2" charset="0"/>
                <a:ea typeface="Roboto" pitchFamily="2" charset="0"/>
              </a:rPr>
              <a:t>СРЕДНИЙ БАЛЛ ЕГЭ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xmlns="" id="{6D06A494-42F4-4073-BEB1-8C6D3254B0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2790162"/>
              </p:ext>
            </p:extLst>
          </p:nvPr>
        </p:nvGraphicFramePr>
        <p:xfrm>
          <a:off x="6771809" y="1060885"/>
          <a:ext cx="5120962" cy="1916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5D12D8-83D7-4513-AAF2-4D698B4DF944}"/>
              </a:ext>
            </a:extLst>
          </p:cNvPr>
          <p:cNvSpPr txBox="1"/>
          <p:nvPr/>
        </p:nvSpPr>
        <p:spPr>
          <a:xfrm>
            <a:off x="6830809" y="2927116"/>
            <a:ext cx="48733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707070"/>
                </a:solidFill>
                <a:latin typeface="Roboto" pitchFamily="2" charset="0"/>
                <a:ea typeface="Roboto" pitchFamily="2" charset="0"/>
                <a:cs typeface="Calibri" pitchFamily="34" charset="0"/>
              </a:rPr>
              <a:t>Баллистика и </a:t>
            </a:r>
            <a:r>
              <a:rPr lang="ru-RU" sz="1200" dirty="0" err="1">
                <a:solidFill>
                  <a:srgbClr val="707070"/>
                </a:solidFill>
                <a:latin typeface="Roboto" pitchFamily="2" charset="0"/>
                <a:ea typeface="Roboto" pitchFamily="2" charset="0"/>
                <a:cs typeface="Calibri" pitchFamily="34" charset="0"/>
              </a:rPr>
              <a:t>гидроаэродинамика</a:t>
            </a:r>
            <a:endParaRPr lang="en-US" altLang="ru-RU" sz="1200" dirty="0">
              <a:solidFill>
                <a:srgbClr val="707070"/>
              </a:solidFill>
              <a:latin typeface="Roboto" pitchFamily="2" charset="0"/>
              <a:ea typeface="Roboto" pitchFamily="2" charset="0"/>
              <a:cs typeface="Calibri" pitchFamily="34" charset="0"/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xmlns="" id="{5EA1DF51-B124-4ABC-BF3E-7FE99F2CE5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0769698"/>
              </p:ext>
            </p:extLst>
          </p:nvPr>
        </p:nvGraphicFramePr>
        <p:xfrm>
          <a:off x="676275" y="4019549"/>
          <a:ext cx="3977534" cy="1569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AA274B4-DF7F-48E3-B78D-D85F388D2703}"/>
              </a:ext>
            </a:extLst>
          </p:cNvPr>
          <p:cNvSpPr txBox="1"/>
          <p:nvPr/>
        </p:nvSpPr>
        <p:spPr>
          <a:xfrm>
            <a:off x="6523599" y="3425253"/>
            <a:ext cx="52747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32AABA"/>
                </a:solidFill>
                <a:latin typeface="Roboto" pitchFamily="2" charset="0"/>
                <a:ea typeface="Roboto" pitchFamily="2" charset="0"/>
              </a:rPr>
              <a:t>СРЕДНИЙ БАЛЛ </a:t>
            </a:r>
            <a:r>
              <a:rPr lang="ru-RU" sz="1600" dirty="0" smtClean="0">
                <a:solidFill>
                  <a:srgbClr val="32AABA"/>
                </a:solidFill>
                <a:latin typeface="Roboto" pitchFamily="2" charset="0"/>
                <a:ea typeface="Roboto" pitchFamily="2" charset="0"/>
              </a:rPr>
              <a:t>ЕГЭ 2022г., 2023г., 2024г., 2025г.</a:t>
            </a:r>
            <a:endParaRPr lang="ru-RU" sz="1600" dirty="0">
              <a:solidFill>
                <a:srgbClr val="32AABA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19C830F-DF6C-444C-B518-9D7879C648C3}"/>
              </a:ext>
            </a:extLst>
          </p:cNvPr>
          <p:cNvSpPr txBox="1"/>
          <p:nvPr/>
        </p:nvSpPr>
        <p:spPr>
          <a:xfrm>
            <a:off x="207222" y="5538950"/>
            <a:ext cx="49323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707070"/>
                </a:solidFill>
                <a:latin typeface="Roboto" pitchFamily="2" charset="0"/>
                <a:ea typeface="Roboto" pitchFamily="2" charset="0"/>
                <a:cs typeface="Calibri" pitchFamily="34" charset="0"/>
              </a:rPr>
              <a:t>Техническая физика</a:t>
            </a:r>
            <a:endParaRPr lang="en-US" altLang="ru-RU" sz="1200" dirty="0">
              <a:solidFill>
                <a:srgbClr val="707070"/>
              </a:solidFill>
              <a:latin typeface="Roboto" pitchFamily="2" charset="0"/>
              <a:ea typeface="Roboto" pitchFamily="2" charset="0"/>
              <a:cs typeface="Calibri" pitchFamily="34" charset="0"/>
            </a:endParaRP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xmlns="" id="{55843A72-31F8-48E3-A9F4-A5E6758A0C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0437344"/>
              </p:ext>
            </p:extLst>
          </p:nvPr>
        </p:nvGraphicFramePr>
        <p:xfrm>
          <a:off x="685750" y="924994"/>
          <a:ext cx="3381628" cy="2279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xmlns="" id="{6D06A494-42F4-4073-BEB1-8C6D3254B0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7891257"/>
              </p:ext>
            </p:extLst>
          </p:nvPr>
        </p:nvGraphicFramePr>
        <p:xfrm>
          <a:off x="6830809" y="3912330"/>
          <a:ext cx="4902862" cy="1916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AA274B4-DF7F-48E3-B78D-D85F388D2703}"/>
              </a:ext>
            </a:extLst>
          </p:cNvPr>
          <p:cNvSpPr txBox="1"/>
          <p:nvPr/>
        </p:nvSpPr>
        <p:spPr>
          <a:xfrm>
            <a:off x="514911" y="3516098"/>
            <a:ext cx="4902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2AABA"/>
                </a:solidFill>
                <a:latin typeface="Roboto" pitchFamily="2" charset="0"/>
                <a:ea typeface="Roboto" pitchFamily="2" charset="0"/>
              </a:rPr>
              <a:t>СРЕДНИЙ БАЛЛ ЕГЭ</a:t>
            </a:r>
          </a:p>
        </p:txBody>
      </p:sp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xmlns="" id="{836007F9-75FB-4F9E-A459-8B8FBA40CF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9292737"/>
              </p:ext>
            </p:extLst>
          </p:nvPr>
        </p:nvGraphicFramePr>
        <p:xfrm>
          <a:off x="4741243" y="924993"/>
          <a:ext cx="1838682" cy="1344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19C830F-DF6C-444C-B518-9D7879C648C3}"/>
              </a:ext>
            </a:extLst>
          </p:cNvPr>
          <p:cNvSpPr txBox="1"/>
          <p:nvPr/>
        </p:nvSpPr>
        <p:spPr>
          <a:xfrm>
            <a:off x="5229202" y="2203052"/>
            <a:ext cx="8978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07070"/>
                </a:solidFill>
                <a:latin typeface="Roboto" pitchFamily="2" charset="0"/>
                <a:ea typeface="Roboto" pitchFamily="2" charset="0"/>
                <a:cs typeface="Calibri" pitchFamily="34" charset="0"/>
              </a:rPr>
              <a:t>2022</a:t>
            </a:r>
            <a:endParaRPr lang="en-US" altLang="ru-RU" sz="1200" b="1" dirty="0">
              <a:solidFill>
                <a:srgbClr val="707070"/>
              </a:solidFill>
              <a:latin typeface="Roboto" pitchFamily="2" charset="0"/>
              <a:ea typeface="Roboto" pitchFamily="2" charset="0"/>
              <a:cs typeface="Calibri" pitchFamily="34" charset="0"/>
            </a:endParaRPr>
          </a:p>
        </p:txBody>
      </p:sp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xmlns="" id="{836007F9-75FB-4F9E-A459-8B8FBA40CF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8346879"/>
              </p:ext>
            </p:extLst>
          </p:nvPr>
        </p:nvGraphicFramePr>
        <p:xfrm>
          <a:off x="4692551" y="2474940"/>
          <a:ext cx="2034509" cy="1335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19C830F-DF6C-444C-B518-9D7879C648C3}"/>
              </a:ext>
            </a:extLst>
          </p:cNvPr>
          <p:cNvSpPr txBox="1"/>
          <p:nvPr/>
        </p:nvSpPr>
        <p:spPr>
          <a:xfrm>
            <a:off x="5229202" y="3763807"/>
            <a:ext cx="8978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07070"/>
                </a:solidFill>
                <a:latin typeface="Roboto" pitchFamily="2" charset="0"/>
                <a:ea typeface="Roboto" pitchFamily="2" charset="0"/>
                <a:cs typeface="Calibri" pitchFamily="34" charset="0"/>
              </a:rPr>
              <a:t>2023</a:t>
            </a:r>
            <a:endParaRPr lang="en-US" altLang="ru-RU" sz="1200" b="1" dirty="0">
              <a:solidFill>
                <a:srgbClr val="707070"/>
              </a:solidFill>
              <a:latin typeface="Roboto" pitchFamily="2" charset="0"/>
              <a:ea typeface="Roboto" pitchFamily="2" charset="0"/>
              <a:cs typeface="Calibri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6607998" y="5829076"/>
            <a:ext cx="5284773" cy="646331"/>
            <a:chOff x="-259934" y="2787547"/>
            <a:chExt cx="5284773" cy="64633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AAA274B4-DF7F-48E3-B78D-D85F388D2703}"/>
                </a:ext>
              </a:extLst>
            </p:cNvPr>
            <p:cNvSpPr txBox="1"/>
            <p:nvPr/>
          </p:nvSpPr>
          <p:spPr>
            <a:xfrm>
              <a:off x="-66623" y="2787547"/>
              <a:ext cx="509146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32AABA"/>
                  </a:solidFill>
                  <a:latin typeface="Roboto" pitchFamily="2" charset="0"/>
                  <a:ea typeface="Roboto" pitchFamily="2" charset="0"/>
                </a:rPr>
                <a:t>- </a:t>
              </a:r>
              <a:r>
                <a:rPr lang="ru-RU" dirty="0" smtClean="0">
                  <a:solidFill>
                    <a:srgbClr val="32AABA"/>
                  </a:solidFill>
                  <a:latin typeface="Roboto" pitchFamily="2" charset="0"/>
                  <a:ea typeface="Roboto" pitchFamily="2" charset="0"/>
                </a:rPr>
                <a:t>2022 г.         - 2023 г.</a:t>
              </a:r>
              <a:r>
                <a:rPr lang="en-US" dirty="0" smtClean="0">
                  <a:solidFill>
                    <a:srgbClr val="32AABA"/>
                  </a:solidFill>
                  <a:latin typeface="Roboto" pitchFamily="2" charset="0"/>
                  <a:ea typeface="Roboto" pitchFamily="2" charset="0"/>
                </a:rPr>
                <a:t>        - 202</a:t>
              </a:r>
              <a:r>
                <a:rPr lang="ru-RU" dirty="0" smtClean="0">
                  <a:solidFill>
                    <a:srgbClr val="32AABA"/>
                  </a:solidFill>
                  <a:latin typeface="Roboto" pitchFamily="2" charset="0"/>
                  <a:ea typeface="Roboto" pitchFamily="2" charset="0"/>
                </a:rPr>
                <a:t>2г.        </a:t>
              </a:r>
              <a:r>
                <a:rPr lang="en-US" dirty="0" smtClean="0">
                  <a:solidFill>
                    <a:srgbClr val="32AABA"/>
                  </a:solidFill>
                  <a:latin typeface="Roboto" pitchFamily="2" charset="0"/>
                  <a:ea typeface="Roboto" pitchFamily="2" charset="0"/>
                </a:rPr>
                <a:t>- 202</a:t>
              </a:r>
              <a:r>
                <a:rPr lang="ru-RU" dirty="0" smtClean="0">
                  <a:solidFill>
                    <a:srgbClr val="32AABA"/>
                  </a:solidFill>
                  <a:latin typeface="Roboto" pitchFamily="2" charset="0"/>
                  <a:ea typeface="Roboto" pitchFamily="2" charset="0"/>
                </a:rPr>
                <a:t>5г</a:t>
              </a:r>
              <a:r>
                <a:rPr lang="ru-RU" dirty="0">
                  <a:solidFill>
                    <a:srgbClr val="32AABA"/>
                  </a:solidFill>
                  <a:latin typeface="Roboto" pitchFamily="2" charset="0"/>
                  <a:ea typeface="Roboto" pitchFamily="2" charset="0"/>
                </a:rPr>
                <a:t>.</a:t>
              </a:r>
            </a:p>
            <a:p>
              <a:pPr algn="ctr"/>
              <a:endParaRPr lang="ru-RU" dirty="0">
                <a:solidFill>
                  <a:srgbClr val="32AABA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-259934" y="2920215"/>
              <a:ext cx="238125" cy="138500"/>
            </a:xfrm>
            <a:prstGeom prst="rect">
              <a:avLst/>
            </a:prstGeom>
            <a:solidFill>
              <a:srgbClr val="33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151208" y="2898702"/>
              <a:ext cx="238125" cy="156729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2498643" y="2907817"/>
              <a:ext cx="238125" cy="138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6" name="Прямоугольник 35"/>
          <p:cNvSpPr/>
          <p:nvPr/>
        </p:nvSpPr>
        <p:spPr>
          <a:xfrm>
            <a:off x="10611502" y="5949346"/>
            <a:ext cx="238125" cy="1385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95E-F4F5-47D5-BA6C-CC1956A7529B}" type="slidenum">
              <a:rPr lang="ru-RU" smtClean="0"/>
              <a:t>3</a:t>
            </a:fld>
            <a:endParaRPr lang="ru-RU"/>
          </a:p>
        </p:txBody>
      </p:sp>
      <p:graphicFrame>
        <p:nvGraphicFramePr>
          <p:cNvPr id="37" name="Диаграмма 36">
            <a:extLst>
              <a:ext uri="{FF2B5EF4-FFF2-40B4-BE49-F238E27FC236}">
                <a16:creationId xmlns:a16="http://schemas.microsoft.com/office/drawing/2014/main" xmlns="" id="{836007F9-75FB-4F9E-A459-8B8FBA40CF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7377161"/>
              </p:ext>
            </p:extLst>
          </p:nvPr>
        </p:nvGraphicFramePr>
        <p:xfrm>
          <a:off x="4766800" y="4040806"/>
          <a:ext cx="2034509" cy="1335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19C830F-DF6C-444C-B518-9D7879C648C3}"/>
              </a:ext>
            </a:extLst>
          </p:cNvPr>
          <p:cNvSpPr txBox="1"/>
          <p:nvPr/>
        </p:nvSpPr>
        <p:spPr>
          <a:xfrm>
            <a:off x="5315037" y="5288850"/>
            <a:ext cx="8978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07070"/>
                </a:solidFill>
                <a:latin typeface="Roboto" pitchFamily="2" charset="0"/>
                <a:ea typeface="Roboto" pitchFamily="2" charset="0"/>
                <a:cs typeface="Calibri" pitchFamily="34" charset="0"/>
              </a:rPr>
              <a:t>2024</a:t>
            </a:r>
            <a:endParaRPr lang="en-US" altLang="ru-RU" sz="1200" b="1" dirty="0">
              <a:solidFill>
                <a:srgbClr val="707070"/>
              </a:solidFill>
              <a:latin typeface="Roboto" pitchFamily="2" charset="0"/>
              <a:ea typeface="Roboto" pitchFamily="2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53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95E-F4F5-47D5-BA6C-CC1956A7529B}" type="slidenum">
              <a:rPr lang="ru-RU" smtClean="0"/>
              <a:t>4</a:t>
            </a:fld>
            <a:endParaRPr lang="ru-RU"/>
          </a:p>
        </p:txBody>
      </p:sp>
      <p:pic>
        <p:nvPicPr>
          <p:cNvPr id="1026" name="Picture 2" descr="Image 6 of 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276350"/>
            <a:ext cx="9660262" cy="521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30AF0A9-D4E9-4981-9130-DCF3BE747B46}"/>
              </a:ext>
            </a:extLst>
          </p:cNvPr>
          <p:cNvSpPr txBox="1"/>
          <p:nvPr/>
        </p:nvSpPr>
        <p:spPr>
          <a:xfrm>
            <a:off x="2794772" y="141234"/>
            <a:ext cx="57610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32AABA"/>
                </a:solidFill>
              </a:rPr>
              <a:t>Регионы пребывания</a:t>
            </a:r>
            <a:endParaRPr lang="ru-RU" dirty="0"/>
          </a:p>
        </p:txBody>
      </p:sp>
      <p:sp>
        <p:nvSpPr>
          <p:cNvPr id="7" name="TextBox 1"/>
          <p:cNvSpPr txBox="1"/>
          <p:nvPr/>
        </p:nvSpPr>
        <p:spPr>
          <a:xfrm>
            <a:off x="3929992" y="4146651"/>
            <a:ext cx="398320" cy="22055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FF0000"/>
                </a:solidFill>
              </a:rPr>
              <a:t>V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5344481" y="4549020"/>
            <a:ext cx="398320" cy="22055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FF0000"/>
                </a:solidFill>
              </a:rPr>
              <a:t>V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6096001" y="5434845"/>
            <a:ext cx="398320" cy="22055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FF0000"/>
                </a:solidFill>
              </a:rPr>
              <a:t>V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4791940" y="4863345"/>
            <a:ext cx="398320" cy="22055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FF0000"/>
                </a:solidFill>
              </a:rPr>
              <a:t>V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4468090" y="5339688"/>
            <a:ext cx="398320" cy="22055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FF0000"/>
                </a:solidFill>
              </a:rPr>
              <a:t>V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4658590" y="5633896"/>
            <a:ext cx="398320" cy="22055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FF0000"/>
                </a:solidFill>
              </a:rPr>
              <a:t>V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8782915" y="4973621"/>
            <a:ext cx="398320" cy="22055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FF0000"/>
                </a:solidFill>
              </a:rPr>
              <a:t>V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5476131" y="5854449"/>
            <a:ext cx="398320" cy="22055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FF0000"/>
                </a:solidFill>
              </a:rPr>
              <a:t>V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15" name="TextBox 1"/>
          <p:cNvSpPr txBox="1"/>
          <p:nvPr/>
        </p:nvSpPr>
        <p:spPr>
          <a:xfrm>
            <a:off x="4894119" y="5304176"/>
            <a:ext cx="398320" cy="22055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FF0000"/>
                </a:solidFill>
              </a:rPr>
              <a:t>V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16" name="TextBox 1"/>
          <p:cNvSpPr txBox="1"/>
          <p:nvPr/>
        </p:nvSpPr>
        <p:spPr>
          <a:xfrm>
            <a:off x="6755947" y="5587244"/>
            <a:ext cx="398320" cy="22055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FF0000"/>
                </a:solidFill>
              </a:rPr>
              <a:t>V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3412025" y="4328467"/>
            <a:ext cx="398320" cy="22055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FF0000"/>
                </a:solidFill>
              </a:rPr>
              <a:t>V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5228590" y="5560241"/>
            <a:ext cx="398320" cy="22055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bg1"/>
                </a:solidFill>
              </a:rPr>
              <a:t>V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4866410" y="6101597"/>
            <a:ext cx="398320" cy="22055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FF0000"/>
                </a:solidFill>
              </a:rPr>
              <a:t>V</a:t>
            </a:r>
            <a:endParaRPr lang="ru-RU" sz="18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995463"/>
              </p:ext>
            </p:extLst>
          </p:nvPr>
        </p:nvGraphicFramePr>
        <p:xfrm>
          <a:off x="10273085" y="686950"/>
          <a:ext cx="1803179" cy="593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3179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Тюмень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Тыва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Кемеровская обл.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Хабаровский </a:t>
                      </a:r>
                      <a:r>
                        <a:rPr lang="ru-RU" sz="1600" dirty="0" err="1" smtClean="0"/>
                        <a:t>кр</a:t>
                      </a:r>
                      <a:r>
                        <a:rPr lang="ru-RU" sz="1600" dirty="0" smtClean="0"/>
                        <a:t>.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Новосибирск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Алтайский </a:t>
                      </a:r>
                      <a:r>
                        <a:rPr lang="ru-RU" sz="1600" dirty="0" err="1" smtClean="0"/>
                        <a:t>кр</a:t>
                      </a:r>
                      <a:r>
                        <a:rPr lang="ru-RU" sz="1600" dirty="0" smtClean="0"/>
                        <a:t>.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Ханты-Мансийск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Свердловская обл.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Хакасия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Красноярск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Бурятия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Забайкальский 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Воронеж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Сахалин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Липецк</a:t>
                      </a:r>
                      <a:endParaRPr lang="ru-RU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Приморский </a:t>
                      </a:r>
                      <a:r>
                        <a:rPr lang="ru-RU" sz="1600" dirty="0" err="1" smtClean="0"/>
                        <a:t>кр</a:t>
                      </a:r>
                      <a:r>
                        <a:rPr lang="ru-RU" sz="1600" dirty="0" smtClean="0"/>
                        <a:t>.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AA274B4-DF7F-48E3-B78D-D85F388D2703}"/>
              </a:ext>
            </a:extLst>
          </p:cNvPr>
          <p:cNvSpPr txBox="1"/>
          <p:nvPr/>
        </p:nvSpPr>
        <p:spPr>
          <a:xfrm>
            <a:off x="389577" y="774201"/>
            <a:ext cx="4902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32AABA"/>
                </a:solidFill>
                <a:latin typeface="+mj-lt"/>
                <a:ea typeface="Roboto" pitchFamily="2" charset="0"/>
              </a:rPr>
              <a:t>Томск и Томская область – </a:t>
            </a:r>
            <a:r>
              <a:rPr lang="ru-RU" b="1" dirty="0" smtClean="0">
                <a:solidFill>
                  <a:srgbClr val="FF0000"/>
                </a:solidFill>
                <a:latin typeface="+mj-lt"/>
                <a:ea typeface="Roboto" pitchFamily="2" charset="0"/>
              </a:rPr>
              <a:t>49,4%</a:t>
            </a:r>
            <a:endParaRPr lang="ru-RU" b="1" dirty="0">
              <a:solidFill>
                <a:srgbClr val="FF0000"/>
              </a:solidFill>
              <a:latin typeface="+mj-lt"/>
              <a:ea typeface="Roboto" pitchFamily="2" charset="0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7238217" y="5360939"/>
            <a:ext cx="398320" cy="22055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FF0000"/>
                </a:solidFill>
              </a:rPr>
              <a:t>V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24" name="TextBox 1"/>
          <p:cNvSpPr txBox="1"/>
          <p:nvPr/>
        </p:nvSpPr>
        <p:spPr>
          <a:xfrm>
            <a:off x="9162811" y="4852822"/>
            <a:ext cx="398320" cy="22055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FF0000"/>
                </a:solidFill>
              </a:rPr>
              <a:t>V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25" name="TextBox 1"/>
          <p:cNvSpPr txBox="1"/>
          <p:nvPr/>
        </p:nvSpPr>
        <p:spPr>
          <a:xfrm>
            <a:off x="1701857" y="3994089"/>
            <a:ext cx="398320" cy="22055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FF0000"/>
                </a:solidFill>
              </a:rPr>
              <a:t>V</a:t>
            </a:r>
            <a:r>
              <a:rPr lang="ru-RU" sz="1800" b="1" dirty="0" smtClean="0">
                <a:solidFill>
                  <a:srgbClr val="FF0000"/>
                </a:solidFill>
              </a:rPr>
              <a:t>с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26" name="TextBox 1"/>
          <p:cNvSpPr txBox="1"/>
          <p:nvPr/>
        </p:nvSpPr>
        <p:spPr>
          <a:xfrm>
            <a:off x="1548683" y="4214642"/>
            <a:ext cx="398320" cy="40116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bg1"/>
                </a:solidFill>
              </a:rPr>
              <a:t>V</a:t>
            </a:r>
            <a:endParaRPr lang="ru-RU" sz="1800" b="1" dirty="0">
              <a:solidFill>
                <a:schemeClr val="bg1"/>
              </a:solidFill>
            </a:endParaRPr>
          </a:p>
        </p:txBody>
      </p:sp>
      <p:sp>
        <p:nvSpPr>
          <p:cNvPr id="27" name="TextBox 1"/>
          <p:cNvSpPr txBox="1"/>
          <p:nvPr/>
        </p:nvSpPr>
        <p:spPr>
          <a:xfrm>
            <a:off x="8982075" y="5854449"/>
            <a:ext cx="398320" cy="22055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FF0000"/>
                </a:solidFill>
              </a:rPr>
              <a:t>V</a:t>
            </a:r>
            <a:endParaRPr lang="ru-RU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569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1" descr="наборИностуд_госли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04" y="442671"/>
            <a:ext cx="3884646" cy="291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94206" y="3466777"/>
            <a:ext cx="53379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32AABA"/>
                </a:solidFill>
                <a:latin typeface="Roboto" charset="0"/>
                <a:ea typeface="Roboto" charset="0"/>
                <a:cs typeface="Times New Roman" pitchFamily="18" charset="0"/>
              </a:rPr>
              <a:t>ОДНА ИЗ ПРИОРИТЕТНЫХ ЗАДАЧ - ОБЕСПЕЧЕНИЕ КАЧЕСТВЕННОГО ПРИЕМА, ОТБОР ТАЛАНТЛИВЫХ И МОТИВИРОВАННЫХ ИНОСТРАННЫХ СТУДЕНТОВ.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A274B4-DF7F-48E3-B78D-D85F388D2703}"/>
              </a:ext>
            </a:extLst>
          </p:cNvPr>
          <p:cNvSpPr txBox="1"/>
          <p:nvPr/>
        </p:nvSpPr>
        <p:spPr>
          <a:xfrm>
            <a:off x="610887" y="269544"/>
            <a:ext cx="4902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32AABA"/>
                </a:solidFill>
                <a:latin typeface="Roboto" pitchFamily="2" charset="0"/>
                <a:ea typeface="Roboto" pitchFamily="2" charset="0"/>
              </a:rPr>
              <a:t>Дальнее зарубежье</a:t>
            </a:r>
            <a:endParaRPr lang="ru-RU" dirty="0">
              <a:solidFill>
                <a:srgbClr val="32AABA"/>
              </a:solidFill>
              <a:latin typeface="Roboto" pitchFamily="2" charset="0"/>
              <a:ea typeface="Roboto" pitchFamily="2" charset="0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xmlns="" id="{6D06A494-42F4-4073-BEB1-8C6D3254B0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3956526"/>
              </p:ext>
            </p:extLst>
          </p:nvPr>
        </p:nvGraphicFramePr>
        <p:xfrm>
          <a:off x="610887" y="989844"/>
          <a:ext cx="4902862" cy="1916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05D12D8-83D7-4513-AAF2-4D698B4DF944}"/>
              </a:ext>
            </a:extLst>
          </p:cNvPr>
          <p:cNvSpPr txBox="1"/>
          <p:nvPr/>
        </p:nvSpPr>
        <p:spPr>
          <a:xfrm>
            <a:off x="610887" y="2906590"/>
            <a:ext cx="48733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707070"/>
                </a:solidFill>
                <a:latin typeface="Roboto" pitchFamily="2" charset="0"/>
                <a:ea typeface="Roboto" pitchFamily="2" charset="0"/>
                <a:cs typeface="Calibri" pitchFamily="34" charset="0"/>
              </a:rPr>
              <a:t>Граждане дальнего зарубежья, чел.</a:t>
            </a:r>
            <a:endParaRPr lang="en-US" altLang="ru-RU" sz="1200" dirty="0">
              <a:solidFill>
                <a:srgbClr val="707070"/>
              </a:solidFill>
              <a:latin typeface="Roboto" pitchFamily="2" charset="0"/>
              <a:ea typeface="Roboto" pitchFamily="2" charset="0"/>
              <a:cs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1082" y="3438018"/>
            <a:ext cx="53379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32AABA"/>
                </a:solidFill>
                <a:latin typeface="Roboto" charset="0"/>
                <a:ea typeface="Roboto" charset="0"/>
                <a:cs typeface="Times New Roman" pitchFamily="18" charset="0"/>
              </a:rPr>
              <a:t>Сетевые программы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98368" y="3764532"/>
            <a:ext cx="53379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1400" dirty="0" smtClean="0">
                <a:solidFill>
                  <a:srgbClr val="32AABA"/>
                </a:solidFill>
                <a:latin typeface="Roboto" charset="0"/>
                <a:ea typeface="Roboto" charset="0"/>
                <a:cs typeface="Times New Roman" pitchFamily="18" charset="0"/>
              </a:rPr>
              <a:t>Совместная образовательная программа  по направлению 15.03.06 </a:t>
            </a:r>
            <a:r>
              <a:rPr lang="ru-RU" sz="1400" dirty="0" err="1" smtClean="0">
                <a:solidFill>
                  <a:srgbClr val="32AABA"/>
                </a:solidFill>
                <a:latin typeface="Roboto" charset="0"/>
                <a:ea typeface="Roboto" charset="0"/>
                <a:cs typeface="Times New Roman" pitchFamily="18" charset="0"/>
              </a:rPr>
              <a:t>Мехатроника</a:t>
            </a:r>
            <a:r>
              <a:rPr lang="ru-RU" sz="1400" dirty="0" smtClean="0">
                <a:solidFill>
                  <a:srgbClr val="32AABA"/>
                </a:solidFill>
                <a:latin typeface="Roboto" charset="0"/>
                <a:ea typeface="Roboto" charset="0"/>
                <a:cs typeface="Times New Roman" pitchFamily="18" charset="0"/>
              </a:rPr>
              <a:t> и робототехника (2+2) (</a:t>
            </a:r>
            <a:r>
              <a:rPr lang="ru-RU" sz="1400" dirty="0" smtClean="0">
                <a:solidFill>
                  <a:srgbClr val="FF0000"/>
                </a:solidFill>
                <a:latin typeface="Roboto" charset="0"/>
                <a:ea typeface="Roboto" charset="0"/>
                <a:cs typeface="Times New Roman" pitchFamily="18" charset="0"/>
              </a:rPr>
              <a:t>ЧУИН, 3 курс - , 4 курс - 20 чел</a:t>
            </a:r>
            <a:r>
              <a:rPr lang="ru-RU" sz="1400" dirty="0" smtClean="0">
                <a:solidFill>
                  <a:srgbClr val="32AABA"/>
                </a:solidFill>
                <a:latin typeface="Roboto" charset="0"/>
                <a:ea typeface="Roboto" charset="0"/>
                <a:cs typeface="Times New Roman" pitchFamily="18" charset="0"/>
              </a:rPr>
              <a:t>)</a:t>
            </a:r>
          </a:p>
          <a:p>
            <a:pPr marL="342900" indent="-342900">
              <a:buAutoNum type="arabicPeriod"/>
            </a:pPr>
            <a:r>
              <a:rPr lang="ru-RU" sz="1400" dirty="0" smtClean="0">
                <a:solidFill>
                  <a:srgbClr val="32AABA"/>
                </a:solidFill>
                <a:latin typeface="Roboto" charset="0"/>
                <a:ea typeface="Roboto" charset="0"/>
                <a:cs typeface="Times New Roman" pitchFamily="18" charset="0"/>
              </a:rPr>
              <a:t>15.04.06 </a:t>
            </a:r>
            <a:r>
              <a:rPr lang="ru-RU" sz="1400" dirty="0" err="1" smtClean="0">
                <a:solidFill>
                  <a:srgbClr val="32AABA"/>
                </a:solidFill>
                <a:latin typeface="Roboto" charset="0"/>
                <a:ea typeface="Roboto" charset="0"/>
                <a:cs typeface="Times New Roman" pitchFamily="18" charset="0"/>
              </a:rPr>
              <a:t>Мехатроника</a:t>
            </a:r>
            <a:r>
              <a:rPr lang="ru-RU" sz="1400" dirty="0" smtClean="0">
                <a:solidFill>
                  <a:srgbClr val="32AABA"/>
                </a:solidFill>
                <a:latin typeface="Roboto" charset="0"/>
                <a:ea typeface="Roboto" charset="0"/>
                <a:cs typeface="Times New Roman" pitchFamily="18" charset="0"/>
              </a:rPr>
              <a:t> и робототехника, платные студенты</a:t>
            </a:r>
          </a:p>
          <a:p>
            <a:pPr marL="342900" indent="-342900">
              <a:buFontTx/>
              <a:buAutoNum type="arabicPeriod"/>
            </a:pPr>
            <a:r>
              <a:rPr lang="ru-RU" sz="1400" dirty="0">
                <a:solidFill>
                  <a:srgbClr val="32AABA"/>
                </a:solidFill>
                <a:latin typeface="Roboto" charset="0"/>
                <a:ea typeface="Roboto" charset="0"/>
                <a:cs typeface="Times New Roman" pitchFamily="18" charset="0"/>
              </a:rPr>
              <a:t>Совместная образовательная программа  по направлению </a:t>
            </a:r>
            <a:r>
              <a:rPr lang="ru-RU" sz="1400" dirty="0" smtClean="0">
                <a:solidFill>
                  <a:srgbClr val="32AABA"/>
                </a:solidFill>
                <a:latin typeface="Roboto" charset="0"/>
                <a:ea typeface="Roboto" charset="0"/>
                <a:cs typeface="Times New Roman" pitchFamily="18" charset="0"/>
              </a:rPr>
              <a:t>15.03.03 Прикладная механика (</a:t>
            </a:r>
            <a:r>
              <a:rPr lang="ru-RU" sz="1400" smtClean="0">
                <a:solidFill>
                  <a:srgbClr val="32AABA"/>
                </a:solidFill>
                <a:latin typeface="Roboto" charset="0"/>
                <a:ea typeface="Roboto" charset="0"/>
                <a:cs typeface="Times New Roman" pitchFamily="18" charset="0"/>
              </a:rPr>
              <a:t>2+2) (</a:t>
            </a:r>
            <a:r>
              <a:rPr lang="ru-RU" sz="1400" dirty="0" smtClean="0">
                <a:solidFill>
                  <a:srgbClr val="FF0000"/>
                </a:solidFill>
                <a:latin typeface="Roboto" charset="0"/>
                <a:ea typeface="Roboto" charset="0"/>
                <a:cs typeface="Times New Roman" pitchFamily="18" charset="0"/>
              </a:rPr>
              <a:t>ДПУ,1 курс – 15 чел.</a:t>
            </a:r>
            <a:r>
              <a:rPr lang="ru-RU" sz="1400" dirty="0" smtClean="0">
                <a:solidFill>
                  <a:srgbClr val="32AABA"/>
                </a:solidFill>
                <a:latin typeface="Roboto" charset="0"/>
                <a:ea typeface="Roboto" charset="0"/>
                <a:cs typeface="Times New Roman" pitchFamily="18" charset="0"/>
              </a:rPr>
              <a:t>)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1715365" y="2250526"/>
            <a:ext cx="398319" cy="220552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 sz="1100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95E-F4F5-47D5-BA6C-CC1956A7529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130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940861"/>
              </p:ext>
            </p:extLst>
          </p:nvPr>
        </p:nvGraphicFramePr>
        <p:xfrm>
          <a:off x="254443" y="700500"/>
          <a:ext cx="11708956" cy="58712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445"/>
                <a:gridCol w="1224117"/>
                <a:gridCol w="1227988"/>
                <a:gridCol w="1128778"/>
                <a:gridCol w="976815"/>
                <a:gridCol w="1310809"/>
                <a:gridCol w="1383632"/>
                <a:gridCol w="1619211"/>
                <a:gridCol w="154116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направление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Балл 2022</a:t>
                      </a:r>
                      <a:endParaRPr lang="ru-RU" sz="1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Ср.балл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/max/min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Балл 2023</a:t>
                      </a:r>
                      <a:endParaRPr lang="ru-RU" sz="1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Ср.балл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/max/min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Балл 2024</a:t>
                      </a:r>
                      <a:endParaRPr lang="ru-RU" sz="1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Ср.балл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/max/min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Балл 2025</a:t>
                      </a:r>
                      <a:endParaRPr lang="ru-RU" sz="1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Ср.балл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/max/min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Распределение по странам 2022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Распределение по странам 2023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Распределение по странам 2024</a:t>
                      </a:r>
                      <a:endParaRPr lang="ru-RU" sz="1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Распределение по странам 2025</a:t>
                      </a:r>
                      <a:endParaRPr lang="ru-RU" sz="1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Баллистика и </a:t>
                      </a:r>
                      <a:r>
                        <a:rPr lang="ru-RU" sz="1200" dirty="0" err="1">
                          <a:effectLst/>
                        </a:rPr>
                        <a:t>гидроаэродинамика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КЦП – 45 (2022)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КЦП – 35 (2023)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КЦП - 45 (2024)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КЦП - 55 (2024)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191/274/150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181/231/148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</a:rPr>
                        <a:t>192/242/152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Казахстан-37%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Киргизия-4%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Россия-29%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Таджикистан-2%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Узбекистан-28%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Казахстан-3</a:t>
                      </a:r>
                      <a:r>
                        <a:rPr lang="en-US" sz="1200" dirty="0" smtClean="0">
                          <a:effectLst/>
                        </a:rPr>
                        <a:t>4</a:t>
                      </a:r>
                      <a:r>
                        <a:rPr lang="ru-RU" sz="1200" dirty="0" smtClean="0">
                          <a:effectLst/>
                        </a:rPr>
                        <a:t>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Киргизия-</a:t>
                      </a:r>
                      <a:r>
                        <a:rPr lang="en-US" sz="1200" dirty="0" smtClean="0">
                          <a:effectLst/>
                        </a:rPr>
                        <a:t>8.5</a:t>
                      </a:r>
                      <a:r>
                        <a:rPr lang="ru-RU" sz="1200" dirty="0" smtClean="0">
                          <a:effectLst/>
                        </a:rPr>
                        <a:t>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Россия-</a:t>
                      </a:r>
                      <a:r>
                        <a:rPr lang="en-US" sz="1200" dirty="0" smtClean="0">
                          <a:effectLst/>
                        </a:rPr>
                        <a:t>54.4</a:t>
                      </a:r>
                      <a:r>
                        <a:rPr lang="ru-RU" sz="1200" dirty="0" smtClean="0">
                          <a:effectLst/>
                        </a:rPr>
                        <a:t>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Узбекистан-2</a:t>
                      </a:r>
                      <a:r>
                        <a:rPr lang="en-US" sz="1200" dirty="0" smtClean="0">
                          <a:effectLst/>
                        </a:rPr>
                        <a:t>.</a:t>
                      </a:r>
                      <a:r>
                        <a:rPr lang="ru-RU" sz="1200" dirty="0" smtClean="0">
                          <a:effectLst/>
                        </a:rPr>
                        <a:t>8%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Казахстан-11%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Киргизия-9</a:t>
                      </a:r>
                      <a:r>
                        <a:rPr lang="en-US" sz="1200" dirty="0" smtClean="0">
                          <a:effectLst/>
                        </a:rPr>
                        <a:t>.</a:t>
                      </a:r>
                      <a:r>
                        <a:rPr lang="ru-RU" sz="1200" dirty="0" smtClean="0">
                          <a:effectLst/>
                        </a:rPr>
                        <a:t>4%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Россия-33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3%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Узбекистан-13%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Туркменистан -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33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3%</a:t>
                      </a:r>
                      <a:endParaRPr lang="ru-RU" sz="1050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Мехатроника</a:t>
                      </a:r>
                      <a:r>
                        <a:rPr lang="ru-RU" sz="1200" dirty="0">
                          <a:effectLst/>
                        </a:rPr>
                        <a:t> и робототехника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КЦП-30 (2022)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КЦП – 30</a:t>
                      </a:r>
                      <a:r>
                        <a:rPr lang="ru-RU" sz="12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(2023)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КЦП – 30 (2024)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КЦП – 30 (2025)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225/270/183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191/233/136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</a:rPr>
                        <a:t>217/225/149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effectLst/>
                        </a:rPr>
                        <a:t>195/254/157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Казахстан-17%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Киргизия-9%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Россия-51%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Узбекистан-9%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Другие – 14%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Казахстан-1</a:t>
                      </a:r>
                      <a:r>
                        <a:rPr lang="en-US" sz="1200" dirty="0" smtClean="0">
                          <a:effectLst/>
                        </a:rPr>
                        <a:t>2.5</a:t>
                      </a:r>
                      <a:r>
                        <a:rPr lang="ru-RU" sz="1200" dirty="0" smtClean="0">
                          <a:effectLst/>
                        </a:rPr>
                        <a:t>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Киргизия-</a:t>
                      </a:r>
                      <a:r>
                        <a:rPr lang="en-US" sz="1200" dirty="0" smtClean="0">
                          <a:effectLst/>
                        </a:rPr>
                        <a:t>15.6</a:t>
                      </a:r>
                      <a:r>
                        <a:rPr lang="ru-RU" sz="1200" dirty="0" smtClean="0">
                          <a:effectLst/>
                        </a:rPr>
                        <a:t>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Россия-5</a:t>
                      </a:r>
                      <a:r>
                        <a:rPr lang="en-US" sz="1200" dirty="0" smtClean="0">
                          <a:effectLst/>
                        </a:rPr>
                        <a:t>9</a:t>
                      </a:r>
                      <a:r>
                        <a:rPr lang="ru-RU" sz="1200" dirty="0" smtClean="0">
                          <a:effectLst/>
                        </a:rPr>
                        <a:t>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Узбекистан-</a:t>
                      </a:r>
                      <a:r>
                        <a:rPr lang="en-US" sz="1200" dirty="0" smtClean="0">
                          <a:effectLst/>
                        </a:rPr>
                        <a:t>3</a:t>
                      </a:r>
                      <a:r>
                        <a:rPr lang="ru-RU" sz="1200" dirty="0" smtClean="0">
                          <a:effectLst/>
                        </a:rPr>
                        <a:t>%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Таджикистан-</a:t>
                      </a:r>
                      <a:r>
                        <a:rPr lang="en-US" sz="1200" dirty="0" smtClean="0">
                          <a:effectLst/>
                        </a:rPr>
                        <a:t>6.2</a:t>
                      </a:r>
                      <a:r>
                        <a:rPr lang="ru-RU" sz="1200" dirty="0" smtClean="0">
                          <a:effectLst/>
                        </a:rPr>
                        <a:t>%</a:t>
                      </a: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Казахстан-17</a:t>
                      </a:r>
                      <a:r>
                        <a:rPr lang="en-US" sz="1200" dirty="0" smtClean="0">
                          <a:effectLst/>
                        </a:rPr>
                        <a:t>.5</a:t>
                      </a:r>
                      <a:r>
                        <a:rPr lang="ru-RU" sz="1200" dirty="0" smtClean="0">
                          <a:effectLst/>
                        </a:rPr>
                        <a:t>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Киргизия-</a:t>
                      </a:r>
                      <a:r>
                        <a:rPr lang="en-US" sz="1200" dirty="0" smtClean="0">
                          <a:effectLst/>
                        </a:rPr>
                        <a:t>5.</a:t>
                      </a:r>
                      <a:r>
                        <a:rPr lang="ru-RU" sz="1200" dirty="0" smtClean="0">
                          <a:effectLst/>
                        </a:rPr>
                        <a:t>8%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Россия-5</a:t>
                      </a:r>
                      <a:r>
                        <a:rPr lang="en-US" sz="1200" dirty="0" smtClean="0">
                          <a:effectLst/>
                        </a:rPr>
                        <a:t>9</a:t>
                      </a:r>
                      <a:r>
                        <a:rPr lang="ru-RU" sz="1200" dirty="0" smtClean="0">
                          <a:effectLst/>
                        </a:rPr>
                        <a:t>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Узбекистан-0%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Таджикистан-8.8%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Туркменистан -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15%</a:t>
                      </a:r>
                      <a:endParaRPr lang="ru-RU" sz="1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Казахстан-10%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Киргизия-3</a:t>
                      </a:r>
                      <a:r>
                        <a:rPr lang="en-US" sz="1200" dirty="0" smtClean="0">
                          <a:effectLst/>
                        </a:rPr>
                        <a:t>.</a:t>
                      </a:r>
                      <a:r>
                        <a:rPr lang="ru-RU" sz="1200" dirty="0" smtClean="0">
                          <a:effectLst/>
                        </a:rPr>
                        <a:t>3%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effectLst/>
                        </a:rPr>
                        <a:t>Россия-80%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Таджикистан-6.6%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Прикладная механика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КЦП-27 (2021)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КЦП-27 (2022)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КЦП – 30 (2023)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КЦП – 25 (2024)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КЦП – 25 (2025)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194/232/117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172/227/166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</a:rPr>
                        <a:t>200/300/151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effectLst/>
                        </a:rPr>
                        <a:t>190/231/135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Казахстан-22%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Киргизия-4%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Россия-28%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Узбекистан-38%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</a:rPr>
                        <a:t>Таджикистан-8%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Казахстан-</a:t>
                      </a:r>
                      <a:r>
                        <a:rPr lang="en-US" sz="1200" dirty="0" smtClean="0">
                          <a:effectLst/>
                        </a:rPr>
                        <a:t>45</a:t>
                      </a:r>
                      <a:r>
                        <a:rPr lang="ru-RU" sz="1200" dirty="0" smtClean="0">
                          <a:effectLst/>
                        </a:rPr>
                        <a:t>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Киргизия-</a:t>
                      </a:r>
                      <a:r>
                        <a:rPr lang="en-US" sz="1200" dirty="0" smtClean="0">
                          <a:effectLst/>
                        </a:rPr>
                        <a:t>6.5</a:t>
                      </a:r>
                      <a:r>
                        <a:rPr lang="ru-RU" sz="1200" dirty="0" smtClean="0">
                          <a:effectLst/>
                        </a:rPr>
                        <a:t>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Россия-</a:t>
                      </a:r>
                      <a:r>
                        <a:rPr lang="en-US" sz="1200" dirty="0" smtClean="0">
                          <a:effectLst/>
                        </a:rPr>
                        <a:t>39</a:t>
                      </a:r>
                      <a:r>
                        <a:rPr lang="ru-RU" sz="1200" dirty="0" smtClean="0">
                          <a:effectLst/>
                        </a:rPr>
                        <a:t>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Узбекистан-</a:t>
                      </a:r>
                      <a:r>
                        <a:rPr lang="en-US" sz="1200" dirty="0" smtClean="0">
                          <a:effectLst/>
                        </a:rPr>
                        <a:t>3.2</a:t>
                      </a:r>
                      <a:r>
                        <a:rPr lang="ru-RU" sz="1200" dirty="0" smtClean="0">
                          <a:effectLst/>
                        </a:rPr>
                        <a:t>%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</a:rPr>
                        <a:t>Таджикистан-</a:t>
                      </a:r>
                      <a:r>
                        <a:rPr lang="en-US" sz="1100" dirty="0" smtClean="0">
                          <a:effectLst/>
                        </a:rPr>
                        <a:t>3.2</a:t>
                      </a:r>
                      <a:r>
                        <a:rPr lang="ru-RU" sz="1100" dirty="0" smtClean="0">
                          <a:effectLst/>
                        </a:rPr>
                        <a:t>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Казахстан-10%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Киргизия-13.3%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Россия-</a:t>
                      </a:r>
                      <a:r>
                        <a:rPr lang="en-US" sz="1200" dirty="0" smtClean="0">
                          <a:effectLst/>
                        </a:rPr>
                        <a:t>3</a:t>
                      </a:r>
                      <a:r>
                        <a:rPr lang="ru-RU" sz="1200" dirty="0" smtClean="0">
                          <a:effectLst/>
                        </a:rPr>
                        <a:t>3.3%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Узбекистан-</a:t>
                      </a:r>
                      <a:r>
                        <a:rPr lang="en-US" sz="1200" dirty="0" smtClean="0">
                          <a:effectLst/>
                        </a:rPr>
                        <a:t>3.</a:t>
                      </a:r>
                      <a:r>
                        <a:rPr lang="ru-RU" sz="1200" dirty="0" smtClean="0">
                          <a:effectLst/>
                        </a:rPr>
                        <a:t>3%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</a:rPr>
                        <a:t>Таджикистан-1</a:t>
                      </a:r>
                      <a:r>
                        <a:rPr lang="en-US" sz="1100" dirty="0" smtClean="0">
                          <a:effectLst/>
                        </a:rPr>
                        <a:t>3.</a:t>
                      </a:r>
                      <a:r>
                        <a:rPr lang="ru-RU" sz="1100" dirty="0" smtClean="0">
                          <a:effectLst/>
                        </a:rPr>
                        <a:t>3%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Туркменистан -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r>
                        <a:rPr lang="en-US" sz="1050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6%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Казахстан-12%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Киргизия-8%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effectLst/>
                        </a:rPr>
                        <a:t>Россия-44%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Узбекистан-12%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</a:rPr>
                        <a:t>Таджикистан-16%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Техническая физика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КЦП-29 (2021)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КЦП-28</a:t>
                      </a:r>
                      <a:r>
                        <a:rPr lang="ru-RU" sz="1200" baseline="0" dirty="0" smtClean="0">
                          <a:effectLst/>
                        </a:rPr>
                        <a:t> </a:t>
                      </a:r>
                      <a:r>
                        <a:rPr lang="ru-RU" sz="1200" dirty="0" smtClean="0">
                          <a:effectLst/>
                        </a:rPr>
                        <a:t>(2022)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КЦП – 30 (2023)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КЦП – 25 (2024)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КЦП – 25 (2025)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196/243/150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181/198/163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</a:rPr>
                        <a:t>193/233/161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Казахстан-32%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Киргизия-7%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Россия-18%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Узбекистан-36%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</a:rPr>
                        <a:t>Таджикистан-7%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Казахстан-</a:t>
                      </a:r>
                      <a:r>
                        <a:rPr lang="en-US" sz="1200" dirty="0" smtClean="0">
                          <a:effectLst/>
                        </a:rPr>
                        <a:t>43.3</a:t>
                      </a:r>
                      <a:r>
                        <a:rPr lang="ru-RU" sz="1200" dirty="0" smtClean="0">
                          <a:effectLst/>
                        </a:rPr>
                        <a:t>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Киргизия-</a:t>
                      </a:r>
                      <a:r>
                        <a:rPr lang="en-US" sz="1200" dirty="0" smtClean="0">
                          <a:effectLst/>
                        </a:rPr>
                        <a:t>13.3</a:t>
                      </a:r>
                      <a:r>
                        <a:rPr lang="ru-RU" sz="1200" dirty="0" smtClean="0">
                          <a:effectLst/>
                        </a:rPr>
                        <a:t>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Россия-</a:t>
                      </a:r>
                      <a:r>
                        <a:rPr lang="en-US" sz="1200" dirty="0" smtClean="0">
                          <a:effectLst/>
                        </a:rPr>
                        <a:t>30</a:t>
                      </a:r>
                      <a:r>
                        <a:rPr lang="ru-RU" sz="1200" dirty="0" smtClean="0">
                          <a:effectLst/>
                        </a:rPr>
                        <a:t>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Узбекистан-</a:t>
                      </a:r>
                      <a:r>
                        <a:rPr lang="en-US" sz="1200" dirty="0" smtClean="0">
                          <a:effectLst/>
                        </a:rPr>
                        <a:t>10</a:t>
                      </a:r>
                      <a:r>
                        <a:rPr lang="ru-RU" sz="1200" dirty="0" smtClean="0">
                          <a:effectLst/>
                        </a:rPr>
                        <a:t>%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</a:rPr>
                        <a:t>Таджикистан-</a:t>
                      </a:r>
                      <a:r>
                        <a:rPr lang="en-US" sz="1100" dirty="0" smtClean="0">
                          <a:effectLst/>
                        </a:rPr>
                        <a:t>3.3</a:t>
                      </a:r>
                      <a:r>
                        <a:rPr lang="ru-RU" sz="1100" dirty="0" smtClean="0">
                          <a:effectLst/>
                        </a:rPr>
                        <a:t>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Казахстан-16%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Киргизия-6.4%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Россия-25.8%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Узбекистан-</a:t>
                      </a:r>
                      <a:r>
                        <a:rPr lang="en-US" sz="1200" dirty="0" smtClean="0">
                          <a:effectLst/>
                        </a:rPr>
                        <a:t>0</a:t>
                      </a:r>
                      <a:r>
                        <a:rPr lang="ru-RU" sz="1200" dirty="0" smtClean="0">
                          <a:effectLst/>
                        </a:rPr>
                        <a:t>%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</a:rPr>
                        <a:t>Таджикистан-19.4%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Туркменистан -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</a:rPr>
                        <a:t>29%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A274B4-DF7F-48E3-B78D-D85F388D2703}"/>
              </a:ext>
            </a:extLst>
          </p:cNvPr>
          <p:cNvSpPr txBox="1"/>
          <p:nvPr/>
        </p:nvSpPr>
        <p:spPr>
          <a:xfrm>
            <a:off x="3070427" y="151371"/>
            <a:ext cx="62164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32AABA"/>
                </a:solidFill>
                <a:latin typeface="Roboto" pitchFamily="2" charset="0"/>
                <a:ea typeface="Roboto" pitchFamily="2" charset="0"/>
              </a:rPr>
              <a:t>Базовое высшее образование</a:t>
            </a:r>
            <a:endParaRPr lang="ru-RU" sz="2000" dirty="0">
              <a:solidFill>
                <a:srgbClr val="32AABA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95E-F4F5-47D5-BA6C-CC1956A7529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528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95E-F4F5-47D5-BA6C-CC1956A7529B}" type="slidenum">
              <a:rPr lang="ru-RU" smtClean="0"/>
              <a:t>7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014201"/>
              </p:ext>
            </p:extLst>
          </p:nvPr>
        </p:nvGraphicFramePr>
        <p:xfrm>
          <a:off x="540690" y="660743"/>
          <a:ext cx="3814421" cy="43055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6445"/>
                <a:gridCol w="976815"/>
                <a:gridCol w="154116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направление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Балл 2025</a:t>
                      </a:r>
                      <a:endParaRPr lang="ru-RU" sz="1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err="1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Ср.балл</a:t>
                      </a:r>
                      <a:r>
                        <a:rPr lang="en-US" sz="11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/max/min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Распределение по странам 2025</a:t>
                      </a:r>
                      <a:endParaRPr lang="ru-RU" sz="12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Баллистика и </a:t>
                      </a:r>
                      <a:r>
                        <a:rPr lang="ru-RU" sz="1200" dirty="0" err="1">
                          <a:effectLst/>
                        </a:rPr>
                        <a:t>гидроаэродинамика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endParaRPr lang="ru-RU" sz="1200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</a:rPr>
                        <a:t>БАС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КЦП - 25 (2025)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effectLst/>
                        </a:rPr>
                        <a:t>195/238/169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Казахстан-16%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effectLst/>
                        </a:rPr>
                        <a:t>Россия-68%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Узбекистан-4%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Таджикистан-8%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Баллистика и </a:t>
                      </a:r>
                      <a:r>
                        <a:rPr lang="ru-RU" sz="1200" dirty="0" err="1" smtClean="0">
                          <a:effectLst/>
                        </a:rPr>
                        <a:t>гидроаэродинамика</a:t>
                      </a:r>
                      <a:r>
                        <a:rPr lang="ru-RU" sz="1200" dirty="0" smtClean="0">
                          <a:effectLst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 smtClean="0">
                          <a:solidFill>
                            <a:srgbClr val="002060"/>
                          </a:solidFill>
                          <a:effectLst/>
                        </a:rPr>
                        <a:t>БиГ</a:t>
                      </a:r>
                      <a:endParaRPr lang="ru-RU" sz="1200" dirty="0" smtClean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КЦП - 30 (2025)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effectLst/>
                        </a:rPr>
                        <a:t>187/257/140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Казахстан-3%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Киргизия-10%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effectLst/>
                        </a:rPr>
                        <a:t>Россия-83%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Таджикистан-3%</a:t>
                      </a: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Техническая физика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</a:rPr>
                        <a:t>ИИ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КЦП – 10 (2025)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222/300/185</a:t>
                      </a:r>
                      <a:endParaRPr lang="ru-RU" sz="105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Казахстан-40%</a:t>
                      </a:r>
                      <a:endParaRPr lang="ru-RU" sz="105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Россия-40%</a:t>
                      </a:r>
                      <a:endParaRPr lang="ru-RU" sz="1050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Узбекистан-2</a:t>
                      </a:r>
                      <a:r>
                        <a:rPr lang="en-US" sz="1100" dirty="0" smtClean="0">
                          <a:effectLst/>
                        </a:rPr>
                        <a:t>0</a:t>
                      </a:r>
                      <a:r>
                        <a:rPr lang="ru-RU" sz="1100" dirty="0" smtClean="0">
                          <a:effectLst/>
                        </a:rPr>
                        <a:t>%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Техническая </a:t>
                      </a:r>
                      <a:r>
                        <a:rPr lang="ru-RU" sz="1200" dirty="0" smtClean="0">
                          <a:effectLst/>
                        </a:rPr>
                        <a:t>физика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</a:rPr>
                        <a:t>КМ</a:t>
                      </a:r>
                      <a:endParaRPr lang="ru-RU" sz="12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КЦП – 15 (2025)</a:t>
                      </a:r>
                      <a:endParaRPr lang="ru-RU" sz="12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effectLst/>
                        </a:rPr>
                        <a:t>180/215/170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Казахстан-13.3%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Киргизия-6.6%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effectLst/>
                        </a:rPr>
                        <a:t>Россия-66.6%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Узбекистан-13.3%</a:t>
                      </a:r>
                      <a:endParaRPr lang="ru-RU" sz="1100" dirty="0" smtClean="0">
                        <a:effectLst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A274B4-DF7F-48E3-B78D-D85F388D2703}"/>
              </a:ext>
            </a:extLst>
          </p:cNvPr>
          <p:cNvSpPr txBox="1"/>
          <p:nvPr/>
        </p:nvSpPr>
        <p:spPr>
          <a:xfrm>
            <a:off x="343129" y="151371"/>
            <a:ext cx="62164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32AABA"/>
                </a:solidFill>
                <a:latin typeface="Roboto" pitchFamily="2" charset="0"/>
                <a:ea typeface="Roboto" pitchFamily="2" charset="0"/>
              </a:rPr>
              <a:t>Базовое высшее образование</a:t>
            </a:r>
            <a:endParaRPr lang="ru-RU" sz="2000" dirty="0">
              <a:solidFill>
                <a:srgbClr val="32AABA"/>
              </a:solidFill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949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5EA1DF51-B124-4ABC-BF3E-7FE99F2CE5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2006955"/>
              </p:ext>
            </p:extLst>
          </p:nvPr>
        </p:nvGraphicFramePr>
        <p:xfrm>
          <a:off x="756012" y="1057523"/>
          <a:ext cx="5503016" cy="2973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5D12D8-83D7-4513-AAF2-4D698B4DF944}"/>
              </a:ext>
            </a:extLst>
          </p:cNvPr>
          <p:cNvSpPr txBox="1"/>
          <p:nvPr/>
        </p:nvSpPr>
        <p:spPr>
          <a:xfrm>
            <a:off x="978648" y="3965757"/>
            <a:ext cx="48733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07070"/>
                </a:solidFill>
                <a:latin typeface="Roboto" pitchFamily="2" charset="0"/>
                <a:ea typeface="Roboto" pitchFamily="2" charset="0"/>
                <a:cs typeface="Calibri" pitchFamily="34" charset="0"/>
              </a:rPr>
              <a:t>Граждане РФ,%</a:t>
            </a:r>
            <a:endParaRPr lang="en-US" altLang="ru-RU" sz="1200" b="1" dirty="0">
              <a:solidFill>
                <a:srgbClr val="707070"/>
              </a:solidFill>
              <a:latin typeface="Roboto" pitchFamily="2" charset="0"/>
              <a:ea typeface="Roboto" pitchFamily="2" charset="0"/>
              <a:cs typeface="Calibri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850488"/>
              </p:ext>
            </p:extLst>
          </p:nvPr>
        </p:nvGraphicFramePr>
        <p:xfrm>
          <a:off x="1065325" y="4804861"/>
          <a:ext cx="9565569" cy="16855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1321"/>
                <a:gridCol w="1511643"/>
                <a:gridCol w="1486894"/>
                <a:gridCol w="1669774"/>
                <a:gridCol w="1645920"/>
                <a:gridCol w="1630017"/>
              </a:tblGrid>
              <a:tr h="256032">
                <a:tc>
                  <a:txBody>
                    <a:bodyPr/>
                    <a:lstStyle/>
                    <a:p>
                      <a:r>
                        <a:rPr lang="ru-RU" sz="1100" dirty="0">
                          <a:effectLst/>
                        </a:rPr>
                        <a:t>направление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Кол-во сдавших </a:t>
                      </a:r>
                      <a:r>
                        <a:rPr lang="ru-RU" sz="1100" dirty="0" smtClean="0">
                          <a:effectLst/>
                        </a:rPr>
                        <a:t>ЕГЭ</a:t>
                      </a:r>
                      <a:r>
                        <a:rPr lang="en-US" sz="1100" dirty="0" smtClean="0">
                          <a:effectLst/>
                        </a:rPr>
                        <a:t> -2021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Кол-во сдавших </a:t>
                      </a:r>
                      <a:r>
                        <a:rPr lang="ru-RU" sz="1100" dirty="0" smtClean="0">
                          <a:effectLst/>
                        </a:rPr>
                        <a:t>ЕГЭ</a:t>
                      </a:r>
                      <a:r>
                        <a:rPr lang="en-US" sz="1100" dirty="0" smtClean="0">
                          <a:effectLst/>
                        </a:rPr>
                        <a:t> - 2022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Кол-во сдавших </a:t>
                      </a:r>
                      <a:r>
                        <a:rPr lang="ru-RU" sz="1100" dirty="0" smtClean="0">
                          <a:effectLst/>
                        </a:rPr>
                        <a:t>ЕГЭ</a:t>
                      </a:r>
                      <a:r>
                        <a:rPr lang="en-US" sz="1100" dirty="0" smtClean="0">
                          <a:effectLst/>
                        </a:rPr>
                        <a:t> - 2023</a:t>
                      </a:r>
                      <a:endParaRPr lang="ru-RU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</a:rPr>
                        <a:t>Кол-во сдавших ЕГЭ</a:t>
                      </a:r>
                      <a:r>
                        <a:rPr lang="en-US" sz="1100" dirty="0" smtClean="0">
                          <a:effectLst/>
                        </a:rPr>
                        <a:t> - 202</a:t>
                      </a:r>
                      <a:r>
                        <a:rPr lang="ru-RU" sz="1100" dirty="0" smtClean="0">
                          <a:effectLst/>
                        </a:rPr>
                        <a:t>4</a:t>
                      </a:r>
                      <a:endParaRPr lang="ru-RU" sz="1100" dirty="0" smtClean="0">
                        <a:effectLst/>
                        <a:latin typeface="Times New Roman"/>
                        <a:ea typeface="Calibri"/>
                      </a:endParaRPr>
                    </a:p>
                    <a:p>
                      <a:pPr algn="ctr"/>
                      <a:endParaRPr lang="ru-RU" sz="11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</a:rPr>
                        <a:t>Кол-во сдавших ЕГЭ</a:t>
                      </a:r>
                      <a:r>
                        <a:rPr lang="en-US" sz="1100" dirty="0" smtClean="0">
                          <a:effectLst/>
                        </a:rPr>
                        <a:t> - 202</a:t>
                      </a:r>
                      <a:r>
                        <a:rPr lang="ru-RU" sz="1100" dirty="0" smtClean="0">
                          <a:effectLst/>
                        </a:rPr>
                        <a:t>5</a:t>
                      </a:r>
                      <a:endParaRPr lang="ru-RU" sz="1100" dirty="0" smtClean="0">
                        <a:effectLst/>
                        <a:latin typeface="Times New Roman"/>
                        <a:ea typeface="Calibri"/>
                      </a:endParaRPr>
                    </a:p>
                    <a:p>
                      <a:pPr algn="ctr"/>
                      <a:endParaRPr lang="ru-RU" sz="1100" b="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675" marR="66675" marT="0" marB="0"/>
                </a:tc>
              </a:tr>
              <a:tr h="256032">
                <a:tc>
                  <a:txBody>
                    <a:bodyPr/>
                    <a:lstStyle/>
                    <a:p>
                      <a:r>
                        <a:rPr lang="ru-RU" sz="1100">
                          <a:effectLst/>
                        </a:rPr>
                        <a:t>Баллистика и гидроаэродинамика</a:t>
                      </a:r>
                      <a:endParaRPr lang="ru-RU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13 (КЦП-35)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13 </a:t>
                      </a:r>
                      <a:r>
                        <a:rPr lang="ru-RU" sz="1100" dirty="0">
                          <a:effectLst/>
                        </a:rPr>
                        <a:t>(</a:t>
                      </a:r>
                      <a:r>
                        <a:rPr lang="ru-RU" sz="1100" dirty="0" smtClean="0">
                          <a:effectLst/>
                        </a:rPr>
                        <a:t>КЦП-</a:t>
                      </a:r>
                      <a:r>
                        <a:rPr lang="en-US" sz="1100" dirty="0" smtClean="0">
                          <a:effectLst/>
                        </a:rPr>
                        <a:t>4</a:t>
                      </a:r>
                      <a:r>
                        <a:rPr lang="ru-RU" sz="1100" dirty="0" smtClean="0">
                          <a:effectLst/>
                        </a:rPr>
                        <a:t>5</a:t>
                      </a:r>
                      <a:r>
                        <a:rPr lang="ru-RU" sz="1100" dirty="0">
                          <a:effectLst/>
                        </a:rPr>
                        <a:t>)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17(КЦП-</a:t>
                      </a:r>
                      <a:r>
                        <a:rPr lang="en-US" sz="1100" dirty="0" smtClean="0">
                          <a:effectLst/>
                        </a:rPr>
                        <a:t>3</a:t>
                      </a:r>
                      <a:r>
                        <a:rPr lang="ru-RU" sz="1100" dirty="0" smtClean="0">
                          <a:effectLst/>
                        </a:rPr>
                        <a:t>5), СПО (2)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20 (КЦП-45)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42 (КЦП-55)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675" marR="66675" marT="0" marB="0"/>
                </a:tc>
              </a:tr>
              <a:tr h="256032">
                <a:tc>
                  <a:txBody>
                    <a:bodyPr/>
                    <a:lstStyle/>
                    <a:p>
                      <a:r>
                        <a:rPr lang="ru-RU" sz="1100">
                          <a:effectLst/>
                        </a:rPr>
                        <a:t>Мехатроника и робототехника</a:t>
                      </a:r>
                      <a:endParaRPr lang="ru-RU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5 (КЦП-30)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effectLst/>
                        </a:rPr>
                        <a:t>14</a:t>
                      </a:r>
                      <a:r>
                        <a:rPr lang="ru-RU" sz="1100" dirty="0" smtClean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(КЦП-30)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effectLst/>
                        </a:rPr>
                        <a:t>19</a:t>
                      </a:r>
                      <a:r>
                        <a:rPr lang="ru-RU" sz="1100" dirty="0" smtClean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(КЦП-30)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effectLst/>
                        </a:rPr>
                        <a:t>19</a:t>
                      </a:r>
                      <a:r>
                        <a:rPr lang="ru-RU" sz="1100" dirty="0" smtClean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(КЦП-30)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24 </a:t>
                      </a: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</a:rPr>
                        <a:t>(КЦП-30)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675" marR="66675" marT="0" marB="0"/>
                </a:tc>
              </a:tr>
              <a:tr h="256032">
                <a:tc>
                  <a:txBody>
                    <a:bodyPr/>
                    <a:lstStyle/>
                    <a:p>
                      <a:r>
                        <a:rPr lang="ru-RU" sz="1100">
                          <a:effectLst/>
                        </a:rPr>
                        <a:t>Прикладная механика</a:t>
                      </a:r>
                      <a:endParaRPr lang="ru-RU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6 (КЦП-27)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effectLst/>
                        </a:rPr>
                        <a:t>7</a:t>
                      </a:r>
                      <a:r>
                        <a:rPr lang="ru-RU" sz="1100" dirty="0" smtClean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(КЦП-27)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effectLst/>
                        </a:rPr>
                        <a:t>1</a:t>
                      </a:r>
                      <a:r>
                        <a:rPr lang="ru-RU" sz="1100" dirty="0" smtClean="0">
                          <a:effectLst/>
                        </a:rPr>
                        <a:t>2 </a:t>
                      </a:r>
                      <a:r>
                        <a:rPr lang="ru-RU" sz="1100" dirty="0">
                          <a:effectLst/>
                        </a:rPr>
                        <a:t>(</a:t>
                      </a:r>
                      <a:r>
                        <a:rPr lang="ru-RU" sz="1100" dirty="0" smtClean="0">
                          <a:effectLst/>
                        </a:rPr>
                        <a:t>КЦП-</a:t>
                      </a:r>
                      <a:r>
                        <a:rPr lang="en-US" sz="1100" dirty="0" smtClean="0">
                          <a:effectLst/>
                        </a:rPr>
                        <a:t>30</a:t>
                      </a:r>
                      <a:r>
                        <a:rPr lang="ru-RU" sz="1100" dirty="0" smtClean="0">
                          <a:effectLst/>
                        </a:rPr>
                        <a:t>)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effectLst/>
                        </a:rPr>
                        <a:t>1</a:t>
                      </a:r>
                      <a:r>
                        <a:rPr lang="ru-RU" sz="1100" dirty="0" smtClean="0">
                          <a:effectLst/>
                        </a:rPr>
                        <a:t>0 </a:t>
                      </a:r>
                      <a:r>
                        <a:rPr lang="ru-RU" sz="1100" dirty="0">
                          <a:effectLst/>
                        </a:rPr>
                        <a:t>(</a:t>
                      </a:r>
                      <a:r>
                        <a:rPr lang="ru-RU" sz="1100" dirty="0" smtClean="0">
                          <a:effectLst/>
                        </a:rPr>
                        <a:t>КЦП-25)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0 </a:t>
                      </a: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</a:rPr>
                        <a:t>(</a:t>
                      </a: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КЦП-25)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675" marR="66675" marT="0" marB="0"/>
                </a:tc>
              </a:tr>
              <a:tr h="256032">
                <a:tc>
                  <a:txBody>
                    <a:bodyPr/>
                    <a:lstStyle/>
                    <a:p>
                      <a:r>
                        <a:rPr lang="ru-RU" sz="1100">
                          <a:effectLst/>
                        </a:rPr>
                        <a:t>Техническая физика</a:t>
                      </a:r>
                      <a:endParaRPr lang="ru-RU" sz="10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7 (КЦП-29)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effectLst/>
                        </a:rPr>
                        <a:t>5</a:t>
                      </a:r>
                      <a:r>
                        <a:rPr lang="ru-RU" sz="1100" dirty="0" smtClean="0">
                          <a:effectLst/>
                        </a:rPr>
                        <a:t> </a:t>
                      </a:r>
                      <a:r>
                        <a:rPr lang="ru-RU" sz="1100" dirty="0">
                          <a:effectLst/>
                        </a:rPr>
                        <a:t>(</a:t>
                      </a:r>
                      <a:r>
                        <a:rPr lang="ru-RU" sz="1100" dirty="0" smtClean="0">
                          <a:effectLst/>
                        </a:rPr>
                        <a:t>КЦП-2</a:t>
                      </a:r>
                      <a:r>
                        <a:rPr lang="en-US" sz="1100" dirty="0" smtClean="0">
                          <a:effectLst/>
                        </a:rPr>
                        <a:t>8</a:t>
                      </a:r>
                      <a:r>
                        <a:rPr lang="ru-RU" sz="1100" dirty="0" smtClean="0">
                          <a:effectLst/>
                        </a:rPr>
                        <a:t>)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5 </a:t>
                      </a:r>
                      <a:r>
                        <a:rPr lang="ru-RU" sz="1100" dirty="0">
                          <a:effectLst/>
                        </a:rPr>
                        <a:t>(</a:t>
                      </a:r>
                      <a:r>
                        <a:rPr lang="ru-RU" sz="1100" dirty="0" smtClean="0">
                          <a:effectLst/>
                        </a:rPr>
                        <a:t>КЦП-</a:t>
                      </a:r>
                      <a:r>
                        <a:rPr lang="en-US" sz="1100" dirty="0" smtClean="0">
                          <a:effectLst/>
                        </a:rPr>
                        <a:t>30</a:t>
                      </a:r>
                      <a:r>
                        <a:rPr lang="ru-RU" sz="1100" dirty="0" smtClean="0">
                          <a:effectLst/>
                        </a:rPr>
                        <a:t>),</a:t>
                      </a:r>
                      <a:r>
                        <a:rPr lang="ru-RU" sz="1100" baseline="0" dirty="0" smtClean="0">
                          <a:effectLst/>
                        </a:rPr>
                        <a:t> СПО (4)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effectLst/>
                        </a:rPr>
                        <a:t>8 </a:t>
                      </a:r>
                      <a:r>
                        <a:rPr lang="ru-RU" sz="1100" dirty="0">
                          <a:effectLst/>
                        </a:rPr>
                        <a:t>(</a:t>
                      </a:r>
                      <a:r>
                        <a:rPr lang="ru-RU" sz="1100" dirty="0" smtClean="0">
                          <a:effectLst/>
                        </a:rPr>
                        <a:t>КЦП-25)</a:t>
                      </a:r>
                      <a:endParaRPr lang="ru-RU" sz="10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675" marR="6667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14 </a:t>
                      </a: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</a:rPr>
                        <a:t>(</a:t>
                      </a:r>
                      <a:r>
                        <a:rPr lang="ru-RU" sz="1100" dirty="0" smtClean="0">
                          <a:solidFill>
                            <a:srgbClr val="FF0000"/>
                          </a:solidFill>
                          <a:effectLst/>
                        </a:rPr>
                        <a:t>КЦП-25)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6675" marR="66675" marT="0" marB="0"/>
                </a:tc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AA274B4-DF7F-48E3-B78D-D85F388D2703}"/>
              </a:ext>
            </a:extLst>
          </p:cNvPr>
          <p:cNvSpPr txBox="1"/>
          <p:nvPr/>
        </p:nvSpPr>
        <p:spPr>
          <a:xfrm>
            <a:off x="1144223" y="434861"/>
            <a:ext cx="4902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solidFill>
                  <a:srgbClr val="32AABA"/>
                </a:solidFill>
                <a:latin typeface="Roboto" pitchFamily="2" charset="0"/>
                <a:ea typeface="Roboto" pitchFamily="2" charset="0"/>
              </a:rPr>
              <a:t>Бакалавриат</a:t>
            </a:r>
            <a:r>
              <a:rPr lang="ru-RU" dirty="0" smtClean="0">
                <a:solidFill>
                  <a:srgbClr val="32AABA"/>
                </a:solidFill>
                <a:latin typeface="Roboto" pitchFamily="2" charset="0"/>
                <a:ea typeface="Roboto" pitchFamily="2" charset="0"/>
              </a:rPr>
              <a:t>, Базовое высшее образование</a:t>
            </a:r>
            <a:endParaRPr lang="ru-RU" dirty="0">
              <a:solidFill>
                <a:srgbClr val="32AABA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AA274B4-DF7F-48E3-B78D-D85F388D2703}"/>
              </a:ext>
            </a:extLst>
          </p:cNvPr>
          <p:cNvSpPr txBox="1"/>
          <p:nvPr/>
        </p:nvSpPr>
        <p:spPr>
          <a:xfrm>
            <a:off x="6790975" y="65529"/>
            <a:ext cx="49028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32AABA"/>
                </a:solidFill>
                <a:latin typeface="Roboto" pitchFamily="2" charset="0"/>
                <a:ea typeface="Roboto" pitchFamily="2" charset="0"/>
              </a:rPr>
              <a:t>Аналитика ЕГЭ по ТО</a:t>
            </a:r>
            <a:endParaRPr lang="ru-RU" dirty="0">
              <a:solidFill>
                <a:srgbClr val="32AABA"/>
              </a:solidFill>
              <a:latin typeface="Roboto" pitchFamily="2" charset="0"/>
              <a:ea typeface="Roboto" pitchFamily="2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795304" y="4224215"/>
            <a:ext cx="5196696" cy="369332"/>
            <a:chOff x="-171857" y="2787547"/>
            <a:chExt cx="5196696" cy="3693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AA274B4-DF7F-48E3-B78D-D85F388D2703}"/>
                </a:ext>
              </a:extLst>
            </p:cNvPr>
            <p:cNvSpPr txBox="1"/>
            <p:nvPr/>
          </p:nvSpPr>
          <p:spPr>
            <a:xfrm>
              <a:off x="-171857" y="2787547"/>
              <a:ext cx="51966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32AABA"/>
                  </a:solidFill>
                  <a:latin typeface="Roboto" pitchFamily="2" charset="0"/>
                  <a:ea typeface="Roboto" pitchFamily="2" charset="0"/>
                </a:rPr>
                <a:t>- </a:t>
              </a:r>
              <a:r>
                <a:rPr lang="ru-RU" dirty="0" smtClean="0">
                  <a:solidFill>
                    <a:srgbClr val="32AABA"/>
                  </a:solidFill>
                  <a:latin typeface="Roboto" pitchFamily="2" charset="0"/>
                  <a:ea typeface="Roboto" pitchFamily="2" charset="0"/>
                </a:rPr>
                <a:t>2022 г.        - 2023 г.</a:t>
              </a:r>
              <a:r>
                <a:rPr lang="en-US" dirty="0" smtClean="0">
                  <a:solidFill>
                    <a:srgbClr val="32AABA"/>
                  </a:solidFill>
                  <a:latin typeface="Roboto" pitchFamily="2" charset="0"/>
                  <a:ea typeface="Roboto" pitchFamily="2" charset="0"/>
                </a:rPr>
                <a:t>      - 202</a:t>
              </a:r>
              <a:r>
                <a:rPr lang="ru-RU" dirty="0" smtClean="0">
                  <a:solidFill>
                    <a:srgbClr val="32AABA"/>
                  </a:solidFill>
                  <a:latin typeface="Roboto" pitchFamily="2" charset="0"/>
                  <a:ea typeface="Roboto" pitchFamily="2" charset="0"/>
                </a:rPr>
                <a:t>4г.     </a:t>
              </a:r>
              <a:r>
                <a:rPr lang="en-US" dirty="0" smtClean="0">
                  <a:solidFill>
                    <a:srgbClr val="32AABA"/>
                  </a:solidFill>
                  <a:latin typeface="Roboto" pitchFamily="2" charset="0"/>
                  <a:ea typeface="Roboto" pitchFamily="2" charset="0"/>
                </a:rPr>
                <a:t> </a:t>
              </a:r>
              <a:r>
                <a:rPr lang="ru-RU" dirty="0" smtClean="0">
                  <a:solidFill>
                    <a:srgbClr val="32AABA"/>
                  </a:solidFill>
                  <a:latin typeface="Roboto" pitchFamily="2" charset="0"/>
                  <a:ea typeface="Roboto" pitchFamily="2" charset="0"/>
                </a:rPr>
                <a:t> </a:t>
              </a:r>
              <a:r>
                <a:rPr lang="en-US" dirty="0" smtClean="0">
                  <a:solidFill>
                    <a:srgbClr val="32AABA"/>
                  </a:solidFill>
                  <a:latin typeface="Roboto" pitchFamily="2" charset="0"/>
                  <a:ea typeface="Roboto" pitchFamily="2" charset="0"/>
                </a:rPr>
                <a:t>- 202</a:t>
              </a:r>
              <a:r>
                <a:rPr lang="ru-RU" dirty="0" smtClean="0">
                  <a:solidFill>
                    <a:srgbClr val="32AABA"/>
                  </a:solidFill>
                  <a:latin typeface="Roboto" pitchFamily="2" charset="0"/>
                  <a:ea typeface="Roboto" pitchFamily="2" charset="0"/>
                </a:rPr>
                <a:t>5г.</a:t>
              </a:r>
              <a:endParaRPr lang="ru-RU" dirty="0">
                <a:solidFill>
                  <a:srgbClr val="32AABA"/>
                </a:solidFill>
                <a:latin typeface="Roboto" pitchFamily="2" charset="0"/>
                <a:ea typeface="Roboto" pitchFamily="2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-139961" y="2916061"/>
              <a:ext cx="238125" cy="138500"/>
            </a:xfrm>
            <a:prstGeom prst="rect">
              <a:avLst/>
            </a:prstGeom>
            <a:solidFill>
              <a:srgbClr val="33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205630" y="2919037"/>
              <a:ext cx="238125" cy="1385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416898" y="2916061"/>
              <a:ext cx="238125" cy="138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884095"/>
              </p:ext>
            </p:extLst>
          </p:nvPr>
        </p:nvGraphicFramePr>
        <p:xfrm>
          <a:off x="6273580" y="434861"/>
          <a:ext cx="4826442" cy="41795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9844"/>
                <a:gridCol w="441877"/>
                <a:gridCol w="467968"/>
                <a:gridCol w="454923"/>
                <a:gridCol w="483354"/>
                <a:gridCol w="511788"/>
                <a:gridCol w="533112"/>
                <a:gridCol w="511788"/>
                <a:gridCol w="511788"/>
              </a:tblGrid>
              <a:tr h="2148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1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2018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2019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5595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Всего </a:t>
                      </a:r>
                      <a:r>
                        <a:rPr lang="ru-RU" sz="1000" dirty="0" smtClean="0">
                          <a:effectLst/>
                        </a:rPr>
                        <a:t>выпускников ТО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5883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5979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4795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5132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5700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5156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5090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9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effectLst/>
                        </a:rPr>
                        <a:t>матем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r>
                        <a:rPr lang="ru-RU" sz="1000" dirty="0" err="1">
                          <a:effectLst/>
                        </a:rPr>
                        <a:t>проф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3389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3034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2846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2888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2631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2286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2168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03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&gt;80 баллов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254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302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312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142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81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365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623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&gt;60 баллов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1400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1447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1233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930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779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48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физика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1192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1025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963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894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726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FF0000"/>
                          </a:solidFill>
                          <a:effectLst/>
                        </a:rPr>
                        <a:t>658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599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8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&gt;80 баллов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316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287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263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71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882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&gt;60 баллов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112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125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81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</a:rPr>
                        <a:t>55</a:t>
                      </a: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66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41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Информатика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1008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1113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1089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41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&gt;80 баллов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139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109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41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&gt;60 баллов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337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398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389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41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Химия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545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459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521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41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&gt;80 баллов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75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91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123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941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&gt;60 баллов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158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129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127</a:t>
                      </a: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4555421" y="4352729"/>
            <a:ext cx="238125" cy="1385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332205" y="6492049"/>
            <a:ext cx="3704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3"/>
              </a:rPr>
              <a:t>http://</a:t>
            </a:r>
            <a:r>
              <a:rPr lang="en-US" sz="1200" dirty="0" smtClean="0">
                <a:hlinkClick r:id="rId3"/>
              </a:rPr>
              <a:t>www.coko.tomsk.ru/index.php/contents/page/15</a:t>
            </a:r>
            <a:endParaRPr lang="ru-RU" sz="1200" dirty="0" smtClean="0"/>
          </a:p>
          <a:p>
            <a:endParaRPr lang="ru-RU" sz="1200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95E-F4F5-47D5-BA6C-CC1956A7529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858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3695E-F4F5-47D5-BA6C-CC1956A7529B}" type="slidenum">
              <a:rPr lang="ru-RU" smtClean="0"/>
              <a:t>9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68819" y="386834"/>
            <a:ext cx="4367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>
                <a:solidFill>
                  <a:srgbClr val="32AABA"/>
                </a:solidFill>
                <a:latin typeface="Roboto" pitchFamily="2" charset="0"/>
                <a:ea typeface="Roboto" pitchFamily="2" charset="0"/>
              </a:rPr>
              <a:t>Бакалавриат</a:t>
            </a:r>
            <a:r>
              <a:rPr lang="ru-RU" dirty="0">
                <a:solidFill>
                  <a:srgbClr val="32AABA"/>
                </a:solidFill>
                <a:latin typeface="Roboto" pitchFamily="2" charset="0"/>
                <a:ea typeface="Roboto" pitchFamily="2" charset="0"/>
              </a:rPr>
              <a:t>, Базовое высшее образование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55843A72-31F8-48E3-A9F4-A5E6758A0C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4337901"/>
              </p:ext>
            </p:extLst>
          </p:nvPr>
        </p:nvGraphicFramePr>
        <p:xfrm>
          <a:off x="632027" y="960593"/>
          <a:ext cx="4374552" cy="3337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5D12D8-83D7-4513-AAF2-4D698B4DF944}"/>
              </a:ext>
            </a:extLst>
          </p:cNvPr>
          <p:cNvSpPr txBox="1"/>
          <p:nvPr/>
        </p:nvSpPr>
        <p:spPr>
          <a:xfrm>
            <a:off x="516069" y="4226304"/>
            <a:ext cx="48733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07070"/>
                </a:solidFill>
                <a:latin typeface="Roboto" pitchFamily="2" charset="0"/>
                <a:ea typeface="Roboto" pitchFamily="2" charset="0"/>
                <a:cs typeface="Calibri" pitchFamily="34" charset="0"/>
              </a:rPr>
              <a:t>Количество платных студентов</a:t>
            </a:r>
            <a:endParaRPr lang="en-US" altLang="ru-RU" sz="1200" b="1" dirty="0">
              <a:solidFill>
                <a:srgbClr val="707070"/>
              </a:solidFill>
              <a:latin typeface="Roboto" pitchFamily="2" charset="0"/>
              <a:ea typeface="Roboto" pitchFamily="2" charset="0"/>
              <a:cs typeface="Calibri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861752"/>
              </p:ext>
            </p:extLst>
          </p:nvPr>
        </p:nvGraphicFramePr>
        <p:xfrm>
          <a:off x="6153150" y="828671"/>
          <a:ext cx="4052052" cy="21240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5652"/>
                <a:gridCol w="720656"/>
                <a:gridCol w="628936"/>
                <a:gridCol w="628936"/>
                <a:gridCol w="628936"/>
                <a:gridCol w="628936"/>
              </a:tblGrid>
              <a:tr h="35401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2021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2022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2023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2024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5401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15.03.03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</a:rPr>
                        <a:t>5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5401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effectLst/>
                        </a:rPr>
                        <a:t>15.03.06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15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26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5401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effectLst/>
                        </a:rPr>
                        <a:t>16.03.01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</a:rPr>
                        <a:t>0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5401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effectLst/>
                        </a:rPr>
                        <a:t>24.03.03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10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5401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Всего</a:t>
                      </a:r>
                      <a:endParaRPr lang="ru-RU" sz="1400" b="1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ru-RU" sz="1400" b="1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16</a:t>
                      </a:r>
                      <a:endParaRPr lang="ru-RU" sz="1400" b="1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46</a:t>
                      </a:r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5D12D8-83D7-4513-AAF2-4D698B4DF944}"/>
              </a:ext>
            </a:extLst>
          </p:cNvPr>
          <p:cNvSpPr txBox="1"/>
          <p:nvPr/>
        </p:nvSpPr>
        <p:spPr>
          <a:xfrm>
            <a:off x="6212019" y="294501"/>
            <a:ext cx="48733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707070"/>
                </a:solidFill>
                <a:latin typeface="Roboto" pitchFamily="2" charset="0"/>
                <a:ea typeface="Roboto" pitchFamily="2" charset="0"/>
                <a:cs typeface="Calibri" pitchFamily="34" charset="0"/>
              </a:rPr>
              <a:t>Количество платных студентов</a:t>
            </a:r>
            <a:endParaRPr lang="en-US" altLang="ru-RU" sz="1200" b="1" dirty="0">
              <a:solidFill>
                <a:srgbClr val="707070"/>
              </a:solidFill>
              <a:latin typeface="Roboto" pitchFamily="2" charset="0"/>
              <a:ea typeface="Roboto" pitchFamily="2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0792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20708</TotalTime>
  <Words>1509</Words>
  <Application>Microsoft Office PowerPoint</Application>
  <PresentationFormat>Произвольный</PresentationFormat>
  <Paragraphs>569</Paragraphs>
  <Slides>18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Приемная кампания 2025г.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нового было в 2024 и что нас ждет в 2025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Гимаева</dc:creator>
  <cp:lastModifiedBy>Dekan</cp:lastModifiedBy>
  <cp:revision>196</cp:revision>
  <cp:lastPrinted>2024-10-10T12:12:36Z</cp:lastPrinted>
  <dcterms:created xsi:type="dcterms:W3CDTF">2021-09-01T04:01:47Z</dcterms:created>
  <dcterms:modified xsi:type="dcterms:W3CDTF">2025-08-18T05:59:56Z</dcterms:modified>
</cp:coreProperties>
</file>