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charts/chart14.xml" ContentType="application/vnd.openxmlformats-officedocument.drawingml.chart+xml"/>
  <Override PartName="/ppt/drawings/drawing9.xml" ContentType="application/vnd.openxmlformats-officedocument.drawingml.chartshapes+xml"/>
  <Override PartName="/ppt/charts/chart15.xml" ContentType="application/vnd.openxmlformats-officedocument.drawingml.chart+xml"/>
  <Override PartName="/ppt/drawings/drawing10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72" r:id="rId3"/>
    <p:sldId id="273" r:id="rId4"/>
    <p:sldId id="276" r:id="rId5"/>
    <p:sldId id="281" r:id="rId6"/>
    <p:sldId id="274" r:id="rId7"/>
    <p:sldId id="275" r:id="rId8"/>
    <p:sldId id="277" r:id="rId9"/>
    <p:sldId id="282" r:id="rId10"/>
    <p:sldId id="269" r:id="rId11"/>
    <p:sldId id="278" r:id="rId12"/>
    <p:sldId id="279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99CC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ИНОСТРАННЫХ СТУДЕНТВ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rgbClr val="32AABA"/>
              </a:outerShdw>
            </a:effectLst>
          </c:spPr>
          <c:marker>
            <c:symbol val="none"/>
          </c:marker>
          <c:dLbls>
            <c:spPr>
              <a:solidFill>
                <a:srgbClr val="32AABA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ФТФ</c:v>
                </c:pt>
                <c:pt idx="1">
                  <c:v>ИБ</c:v>
                </c:pt>
                <c:pt idx="2">
                  <c:v>ГГФ</c:v>
                </c:pt>
                <c:pt idx="3">
                  <c:v>ФИПН</c:v>
                </c:pt>
                <c:pt idx="4">
                  <c:v>ИЭМ </c:v>
                </c:pt>
                <c:pt idx="5">
                  <c:v>РФФ</c:v>
                </c:pt>
                <c:pt idx="6">
                  <c:v>ФП </c:v>
                </c:pt>
                <c:pt idx="7">
                  <c:v>ИПМКН</c:v>
                </c:pt>
                <c:pt idx="8">
                  <c:v>ФИЯ </c:v>
                </c:pt>
                <c:pt idx="9">
                  <c:v>ФилФ</c:v>
                </c:pt>
                <c:pt idx="10">
                  <c:v>ФИТ</c:v>
                </c:pt>
                <c:pt idx="11">
                  <c:v>ФФ </c:v>
                </c:pt>
                <c:pt idx="12">
                  <c:v>ММФ </c:v>
                </c:pt>
                <c:pt idx="13">
                  <c:v>ЮИ </c:v>
                </c:pt>
                <c:pt idx="14">
                  <c:v>ФсФ</c:v>
                </c:pt>
                <c:pt idx="15">
                  <c:v>ВИТШ </c:v>
                </c:pt>
                <c:pt idx="16">
                  <c:v>ХФ</c:v>
                </c:pt>
                <c:pt idx="17">
                  <c:v>ФФК</c:v>
                </c:pt>
                <c:pt idx="18">
                  <c:v>ИИК</c:v>
                </c:pt>
                <c:pt idx="19">
                  <c:v>ФЖ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294</c:v>
                </c:pt>
                <c:pt idx="1">
                  <c:v>289</c:v>
                </c:pt>
                <c:pt idx="2">
                  <c:v>273</c:v>
                </c:pt>
                <c:pt idx="3">
                  <c:v>213</c:v>
                </c:pt>
                <c:pt idx="4">
                  <c:v>206</c:v>
                </c:pt>
                <c:pt idx="5">
                  <c:v>180</c:v>
                </c:pt>
                <c:pt idx="6">
                  <c:v>140</c:v>
                </c:pt>
                <c:pt idx="7">
                  <c:v>139</c:v>
                </c:pt>
                <c:pt idx="8">
                  <c:v>138</c:v>
                </c:pt>
                <c:pt idx="9">
                  <c:v>114</c:v>
                </c:pt>
                <c:pt idx="10">
                  <c:v>113</c:v>
                </c:pt>
                <c:pt idx="11">
                  <c:v>109</c:v>
                </c:pt>
                <c:pt idx="12">
                  <c:v>100</c:v>
                </c:pt>
                <c:pt idx="13">
                  <c:v>93</c:v>
                </c:pt>
                <c:pt idx="14">
                  <c:v>55</c:v>
                </c:pt>
                <c:pt idx="15">
                  <c:v>50</c:v>
                </c:pt>
                <c:pt idx="16">
                  <c:v>44</c:v>
                </c:pt>
                <c:pt idx="17">
                  <c:v>39</c:v>
                </c:pt>
                <c:pt idx="18">
                  <c:v>35</c:v>
                </c:pt>
                <c:pt idx="19">
                  <c:v>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E720-4C52-91E0-0ACCC3F610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32AABA"/>
              </a:solidFill>
              <a:round/>
            </a:ln>
            <a:effectLst/>
          </c:spPr>
        </c:dropLines>
        <c:marker val="1"/>
        <c:smooth val="0"/>
        <c:axId val="252983296"/>
        <c:axId val="243716032"/>
      </c:lineChart>
      <c:catAx>
        <c:axId val="25298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rgbClr val="A5A5A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30" baseline="0">
                <a:solidFill>
                  <a:srgbClr val="A5A5A5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716032"/>
        <c:crosses val="autoZero"/>
        <c:auto val="1"/>
        <c:lblAlgn val="ctr"/>
        <c:lblOffset val="100"/>
        <c:noMultiLvlLbl val="0"/>
      </c:catAx>
      <c:valAx>
        <c:axId val="243716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298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Количество иностранных студентов</c:v>
                </c:pt>
              </c:strCache>
            </c:strRef>
          </c:tx>
          <c:spPr>
            <a:solidFill>
              <a:srgbClr val="32AABA"/>
            </a:solidFill>
            <a:ln w="0">
              <a:solidFill>
                <a:srgbClr val="C9C9C9"/>
              </a:solidFill>
            </a:ln>
            <a:effectLst/>
          </c:spPr>
          <c:invertIfNegative val="0"/>
          <c:cat>
            <c:strRef>
              <c:f>Лист1!$B$1:$H$1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1</c:v>
                </c:pt>
                <c:pt idx="5">
                  <c:v>4</c:v>
                </c:pt>
                <c:pt idx="6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4F-4498-A746-4AC37E52B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57"/>
        <c:axId val="256444416"/>
        <c:axId val="305401792"/>
      </c:barChart>
      <c:catAx>
        <c:axId val="256444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305401792"/>
        <c:crosses val="autoZero"/>
        <c:auto val="1"/>
        <c:lblAlgn val="ctr"/>
        <c:lblOffset val="100"/>
        <c:noMultiLvlLbl val="0"/>
      </c:catAx>
      <c:valAx>
        <c:axId val="30540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25644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32AABA"/>
            </a:solidFill>
            <a:ln w="0">
              <a:solidFill>
                <a:srgbClr val="C9C9C9"/>
              </a:solidFill>
            </a:ln>
            <a:effectLst/>
          </c:spPr>
          <c:invertIfNegative val="0"/>
          <c:cat>
            <c:strRef>
              <c:f>Лист1!$B$1:$F$1</c:f>
              <c:strCache>
                <c:ptCount val="5"/>
                <c:pt idx="0">
                  <c:v>Казахстан</c:v>
                </c:pt>
                <c:pt idx="1">
                  <c:v>Киргизия</c:v>
                </c:pt>
                <c:pt idx="2">
                  <c:v>Россия</c:v>
                </c:pt>
                <c:pt idx="3">
                  <c:v>Таджикистан</c:v>
                </c:pt>
                <c:pt idx="4">
                  <c:v>Узбекистан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26</c:v>
                </c:pt>
                <c:pt idx="1">
                  <c:v>10</c:v>
                </c:pt>
                <c:pt idx="2">
                  <c:v>34</c:v>
                </c:pt>
                <c:pt idx="3">
                  <c:v>7</c:v>
                </c:pt>
                <c:pt idx="4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C3-44CC-BFA6-254BE923343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Лист1!$B$1:$F$1</c:f>
              <c:strCache>
                <c:ptCount val="5"/>
                <c:pt idx="0">
                  <c:v>Казахстан</c:v>
                </c:pt>
                <c:pt idx="1">
                  <c:v>Киргизия</c:v>
                </c:pt>
                <c:pt idx="2">
                  <c:v>Россия</c:v>
                </c:pt>
                <c:pt idx="3">
                  <c:v>Таджикистан</c:v>
                </c:pt>
                <c:pt idx="4">
                  <c:v>Узбекистан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37</c:v>
                </c:pt>
                <c:pt idx="1">
                  <c:v>4</c:v>
                </c:pt>
                <c:pt idx="2">
                  <c:v>29</c:v>
                </c:pt>
                <c:pt idx="3">
                  <c:v>2</c:v>
                </c:pt>
                <c:pt idx="4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Лист1!$B$1:$F$1</c:f>
              <c:strCache>
                <c:ptCount val="5"/>
                <c:pt idx="0">
                  <c:v>Казахстан</c:v>
                </c:pt>
                <c:pt idx="1">
                  <c:v>Киргизия</c:v>
                </c:pt>
                <c:pt idx="2">
                  <c:v>Россия</c:v>
                </c:pt>
                <c:pt idx="3">
                  <c:v>Таджикистан</c:v>
                </c:pt>
                <c:pt idx="4">
                  <c:v>Узбекистан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34</c:v>
                </c:pt>
                <c:pt idx="1">
                  <c:v>8.5</c:v>
                </c:pt>
                <c:pt idx="2">
                  <c:v>54.4</c:v>
                </c:pt>
                <c:pt idx="3">
                  <c:v>0</c:v>
                </c:pt>
                <c:pt idx="4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57"/>
        <c:axId val="256508416"/>
        <c:axId val="48431104"/>
      </c:barChart>
      <c:catAx>
        <c:axId val="256508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48431104"/>
        <c:crosses val="autoZero"/>
        <c:auto val="1"/>
        <c:lblAlgn val="ctr"/>
        <c:lblOffset val="100"/>
        <c:noMultiLvlLbl val="0"/>
      </c:catAx>
      <c:valAx>
        <c:axId val="4843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25650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32AABA"/>
            </a:solidFill>
            <a:ln w="0">
              <a:solidFill>
                <a:srgbClr val="C9C9C9"/>
              </a:solidFill>
            </a:ln>
            <a:effectLst/>
          </c:spPr>
          <c:invertIfNegative val="0"/>
          <c:cat>
            <c:strRef>
              <c:f>Лист1!$B$1:$F$1</c:f>
              <c:strCache>
                <c:ptCount val="5"/>
                <c:pt idx="0">
                  <c:v>Казахстан</c:v>
                </c:pt>
                <c:pt idx="1">
                  <c:v>Киргизия</c:v>
                </c:pt>
                <c:pt idx="2">
                  <c:v>Россия</c:v>
                </c:pt>
                <c:pt idx="3">
                  <c:v>Узбекистан</c:v>
                </c:pt>
                <c:pt idx="4">
                  <c:v>Таджикистан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46</c:v>
                </c:pt>
                <c:pt idx="1">
                  <c:v>20</c:v>
                </c:pt>
                <c:pt idx="2">
                  <c:v>17</c:v>
                </c:pt>
                <c:pt idx="3">
                  <c:v>17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C3-44CC-BFA6-254BE923343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Лист1!$B$1:$F$1</c:f>
              <c:strCache>
                <c:ptCount val="5"/>
                <c:pt idx="0">
                  <c:v>Казахстан</c:v>
                </c:pt>
                <c:pt idx="1">
                  <c:v>Киргизия</c:v>
                </c:pt>
                <c:pt idx="2">
                  <c:v>Россия</c:v>
                </c:pt>
                <c:pt idx="3">
                  <c:v>Узбекистан</c:v>
                </c:pt>
                <c:pt idx="4">
                  <c:v>Таджикистан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17</c:v>
                </c:pt>
                <c:pt idx="1">
                  <c:v>9</c:v>
                </c:pt>
                <c:pt idx="2">
                  <c:v>51</c:v>
                </c:pt>
                <c:pt idx="3">
                  <c:v>9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Лист1!$B$1:$F$1</c:f>
              <c:strCache>
                <c:ptCount val="5"/>
                <c:pt idx="0">
                  <c:v>Казахстан</c:v>
                </c:pt>
                <c:pt idx="1">
                  <c:v>Киргизия</c:v>
                </c:pt>
                <c:pt idx="2">
                  <c:v>Россия</c:v>
                </c:pt>
                <c:pt idx="3">
                  <c:v>Узбекистан</c:v>
                </c:pt>
                <c:pt idx="4">
                  <c:v>Таджикистан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12.5</c:v>
                </c:pt>
                <c:pt idx="1">
                  <c:v>15.6</c:v>
                </c:pt>
                <c:pt idx="2">
                  <c:v>59</c:v>
                </c:pt>
                <c:pt idx="3">
                  <c:v>3</c:v>
                </c:pt>
                <c:pt idx="4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57"/>
        <c:axId val="305096704"/>
        <c:axId val="48432832"/>
      </c:barChart>
      <c:catAx>
        <c:axId val="305096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48432832"/>
        <c:crosses val="autoZero"/>
        <c:auto val="1"/>
        <c:lblAlgn val="ctr"/>
        <c:lblOffset val="100"/>
        <c:noMultiLvlLbl val="0"/>
      </c:catAx>
      <c:valAx>
        <c:axId val="4843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30509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32AABA"/>
            </a:solidFill>
            <a:ln w="0">
              <a:solidFill>
                <a:srgbClr val="C9C9C9"/>
              </a:solidFill>
            </a:ln>
            <a:effectLst/>
          </c:spPr>
          <c:invertIfNegative val="0"/>
          <c:cat>
            <c:strRef>
              <c:f>Лист1!$B$1:$F$1</c:f>
              <c:strCache>
                <c:ptCount val="5"/>
                <c:pt idx="0">
                  <c:v>Казахстан</c:v>
                </c:pt>
                <c:pt idx="1">
                  <c:v>Киргизия</c:v>
                </c:pt>
                <c:pt idx="2">
                  <c:v>Россия</c:v>
                </c:pt>
                <c:pt idx="3">
                  <c:v>Узбекистан</c:v>
                </c:pt>
                <c:pt idx="4">
                  <c:v>Таджикистан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37</c:v>
                </c:pt>
                <c:pt idx="1">
                  <c:v>4</c:v>
                </c:pt>
                <c:pt idx="2">
                  <c:v>26</c:v>
                </c:pt>
                <c:pt idx="3">
                  <c:v>33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C3-44CC-BFA6-254BE923343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Лист1!$B$1:$F$1</c:f>
              <c:strCache>
                <c:ptCount val="5"/>
                <c:pt idx="0">
                  <c:v>Казахстан</c:v>
                </c:pt>
                <c:pt idx="1">
                  <c:v>Киргизия</c:v>
                </c:pt>
                <c:pt idx="2">
                  <c:v>Россия</c:v>
                </c:pt>
                <c:pt idx="3">
                  <c:v>Узбекистан</c:v>
                </c:pt>
                <c:pt idx="4">
                  <c:v>Таджикистан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22</c:v>
                </c:pt>
                <c:pt idx="1">
                  <c:v>4</c:v>
                </c:pt>
                <c:pt idx="2">
                  <c:v>28</c:v>
                </c:pt>
                <c:pt idx="3">
                  <c:v>38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Лист1!$B$1:$F$1</c:f>
              <c:strCache>
                <c:ptCount val="5"/>
                <c:pt idx="0">
                  <c:v>Казахстан</c:v>
                </c:pt>
                <c:pt idx="1">
                  <c:v>Киргизия</c:v>
                </c:pt>
                <c:pt idx="2">
                  <c:v>Россия</c:v>
                </c:pt>
                <c:pt idx="3">
                  <c:v>Узбекистан</c:v>
                </c:pt>
                <c:pt idx="4">
                  <c:v>Таджикистан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45</c:v>
                </c:pt>
                <c:pt idx="1">
                  <c:v>6.5</c:v>
                </c:pt>
                <c:pt idx="2">
                  <c:v>39</c:v>
                </c:pt>
                <c:pt idx="3">
                  <c:v>3.2</c:v>
                </c:pt>
                <c:pt idx="4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57"/>
        <c:axId val="305389056"/>
        <c:axId val="48434560"/>
      </c:barChart>
      <c:catAx>
        <c:axId val="305389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48434560"/>
        <c:crosses val="autoZero"/>
        <c:auto val="1"/>
        <c:lblAlgn val="ctr"/>
        <c:lblOffset val="100"/>
        <c:noMultiLvlLbl val="0"/>
      </c:catAx>
      <c:valAx>
        <c:axId val="4843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30538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32AABA"/>
            </a:solidFill>
            <a:ln w="0">
              <a:solidFill>
                <a:srgbClr val="C9C9C9"/>
              </a:solidFill>
            </a:ln>
            <a:effectLst/>
          </c:spPr>
          <c:invertIfNegative val="0"/>
          <c:cat>
            <c:strRef>
              <c:f>Лист1!$B$1:$F$1</c:f>
              <c:strCache>
                <c:ptCount val="5"/>
                <c:pt idx="0">
                  <c:v>Казахстан</c:v>
                </c:pt>
                <c:pt idx="1">
                  <c:v>Киргизия</c:v>
                </c:pt>
                <c:pt idx="2">
                  <c:v>Россия</c:v>
                </c:pt>
                <c:pt idx="3">
                  <c:v>Узбекистан</c:v>
                </c:pt>
                <c:pt idx="4">
                  <c:v>Таджикистан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21</c:v>
                </c:pt>
                <c:pt idx="1">
                  <c:v>3</c:v>
                </c:pt>
                <c:pt idx="2">
                  <c:v>24</c:v>
                </c:pt>
                <c:pt idx="3">
                  <c:v>52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C3-44CC-BFA6-254BE923343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Лист1!$B$1:$F$1</c:f>
              <c:strCache>
                <c:ptCount val="5"/>
                <c:pt idx="0">
                  <c:v>Казахстан</c:v>
                </c:pt>
                <c:pt idx="1">
                  <c:v>Киргизия</c:v>
                </c:pt>
                <c:pt idx="2">
                  <c:v>Россия</c:v>
                </c:pt>
                <c:pt idx="3">
                  <c:v>Узбекистан</c:v>
                </c:pt>
                <c:pt idx="4">
                  <c:v>Таджикистан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32</c:v>
                </c:pt>
                <c:pt idx="1">
                  <c:v>7</c:v>
                </c:pt>
                <c:pt idx="2">
                  <c:v>18</c:v>
                </c:pt>
                <c:pt idx="3">
                  <c:v>36</c:v>
                </c:pt>
                <c:pt idx="4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Лист1!$B$1:$F$1</c:f>
              <c:strCache>
                <c:ptCount val="5"/>
                <c:pt idx="0">
                  <c:v>Казахстан</c:v>
                </c:pt>
                <c:pt idx="1">
                  <c:v>Киргизия</c:v>
                </c:pt>
                <c:pt idx="2">
                  <c:v>Россия</c:v>
                </c:pt>
                <c:pt idx="3">
                  <c:v>Узбекистан</c:v>
                </c:pt>
                <c:pt idx="4">
                  <c:v>Таджикистан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43.3</c:v>
                </c:pt>
                <c:pt idx="1">
                  <c:v>13.3</c:v>
                </c:pt>
                <c:pt idx="2">
                  <c:v>30</c:v>
                </c:pt>
                <c:pt idx="3">
                  <c:v>10</c:v>
                </c:pt>
                <c:pt idx="4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57"/>
        <c:axId val="305663488"/>
        <c:axId val="48436288"/>
      </c:barChart>
      <c:catAx>
        <c:axId val="305663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48436288"/>
        <c:crosses val="autoZero"/>
        <c:auto val="1"/>
        <c:lblAlgn val="ctr"/>
        <c:lblOffset val="100"/>
        <c:noMultiLvlLbl val="0"/>
      </c:catAx>
      <c:valAx>
        <c:axId val="4843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30566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Граждане РФ 2021</c:v>
                </c:pt>
              </c:strCache>
            </c:strRef>
          </c:tx>
          <c:spPr>
            <a:solidFill>
              <a:srgbClr val="32AABA"/>
            </a:solidFill>
            <a:ln w="0">
              <a:solidFill>
                <a:srgbClr val="C9C9C9"/>
              </a:solidFill>
            </a:ln>
            <a:effectLst/>
          </c:spPr>
          <c:invertIfNegative val="0"/>
          <c:cat>
            <c:strRef>
              <c:f>Лист1!$B$1:$E$1</c:f>
              <c:strCache>
                <c:ptCount val="4"/>
                <c:pt idx="0">
                  <c:v>24.03.03</c:v>
                </c:pt>
                <c:pt idx="1">
                  <c:v>15.03.06</c:v>
                </c:pt>
                <c:pt idx="2">
                  <c:v>15.03.03</c:v>
                </c:pt>
                <c:pt idx="3">
                  <c:v>16.03.01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34</c:v>
                </c:pt>
                <c:pt idx="1">
                  <c:v>17</c:v>
                </c:pt>
                <c:pt idx="2">
                  <c:v>26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C3-44CC-BFA6-254BE923343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Граждане РФ 2022</c:v>
                </c:pt>
              </c:strCache>
            </c:strRef>
          </c:tx>
          <c:invertIfNegative val="0"/>
          <c:cat>
            <c:strRef>
              <c:f>Лист1!$B$1:$E$1</c:f>
              <c:strCache>
                <c:ptCount val="4"/>
                <c:pt idx="0">
                  <c:v>24.03.03</c:v>
                </c:pt>
                <c:pt idx="1">
                  <c:v>15.03.06</c:v>
                </c:pt>
                <c:pt idx="2">
                  <c:v>15.03.03</c:v>
                </c:pt>
                <c:pt idx="3">
                  <c:v>16.03.01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29</c:v>
                </c:pt>
                <c:pt idx="1">
                  <c:v>51</c:v>
                </c:pt>
                <c:pt idx="2">
                  <c:v>28</c:v>
                </c:pt>
                <c:pt idx="3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Граждане РФ 2022</c:v>
                </c:pt>
              </c:strCache>
            </c:strRef>
          </c:tx>
          <c:invertIfNegative val="0"/>
          <c:cat>
            <c:strRef>
              <c:f>Лист1!$B$1:$E$1</c:f>
              <c:strCache>
                <c:ptCount val="4"/>
                <c:pt idx="0">
                  <c:v>24.03.03</c:v>
                </c:pt>
                <c:pt idx="1">
                  <c:v>15.03.06</c:v>
                </c:pt>
                <c:pt idx="2">
                  <c:v>15.03.03</c:v>
                </c:pt>
                <c:pt idx="3">
                  <c:v>16.03.01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54.4</c:v>
                </c:pt>
                <c:pt idx="1">
                  <c:v>59</c:v>
                </c:pt>
                <c:pt idx="2">
                  <c:v>39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57"/>
        <c:axId val="306157056"/>
        <c:axId val="125116416"/>
      </c:barChart>
      <c:catAx>
        <c:axId val="306157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125116416"/>
        <c:crosses val="autoZero"/>
        <c:auto val="1"/>
        <c:lblAlgn val="ctr"/>
        <c:lblOffset val="100"/>
        <c:noMultiLvlLbl val="0"/>
      </c:catAx>
      <c:valAx>
        <c:axId val="125116416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30615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Выпускники ФТФ</c:v>
                </c:pt>
              </c:strCache>
            </c:strRef>
          </c:tx>
          <c:spPr>
            <a:solidFill>
              <a:srgbClr val="32AABA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dd/mm/yy;@</c:formatCode>
                <c:ptCount val="3"/>
                <c:pt idx="0">
                  <c:v>38153</c:v>
                </c:pt>
                <c:pt idx="1">
                  <c:v>36997</c:v>
                </c:pt>
                <c:pt idx="2">
                  <c:v>37726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</c:v>
                </c:pt>
                <c:pt idx="1">
                  <c:v>74</c:v>
                </c:pt>
                <c:pt idx="2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FB-4690-AFBD-BDBE57E4B6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Внешние абитуриенты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dd/mm/yy;@</c:formatCode>
                <c:ptCount val="3"/>
                <c:pt idx="0">
                  <c:v>38153</c:v>
                </c:pt>
                <c:pt idx="1">
                  <c:v>36997</c:v>
                </c:pt>
                <c:pt idx="2">
                  <c:v>37726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</c:v>
                </c:pt>
                <c:pt idx="1">
                  <c:v>26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FB-4690-AFBD-BDBE57E4B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606912"/>
        <c:axId val="125121024"/>
      </c:barChart>
      <c:catAx>
        <c:axId val="125606912"/>
        <c:scaling>
          <c:orientation val="minMax"/>
        </c:scaling>
        <c:delete val="0"/>
        <c:axPos val="b"/>
        <c:numFmt formatCode="dd/mm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125121024"/>
        <c:crosses val="autoZero"/>
        <c:auto val="0"/>
        <c:lblAlgn val="ctr"/>
        <c:lblOffset val="100"/>
        <c:noMultiLvlLbl val="0"/>
      </c:catAx>
      <c:valAx>
        <c:axId val="1251210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1256069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Выпускники ФТФ</c:v>
                </c:pt>
              </c:strCache>
            </c:strRef>
          </c:tx>
          <c:spPr>
            <a:solidFill>
              <a:srgbClr val="32AABA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dd/mm/yy;@</c:formatCode>
                <c:ptCount val="4"/>
                <c:pt idx="0">
                  <c:v>38822</c:v>
                </c:pt>
                <c:pt idx="1">
                  <c:v>36997</c:v>
                </c:pt>
                <c:pt idx="2">
                  <c:v>37726</c:v>
                </c:pt>
                <c:pt idx="3">
                  <c:v>37735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30</c:v>
                </c:pt>
                <c:pt idx="2">
                  <c:v>75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FB-4690-AFBD-BDBE57E4B6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Внешние абитуриенты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dd/mm/yy;@</c:formatCode>
                <c:ptCount val="4"/>
                <c:pt idx="0">
                  <c:v>38822</c:v>
                </c:pt>
                <c:pt idx="1">
                  <c:v>36997</c:v>
                </c:pt>
                <c:pt idx="2">
                  <c:v>37726</c:v>
                </c:pt>
                <c:pt idx="3">
                  <c:v>37735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55</c:v>
                </c:pt>
                <c:pt idx="1">
                  <c:v>70</c:v>
                </c:pt>
                <c:pt idx="2">
                  <c:v>25</c:v>
                </c:pt>
                <c:pt idx="3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FB-4690-AFBD-BDBE57E4B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607424"/>
        <c:axId val="125122752"/>
      </c:barChart>
      <c:catAx>
        <c:axId val="125607424"/>
        <c:scaling>
          <c:orientation val="minMax"/>
        </c:scaling>
        <c:delete val="0"/>
        <c:axPos val="b"/>
        <c:numFmt formatCode="dd/mm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125122752"/>
        <c:crosses val="autoZero"/>
        <c:auto val="0"/>
        <c:lblAlgn val="ctr"/>
        <c:lblOffset val="100"/>
        <c:noMultiLvlLbl val="0"/>
      </c:catAx>
      <c:valAx>
        <c:axId val="1251227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1256074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Выпускники ФТФ</c:v>
                </c:pt>
              </c:strCache>
            </c:strRef>
          </c:tx>
          <c:spPr>
            <a:solidFill>
              <a:srgbClr val="32AABA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dd/mm/yy;@</c:formatCode>
                <c:ptCount val="4"/>
                <c:pt idx="0">
                  <c:v>38822</c:v>
                </c:pt>
                <c:pt idx="1">
                  <c:v>36997</c:v>
                </c:pt>
                <c:pt idx="2">
                  <c:v>37726</c:v>
                </c:pt>
                <c:pt idx="3">
                  <c:v>37735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</c:v>
                </c:pt>
                <c:pt idx="1">
                  <c:v>30</c:v>
                </c:pt>
                <c:pt idx="2">
                  <c:v>84</c:v>
                </c:pt>
                <c:pt idx="3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FB-4690-AFBD-BDBE57E4B6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Внешние абитуриенты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dd/mm/yy;@</c:formatCode>
                <c:ptCount val="4"/>
                <c:pt idx="0">
                  <c:v>38822</c:v>
                </c:pt>
                <c:pt idx="1">
                  <c:v>36997</c:v>
                </c:pt>
                <c:pt idx="2">
                  <c:v>37726</c:v>
                </c:pt>
                <c:pt idx="3">
                  <c:v>37735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70</c:v>
                </c:pt>
                <c:pt idx="2">
                  <c:v>16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FB-4690-AFBD-BDBE57E4B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596800"/>
        <c:axId val="249923840"/>
      </c:barChart>
      <c:catAx>
        <c:axId val="203596800"/>
        <c:scaling>
          <c:orientation val="minMax"/>
        </c:scaling>
        <c:delete val="0"/>
        <c:axPos val="b"/>
        <c:numFmt formatCode="dd/mm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249923840"/>
        <c:crosses val="autoZero"/>
        <c:auto val="0"/>
        <c:lblAlgn val="ctr"/>
        <c:lblOffset val="100"/>
        <c:noMultiLvlLbl val="0"/>
      </c:catAx>
      <c:valAx>
        <c:axId val="2499238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2035968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бакалавриат</c:v>
                </c:pt>
              </c:strCache>
            </c:strRef>
          </c:tx>
          <c:spPr>
            <a:solidFill>
              <a:srgbClr val="33CCCC"/>
            </a:solidFill>
            <a:scene3d>
              <a:camera prst="orthographicFront"/>
              <a:lightRig rig="threePt" dir="t"/>
            </a:scene3d>
          </c:spPr>
          <c:invertIfNegative val="0"/>
          <c:cat>
            <c:strRef>
              <c:f>Лист1!$A$2:$A$7</c:f>
              <c:strCache>
                <c:ptCount val="6"/>
                <c:pt idx="0">
                  <c:v>2018-19 УГ</c:v>
                </c:pt>
                <c:pt idx="1">
                  <c:v>2019-2020 УГ</c:v>
                </c:pt>
                <c:pt idx="2">
                  <c:v>2020-2021 УГ</c:v>
                </c:pt>
                <c:pt idx="3">
                  <c:v>2021 - 2022 УГ</c:v>
                </c:pt>
                <c:pt idx="4">
                  <c:v>2022-2023 УГ</c:v>
                </c:pt>
                <c:pt idx="5">
                  <c:v>2023-2024 УГ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104</c:v>
                </c:pt>
                <c:pt idx="1">
                  <c:v>105</c:v>
                </c:pt>
                <c:pt idx="2">
                  <c:v>121</c:v>
                </c:pt>
                <c:pt idx="3">
                  <c:v>121</c:v>
                </c:pt>
                <c:pt idx="4">
                  <c:v>130</c:v>
                </c:pt>
                <c:pt idx="5">
                  <c:v>125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</c:spPr>
          <c:invertIfNegative val="0"/>
          <c:cat>
            <c:strRef>
              <c:f>Лист1!$A$2:$A$7</c:f>
              <c:strCache>
                <c:ptCount val="6"/>
                <c:pt idx="0">
                  <c:v>2018-19 УГ</c:v>
                </c:pt>
                <c:pt idx="1">
                  <c:v>2019-2020 УГ</c:v>
                </c:pt>
                <c:pt idx="2">
                  <c:v>2020-2021 УГ</c:v>
                </c:pt>
                <c:pt idx="3">
                  <c:v>2021 - 2022 УГ</c:v>
                </c:pt>
                <c:pt idx="4">
                  <c:v>2022-2023 УГ</c:v>
                </c:pt>
                <c:pt idx="5">
                  <c:v>2023-2024 УГ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50</c:v>
                </c:pt>
                <c:pt idx="1">
                  <c:v>31</c:v>
                </c:pt>
                <c:pt idx="2">
                  <c:v>53</c:v>
                </c:pt>
                <c:pt idx="3">
                  <c:v>74</c:v>
                </c:pt>
                <c:pt idx="4">
                  <c:v>94</c:v>
                </c:pt>
                <c:pt idx="5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3992448"/>
        <c:axId val="243717760"/>
      </c:barChart>
      <c:catAx>
        <c:axId val="2539924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43717760"/>
        <c:crosses val="autoZero"/>
        <c:auto val="1"/>
        <c:lblAlgn val="ctr"/>
        <c:lblOffset val="100"/>
        <c:noMultiLvlLbl val="0"/>
      </c:catAx>
      <c:valAx>
        <c:axId val="243717760"/>
        <c:scaling>
          <c:orientation val="minMax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539924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32AABA"/>
            </a:solidFill>
          </c:spPr>
          <c:dPt>
            <c:idx val="0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B5-4994-935D-072F86946FBC}"/>
              </c:ext>
            </c:extLst>
          </c:dPt>
          <c:dPt>
            <c:idx val="1"/>
            <c:bubble3D val="0"/>
            <c:spPr>
              <a:solidFill>
                <a:srgbClr val="32AAB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B5-4994-935D-072F86946F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Roboto" pitchFamily="2" charset="0"/>
                    <a:ea typeface="Roboto" pitchFamily="2" charset="0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РФ</c:v>
                </c:pt>
                <c:pt idx="1">
                  <c:v>Иностранцы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EB5-4994-935D-072F86946FBC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Баллистика и гидроаэродинамика</c:v>
                </c:pt>
              </c:strCache>
            </c:strRef>
          </c:tx>
          <c:spPr>
            <a:solidFill>
              <a:srgbClr val="32AABA"/>
            </a:solidFill>
            <a:ln w="0">
              <a:solidFill>
                <a:srgbClr val="C9C9C9"/>
              </a:solidFill>
            </a:ln>
            <a:effectLst/>
          </c:spPr>
          <c:invertIfNegative val="0"/>
          <c:cat>
            <c:strRef>
              <c:f>Лист1!$B$1:$H$1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 (6 чел)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73.38</c:v>
                </c:pt>
                <c:pt idx="1">
                  <c:v>74.14</c:v>
                </c:pt>
                <c:pt idx="2">
                  <c:v>74.5</c:v>
                </c:pt>
                <c:pt idx="3">
                  <c:v>79.290000000000006</c:v>
                </c:pt>
                <c:pt idx="4">
                  <c:v>78.11</c:v>
                </c:pt>
                <c:pt idx="5">
                  <c:v>67</c:v>
                </c:pt>
                <c:pt idx="6">
                  <c:v>65.099999999999994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4F-4498-A746-4AC37E52B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57"/>
        <c:axId val="48140288"/>
        <c:axId val="254492672"/>
      </c:barChart>
      <c:catAx>
        <c:axId val="48140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254492672"/>
        <c:crosses val="autoZero"/>
        <c:auto val="1"/>
        <c:lblAlgn val="ctr"/>
        <c:lblOffset val="100"/>
        <c:noMultiLvlLbl val="0"/>
      </c:catAx>
      <c:valAx>
        <c:axId val="254492672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4814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Баллистика и гидроаэродинамика</c:v>
                </c:pt>
              </c:strCache>
            </c:strRef>
          </c:tx>
          <c:spPr>
            <a:solidFill>
              <a:srgbClr val="32AABA"/>
            </a:solidFill>
            <a:ln w="0">
              <a:solidFill>
                <a:srgbClr val="C9C9C9"/>
              </a:solidFill>
            </a:ln>
            <a:effectLst/>
          </c:spPr>
          <c:invertIfNegative val="0"/>
          <c:cat>
            <c:strRef>
              <c:f>Лист1!$B$1:$H$1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 (5 чел)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71.33</c:v>
                </c:pt>
                <c:pt idx="1">
                  <c:v>72.33</c:v>
                </c:pt>
                <c:pt idx="2">
                  <c:v>73.17</c:v>
                </c:pt>
                <c:pt idx="3">
                  <c:v>65.16</c:v>
                </c:pt>
                <c:pt idx="4">
                  <c:v>65.150000000000006</c:v>
                </c:pt>
                <c:pt idx="5">
                  <c:v>65.66</c:v>
                </c:pt>
                <c:pt idx="6">
                  <c:v>63.6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C3-44CC-BFA6-254BE9233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57"/>
        <c:axId val="48062976"/>
        <c:axId val="254496704"/>
      </c:barChart>
      <c:catAx>
        <c:axId val="48062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254496704"/>
        <c:crosses val="autoZero"/>
        <c:auto val="1"/>
        <c:lblAlgn val="ctr"/>
        <c:lblOffset val="100"/>
        <c:noMultiLvlLbl val="0"/>
      </c:catAx>
      <c:valAx>
        <c:axId val="25449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4806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Иностранцы</c:v>
                </c:pt>
              </c:strCache>
            </c:strRef>
          </c:tx>
          <c:spPr>
            <a:solidFill>
              <a:srgbClr val="32AABA"/>
            </a:solidFill>
            <a:ln>
              <a:noFill/>
            </a:ln>
            <a:effectLst/>
          </c:spPr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230</c:v>
                </c:pt>
                <c:pt idx="1">
                  <c:v>258</c:v>
                </c:pt>
                <c:pt idx="2">
                  <c:v>276</c:v>
                </c:pt>
                <c:pt idx="3">
                  <c:v>294</c:v>
                </c:pt>
                <c:pt idx="4">
                  <c:v>251</c:v>
                </c:pt>
                <c:pt idx="5">
                  <c:v>254</c:v>
                </c:pt>
                <c:pt idx="6">
                  <c:v>315</c:v>
                </c:pt>
                <c:pt idx="7">
                  <c:v>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FB-4690-AFBD-BDBE57E4B6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168</c:v>
                </c:pt>
                <c:pt idx="1">
                  <c:v>179</c:v>
                </c:pt>
                <c:pt idx="2">
                  <c:v>179</c:v>
                </c:pt>
                <c:pt idx="3">
                  <c:v>162</c:v>
                </c:pt>
                <c:pt idx="4">
                  <c:v>128</c:v>
                </c:pt>
                <c:pt idx="5">
                  <c:v>118</c:v>
                </c:pt>
                <c:pt idx="6">
                  <c:v>222</c:v>
                </c:pt>
                <c:pt idx="7">
                  <c:v>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FB-4690-AFBD-BDBE57E4B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6628224"/>
        <c:axId val="254498432"/>
      </c:barChart>
      <c:catAx>
        <c:axId val="25662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254498432"/>
        <c:crosses val="autoZero"/>
        <c:auto val="1"/>
        <c:lblAlgn val="ctr"/>
        <c:lblOffset val="100"/>
        <c:noMultiLvlLbl val="0"/>
      </c:catAx>
      <c:valAx>
        <c:axId val="254498432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25662822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32AABA"/>
            </a:solidFill>
            <a:ln w="0">
              <a:solidFill>
                <a:srgbClr val="C9C9C9"/>
              </a:solidFill>
            </a:ln>
            <a:effectLst/>
          </c:spPr>
          <c:invertIfNegative val="0"/>
          <c:cat>
            <c:strRef>
              <c:f>Лист1!$B$1:$E$1</c:f>
              <c:strCache>
                <c:ptCount val="4"/>
                <c:pt idx="0">
                  <c:v>24.03.03</c:v>
                </c:pt>
                <c:pt idx="1">
                  <c:v>15.03.06</c:v>
                </c:pt>
                <c:pt idx="2">
                  <c:v>15.03.03</c:v>
                </c:pt>
                <c:pt idx="3">
                  <c:v>16.03.01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201</c:v>
                </c:pt>
                <c:pt idx="1">
                  <c:v>173</c:v>
                </c:pt>
                <c:pt idx="2">
                  <c:v>199</c:v>
                </c:pt>
                <c:pt idx="3">
                  <c:v>197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4F-4498-A746-4AC37E52BF5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Лист1!$B$1:$E$1</c:f>
              <c:strCache>
                <c:ptCount val="4"/>
                <c:pt idx="0">
                  <c:v>24.03.03</c:v>
                </c:pt>
                <c:pt idx="1">
                  <c:v>15.03.06</c:v>
                </c:pt>
                <c:pt idx="2">
                  <c:v>15.03.03</c:v>
                </c:pt>
                <c:pt idx="3">
                  <c:v>16.03.01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195.5</c:v>
                </c:pt>
                <c:pt idx="1">
                  <c:v>225</c:v>
                </c:pt>
                <c:pt idx="2">
                  <c:v>193.7</c:v>
                </c:pt>
                <c:pt idx="3">
                  <c:v>190.8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Лист1!$B$1:$E$1</c:f>
              <c:strCache>
                <c:ptCount val="4"/>
                <c:pt idx="0">
                  <c:v>24.03.03</c:v>
                </c:pt>
                <c:pt idx="1">
                  <c:v>15.03.06</c:v>
                </c:pt>
                <c:pt idx="2">
                  <c:v>15.03.03</c:v>
                </c:pt>
                <c:pt idx="3">
                  <c:v>16.03.01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181</c:v>
                </c:pt>
                <c:pt idx="1">
                  <c:v>191</c:v>
                </c:pt>
                <c:pt idx="2">
                  <c:v>172</c:v>
                </c:pt>
                <c:pt idx="3">
                  <c:v>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57"/>
        <c:axId val="48231424"/>
        <c:axId val="254500160"/>
      </c:barChart>
      <c:catAx>
        <c:axId val="48231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254500160"/>
        <c:crosses val="autoZero"/>
        <c:auto val="1"/>
        <c:lblAlgn val="ctr"/>
        <c:lblOffset val="100"/>
        <c:noMultiLvlLbl val="0"/>
      </c:catAx>
      <c:valAx>
        <c:axId val="254500160"/>
        <c:scaling>
          <c:orientation val="minMax"/>
          <c:max val="2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ru-RU"/>
          </a:p>
        </c:txPr>
        <c:crossAx val="4823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" pitchFamily="2" charset="0"/>
          <a:ea typeface="Roboto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32AABA"/>
            </a:solidFill>
          </c:spPr>
          <c:dPt>
            <c:idx val="0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B5-4994-935D-072F86946FBC}"/>
              </c:ext>
            </c:extLst>
          </c:dPt>
          <c:dPt>
            <c:idx val="1"/>
            <c:bubble3D val="0"/>
            <c:spPr>
              <a:solidFill>
                <a:srgbClr val="32AAB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B5-4994-935D-072F86946F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Roboto" pitchFamily="2" charset="0"/>
                    <a:ea typeface="Roboto" pitchFamily="2" charset="0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РФ</c:v>
                </c:pt>
                <c:pt idx="1">
                  <c:v>Иностранцы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EB5-4994-935D-072F86946FBC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32AABA"/>
            </a:solidFill>
          </c:spPr>
          <c:dPt>
            <c:idx val="0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B5-4994-935D-072F86946FBC}"/>
              </c:ext>
            </c:extLst>
          </c:dPt>
          <c:dPt>
            <c:idx val="1"/>
            <c:bubble3D val="0"/>
            <c:spPr>
              <a:solidFill>
                <a:srgbClr val="32AAB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B5-4994-935D-072F86946F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Roboto" pitchFamily="2" charset="0"/>
                    <a:ea typeface="Roboto" pitchFamily="2" charset="0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РФ</c:v>
                </c:pt>
                <c:pt idx="1">
                  <c:v>Иностранцы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EB5-4994-935D-072F86946FBC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0.65411</cdr:x>
      <cdr:y>0.03571</cdr:y>
    </cdr:from>
    <cdr:to>
      <cdr:x>0.80411</cdr:x>
      <cdr:y>0.26071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969" y="72008"/>
          <a:ext cx="699189" cy="453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</a:rPr>
            <a:t>КЦП ФТФ</a:t>
          </a:r>
          <a:r>
            <a:rPr lang="en-US" sz="1800" b="1" dirty="0" smtClean="0">
              <a:solidFill>
                <a:schemeClr val="tx1"/>
              </a:solidFill>
            </a:rPr>
            <a:t>:</a:t>
          </a:r>
          <a:endParaRPr lang="ru-RU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0.30937</cdr:x>
      <cdr:y>0.45298</cdr:y>
    </cdr:from>
    <cdr:to>
      <cdr:x>0.40206</cdr:x>
      <cdr:y>0.54936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99843" y="1036580"/>
          <a:ext cx="419405" cy="220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121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0.29952</cdr:x>
      <cdr:y>0.58123</cdr:y>
    </cdr:from>
    <cdr:to>
      <cdr:x>0.41845</cdr:x>
      <cdr:y>0.67761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55273" y="1330073"/>
          <a:ext cx="538136" cy="220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105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0.30888</cdr:x>
      <cdr:y>0.70998</cdr:y>
    </cdr:from>
    <cdr:to>
      <cdr:x>0.41702</cdr:x>
      <cdr:y>0.81712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97624" y="1624682"/>
          <a:ext cx="489314" cy="245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104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0.42569</cdr:x>
      <cdr:y>0.46581</cdr:y>
    </cdr:from>
    <cdr:to>
      <cdr:x>0.51372</cdr:x>
      <cdr:y>0.56219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26166" y="1065932"/>
          <a:ext cx="398320" cy="220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53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0.40254</cdr:x>
      <cdr:y>0.70581</cdr:y>
    </cdr:from>
    <cdr:to>
      <cdr:x>0.48316</cdr:x>
      <cdr:y>0.81295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21418" y="1615157"/>
          <a:ext cx="364791" cy="245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50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0.40144</cdr:x>
      <cdr:y>0.5854</cdr:y>
    </cdr:from>
    <cdr:to>
      <cdr:x>0.48947</cdr:x>
      <cdr:y>0.68178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816464" y="1339598"/>
          <a:ext cx="398320" cy="220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31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0.30521</cdr:x>
      <cdr:y>0.33658</cdr:y>
    </cdr:from>
    <cdr:to>
      <cdr:x>0.3979</cdr:x>
      <cdr:y>0.43296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381041" y="770215"/>
          <a:ext cx="419405" cy="220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121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0.44463</cdr:x>
      <cdr:y>0.33775</cdr:y>
    </cdr:from>
    <cdr:to>
      <cdr:x>0.53266</cdr:x>
      <cdr:y>0.43413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011892" y="772889"/>
          <a:ext cx="398319" cy="220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74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0.3097</cdr:x>
      <cdr:y>0.19512</cdr:y>
    </cdr:from>
    <cdr:to>
      <cdr:x>0.40239</cdr:x>
      <cdr:y>0.2915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401357" y="446509"/>
          <a:ext cx="419405" cy="220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130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0.48911</cdr:x>
      <cdr:y>0.198</cdr:y>
    </cdr:from>
    <cdr:to>
      <cdr:x>0.57714</cdr:x>
      <cdr:y>0.29438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213119" y="453085"/>
          <a:ext cx="398320" cy="220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94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0.31223</cdr:x>
      <cdr:y>0.07234</cdr:y>
    </cdr:from>
    <cdr:to>
      <cdr:x>0.40492</cdr:x>
      <cdr:y>0.16872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412791" y="165533"/>
          <a:ext cx="419405" cy="220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125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0.48865</cdr:x>
      <cdr:y>0.0723</cdr:y>
    </cdr:from>
    <cdr:to>
      <cdr:x>0.57668</cdr:x>
      <cdr:y>0.16868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2211051" y="165459"/>
          <a:ext cx="398319" cy="220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84</a:t>
          </a:r>
          <a:endParaRPr lang="ru-RU" sz="11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0.14026</cdr:x>
      <cdr:y>0.37369</cdr:y>
    </cdr:from>
    <cdr:to>
      <cdr:x>0.22687</cdr:x>
      <cdr:y>0.51124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1840" y="1111276"/>
          <a:ext cx="476617" cy="409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29%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0.30031</cdr:x>
      <cdr:y>0.56039</cdr:y>
    </cdr:from>
    <cdr:to>
      <cdr:x>0.38691</cdr:x>
      <cdr:y>0.66434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652593" y="1666491"/>
          <a:ext cx="476561" cy="30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17%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0.52986</cdr:x>
      <cdr:y>0.43951</cdr:y>
    </cdr:from>
    <cdr:to>
      <cdr:x>0.61647</cdr:x>
      <cdr:y>0.54346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15842" y="1306996"/>
          <a:ext cx="476616" cy="30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26%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0.74937</cdr:x>
      <cdr:y>0.47514</cdr:y>
    </cdr:from>
    <cdr:to>
      <cdr:x>0.83598</cdr:x>
      <cdr:y>0.5791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123788" y="1412960"/>
          <a:ext cx="476616" cy="309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24%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0.07771</cdr:x>
      <cdr:y>0.31389</cdr:y>
    </cdr:from>
    <cdr:to>
      <cdr:x>0.16432</cdr:x>
      <cdr:y>0.45144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27664" y="933452"/>
          <a:ext cx="476616" cy="409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34%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0.36524</cdr:x>
      <cdr:y>0.08742</cdr:y>
    </cdr:from>
    <cdr:to>
      <cdr:x>0.45184</cdr:x>
      <cdr:y>0.19137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009935" y="259959"/>
          <a:ext cx="476561" cy="30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51%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0.81777</cdr:x>
      <cdr:y>0.55505</cdr:y>
    </cdr:from>
    <cdr:to>
      <cdr:x>0.90437</cdr:x>
      <cdr:y>0.659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500209" y="1650608"/>
          <a:ext cx="476561" cy="30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18%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0.58783</cdr:x>
      <cdr:y>0.41412</cdr:y>
    </cdr:from>
    <cdr:to>
      <cdr:x>0.67443</cdr:x>
      <cdr:y>0.51807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234832" y="1231507"/>
          <a:ext cx="476562" cy="30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28%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0.20834</cdr:x>
      <cdr:y>0.02562</cdr:y>
    </cdr:from>
    <cdr:to>
      <cdr:x>0.29495</cdr:x>
      <cdr:y>0.16317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146490" y="76200"/>
          <a:ext cx="476617" cy="409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54,4%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0.43018</cdr:x>
      <cdr:y>0</cdr:y>
    </cdr:from>
    <cdr:to>
      <cdr:x>0.51678</cdr:x>
      <cdr:y>0.10395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367279" y="-1057523"/>
          <a:ext cx="476561" cy="30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59%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0.65061</cdr:x>
      <cdr:y>0.25504</cdr:y>
    </cdr:from>
    <cdr:to>
      <cdr:x>0.73721</cdr:x>
      <cdr:y>0.35899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580335" y="758432"/>
          <a:ext cx="476562" cy="30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39%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0.88274</cdr:x>
      <cdr:y>0.36394</cdr:y>
    </cdr:from>
    <cdr:to>
      <cdr:x>0.96934</cdr:x>
      <cdr:y>0.46789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857717" y="1082282"/>
          <a:ext cx="476562" cy="30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30%</a:t>
          </a:r>
          <a:endParaRPr lang="ru-RU" sz="11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0.37161</cdr:x>
      <cdr:y>0.80517</cdr:y>
    </cdr:from>
    <cdr:to>
      <cdr:x>0.49133</cdr:x>
      <cdr:y>0.95318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4216" y="2232249"/>
          <a:ext cx="626368" cy="41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0.28235</cdr:x>
      <cdr:y>0.48837</cdr:y>
    </cdr:from>
    <cdr:to>
      <cdr:x>0.40822</cdr:x>
      <cdr:y>0.66741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28192" y="1512168"/>
          <a:ext cx="770384" cy="554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0.09084</cdr:x>
      <cdr:y>0.06905</cdr:y>
    </cdr:from>
    <cdr:to>
      <cdr:x>0.17079</cdr:x>
      <cdr:y>0.16681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5381" y="132352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201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0.31202</cdr:x>
      <cdr:y>0.14131</cdr:y>
    </cdr:from>
    <cdr:to>
      <cdr:x>0.39197</cdr:x>
      <cdr:y>0.23907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29773" y="270852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173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0.53396</cdr:x>
      <cdr:y>0.09455</cdr:y>
    </cdr:from>
    <cdr:to>
      <cdr:x>0.61391</cdr:x>
      <cdr:y>0.19231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17923" y="181234"/>
          <a:ext cx="391983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199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0.7556</cdr:x>
      <cdr:y>0.06905</cdr:y>
    </cdr:from>
    <cdr:to>
      <cdr:x>0.83555</cdr:x>
      <cdr:y>0.16681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704620" y="132352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197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0.09084</cdr:x>
      <cdr:y>0.23907</cdr:y>
    </cdr:from>
    <cdr:to>
      <cdr:x>0.17079</cdr:x>
      <cdr:y>0.33683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45381" y="458233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(13)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0.3363</cdr:x>
      <cdr:y>0.28859</cdr:y>
    </cdr:from>
    <cdr:to>
      <cdr:x>0.41625</cdr:x>
      <cdr:y>0.38635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648835" y="553147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(5)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0.53396</cdr:x>
      <cdr:y>0.23907</cdr:y>
    </cdr:from>
    <cdr:to>
      <cdr:x>0.6139</cdr:x>
      <cdr:y>0.33683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617923" y="458233"/>
          <a:ext cx="39193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(6)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0.7517</cdr:x>
      <cdr:y>0.23907</cdr:y>
    </cdr:from>
    <cdr:to>
      <cdr:x>0.83165</cdr:x>
      <cdr:y>0.33683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685494" y="458233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(7)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0.82632</cdr:x>
      <cdr:y>0.09455</cdr:y>
    </cdr:from>
    <cdr:to>
      <cdr:x>0.90627</cdr:x>
      <cdr:y>0.19231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051353" y="181234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196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0.81877</cdr:x>
      <cdr:y>0.23907</cdr:y>
    </cdr:from>
    <cdr:to>
      <cdr:x>0.89872</cdr:x>
      <cdr:y>0.33683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014296" y="458233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(6)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0.38996</cdr:x>
      <cdr:y>0</cdr:y>
    </cdr:from>
    <cdr:to>
      <cdr:x>0.46991</cdr:x>
      <cdr:y>0.09776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911897" y="-3912330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225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0.39197</cdr:x>
      <cdr:y>0.14131</cdr:y>
    </cdr:from>
    <cdr:to>
      <cdr:x>0.47192</cdr:x>
      <cdr:y>0.23907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921757" y="270852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(14)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0.1675</cdr:x>
      <cdr:y>0.23907</cdr:y>
    </cdr:from>
    <cdr:to>
      <cdr:x>0.24745</cdr:x>
      <cdr:y>0.33683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821250" y="458233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(5)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0.59994</cdr:x>
      <cdr:y>0.09455</cdr:y>
    </cdr:from>
    <cdr:to>
      <cdr:x>0.68795</cdr:x>
      <cdr:y>0.1871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941437" y="181234"/>
          <a:ext cx="431501" cy="177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194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0.608</cdr:x>
      <cdr:y>0.25479</cdr:y>
    </cdr:from>
    <cdr:to>
      <cdr:x>0.68795</cdr:x>
      <cdr:y>0.35255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2980954" y="488367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(7)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0.16512</cdr:x>
      <cdr:y>0.09455</cdr:y>
    </cdr:from>
    <cdr:to>
      <cdr:x>0.24507</cdr:x>
      <cdr:y>0.19231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809559" y="181234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191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0.22794</cdr:x>
      <cdr:y>0.10468</cdr:y>
    </cdr:from>
    <cdr:to>
      <cdr:x>0.30789</cdr:x>
      <cdr:y>0.22894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1117534" y="200642"/>
          <a:ext cx="391984" cy="238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181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0.23421</cdr:x>
      <cdr:y>0.27551</cdr:y>
    </cdr:from>
    <cdr:to>
      <cdr:x>0.31416</cdr:x>
      <cdr:y>0.37327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1148275" y="528083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(17)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0.89302</cdr:x>
      <cdr:y>0.12029</cdr:y>
    </cdr:from>
    <cdr:to>
      <cdr:x>0.97297</cdr:x>
      <cdr:y>0.21805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4378378" y="230566"/>
          <a:ext cx="391984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181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0.89712</cdr:x>
      <cdr:y>0.23907</cdr:y>
    </cdr:from>
    <cdr:to>
      <cdr:x>0.97707</cdr:x>
      <cdr:y>0.32428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4398471" y="458233"/>
          <a:ext cx="391984" cy="1633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(5)</a:t>
          </a:r>
          <a:endParaRPr lang="ru-RU" sz="1100" b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0.37161</cdr:x>
      <cdr:y>0.80517</cdr:y>
    </cdr:from>
    <cdr:to>
      <cdr:x>0.49133</cdr:x>
      <cdr:y>0.95318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4216" y="2232249"/>
          <a:ext cx="626368" cy="41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0.28235</cdr:x>
      <cdr:y>0.48837</cdr:y>
    </cdr:from>
    <cdr:to>
      <cdr:x>0.40822</cdr:x>
      <cdr:y>0.66741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28192" y="1512168"/>
          <a:ext cx="770384" cy="554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0.37161</cdr:x>
      <cdr:y>0.80517</cdr:y>
    </cdr:from>
    <cdr:to>
      <cdr:x>0.49133</cdr:x>
      <cdr:y>0.95318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4216" y="2232249"/>
          <a:ext cx="626368" cy="41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0.28235</cdr:x>
      <cdr:y>0.48837</cdr:y>
    </cdr:from>
    <cdr:to>
      <cdr:x>0.40822</cdr:x>
      <cdr:y>0.66741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28192" y="1512168"/>
          <a:ext cx="770384" cy="554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0.26591</cdr:x>
      <cdr:y>0.57955</cdr:y>
    </cdr:from>
    <cdr:to>
      <cdr:x>0.35252</cdr:x>
      <cdr:y>0.6835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03565" y="1044694"/>
          <a:ext cx="392015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10%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0.41574</cdr:x>
      <cdr:y>0.2649</cdr:y>
    </cdr:from>
    <cdr:to>
      <cdr:x>0.50234</cdr:x>
      <cdr:y>0.36885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81719" y="477510"/>
          <a:ext cx="391970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34%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0.60512</cdr:x>
      <cdr:y>0.5855</cdr:y>
    </cdr:from>
    <cdr:to>
      <cdr:x>0.69173</cdr:x>
      <cdr:y>0.68945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738918" y="1055424"/>
          <a:ext cx="392014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7%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0.78096</cdr:x>
      <cdr:y>0.38009</cdr:y>
    </cdr:from>
    <cdr:to>
      <cdr:x>0.86757</cdr:x>
      <cdr:y>0.48404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534768" y="685146"/>
          <a:ext cx="392015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23%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0.9011</cdr:x>
      <cdr:y>0.62997</cdr:y>
    </cdr:from>
    <cdr:to>
      <cdr:x>0.98771</cdr:x>
      <cdr:y>0.73392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078558" y="1135584"/>
          <a:ext cx="392015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2,8%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0.20369</cdr:x>
      <cdr:y>0.2649</cdr:y>
    </cdr:from>
    <cdr:to>
      <cdr:x>0.29029</cdr:x>
      <cdr:y>0.36885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21926" y="477508"/>
          <a:ext cx="392006" cy="187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34%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0.37243</cdr:x>
      <cdr:y>0.57955</cdr:y>
    </cdr:from>
    <cdr:to>
      <cdr:x>0.45904</cdr:x>
      <cdr:y>0.6835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685716" y="1044691"/>
          <a:ext cx="392006" cy="187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8,5%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0.53234</cdr:x>
      <cdr:y>0.02788</cdr:y>
    </cdr:from>
    <cdr:to>
      <cdr:x>0.61895</cdr:x>
      <cdr:y>0.13183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409474" y="50252"/>
          <a:ext cx="392006" cy="187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54,4%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0.86813</cdr:x>
      <cdr:y>0.35629</cdr:y>
    </cdr:from>
    <cdr:to>
      <cdr:x>0.95474</cdr:x>
      <cdr:y>0.46024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929333" y="642256"/>
          <a:ext cx="392015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28%</a:t>
          </a:r>
          <a:endParaRPr lang="ru-RU" sz="11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0.08396</cdr:x>
      <cdr:y>0.22532</cdr:y>
    </cdr:from>
    <cdr:to>
      <cdr:x>0.17057</cdr:x>
      <cdr:y>0.36287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0033" y="406157"/>
          <a:ext cx="392014" cy="247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46%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0.27196</cdr:x>
      <cdr:y>0.49308</cdr:y>
    </cdr:from>
    <cdr:to>
      <cdr:x>0.35856</cdr:x>
      <cdr:y>0.59703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30926" y="888822"/>
          <a:ext cx="391970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20%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0.43953</cdr:x>
      <cdr:y>0.54505</cdr:y>
    </cdr:from>
    <cdr:to>
      <cdr:x>0.52614</cdr:x>
      <cdr:y>0.649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89415" y="982512"/>
          <a:ext cx="392015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17%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0.61046</cdr:x>
      <cdr:y>0.53996</cdr:y>
    </cdr:from>
    <cdr:to>
      <cdr:x>0.69707</cdr:x>
      <cdr:y>0.64392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763065" y="973332"/>
          <a:ext cx="392014" cy="187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17%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0.13657</cdr:x>
      <cdr:y>0.49308</cdr:y>
    </cdr:from>
    <cdr:to>
      <cdr:x>0.22318</cdr:x>
      <cdr:y>0.59703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18158" y="888822"/>
          <a:ext cx="392015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17%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0.31952</cdr:x>
      <cdr:y>0.59703</cdr:y>
    </cdr:from>
    <cdr:to>
      <cdr:x>0.40613</cdr:x>
      <cdr:y>0.70098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446208" y="1076202"/>
          <a:ext cx="392015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9%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0.48554</cdr:x>
      <cdr:y>0.22532</cdr:y>
    </cdr:from>
    <cdr:to>
      <cdr:x>0.57214</cdr:x>
      <cdr:y>0.32927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197662" y="406159"/>
          <a:ext cx="391969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51%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0.66423</cdr:x>
      <cdr:y>0.59703</cdr:y>
    </cdr:from>
    <cdr:to>
      <cdr:x>0.75084</cdr:x>
      <cdr:y>0.70098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006464" y="1076202"/>
          <a:ext cx="392015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9%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0.18676</cdr:x>
      <cdr:y>0.53977</cdr:y>
    </cdr:from>
    <cdr:to>
      <cdr:x>0.27337</cdr:x>
      <cdr:y>0.67503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845304" y="972985"/>
          <a:ext cx="392015" cy="243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12,5%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0.34985</cdr:x>
      <cdr:y>0.49308</cdr:y>
    </cdr:from>
    <cdr:to>
      <cdr:x>0.43645</cdr:x>
      <cdr:y>0.59703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583501" y="888822"/>
          <a:ext cx="391970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15,6%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0.5391</cdr:x>
      <cdr:y>0.1326</cdr:y>
    </cdr:from>
    <cdr:to>
      <cdr:x>0.6257</cdr:x>
      <cdr:y>0.23655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440087" y="239029"/>
          <a:ext cx="391969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59%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0.71685</cdr:x>
      <cdr:y>0.65691</cdr:y>
    </cdr:from>
    <cdr:to>
      <cdr:x>0.80346</cdr:x>
      <cdr:y>0.76086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244589" y="1184152"/>
          <a:ext cx="392015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3%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0.88379</cdr:x>
      <cdr:y>0.59703</cdr:y>
    </cdr:from>
    <cdr:to>
      <cdr:x>0.97041</cdr:x>
      <cdr:y>0.70098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000239" y="1076202"/>
          <a:ext cx="392015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6,2%</a:t>
          </a:r>
          <a:endParaRPr lang="ru-RU" sz="11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0.07099</cdr:x>
      <cdr:y>0.10773</cdr:y>
    </cdr:from>
    <cdr:to>
      <cdr:x>0.1576</cdr:x>
      <cdr:y>0.24528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1329" y="194187"/>
          <a:ext cx="392015" cy="247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37%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0.25471</cdr:x>
      <cdr:y>0.62347</cdr:y>
    </cdr:from>
    <cdr:to>
      <cdr:x>0.34131</cdr:x>
      <cdr:y>0.72742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52860" y="1123867"/>
          <a:ext cx="391970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4%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0.41663</cdr:x>
      <cdr:y>0.30065</cdr:y>
    </cdr:from>
    <cdr:to>
      <cdr:x>0.50324</cdr:x>
      <cdr:y>0.4046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85776" y="541959"/>
          <a:ext cx="392015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26%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0.60488</cdr:x>
      <cdr:y>0.21395</cdr:y>
    </cdr:from>
    <cdr:to>
      <cdr:x>0.69149</cdr:x>
      <cdr:y>0.31791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737808" y="385664"/>
          <a:ext cx="392015" cy="187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33%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0.12924</cdr:x>
      <cdr:y>0.35964</cdr:y>
    </cdr:from>
    <cdr:to>
      <cdr:x>0.21585</cdr:x>
      <cdr:y>0.46359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84985" y="648285"/>
          <a:ext cx="392015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22%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0.30808</cdr:x>
      <cdr:y>0.62211</cdr:y>
    </cdr:from>
    <cdr:to>
      <cdr:x>0.39468</cdr:x>
      <cdr:y>0.72607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394431" y="1121415"/>
          <a:ext cx="391970" cy="187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4%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0.48053</cdr:x>
      <cdr:y>0.28566</cdr:y>
    </cdr:from>
    <cdr:to>
      <cdr:x>0.56714</cdr:x>
      <cdr:y>0.38961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174957" y="514935"/>
          <a:ext cx="392014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28%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0.66192</cdr:x>
      <cdr:y>0.13242</cdr:y>
    </cdr:from>
    <cdr:to>
      <cdr:x>0.74853</cdr:x>
      <cdr:y>0.23637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996006" y="238696"/>
          <a:ext cx="392015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38%с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0.18368</cdr:x>
      <cdr:y>0.02851</cdr:y>
    </cdr:from>
    <cdr:to>
      <cdr:x>0.27029</cdr:x>
      <cdr:y>0.13246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831393" y="51385"/>
          <a:ext cx="392015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45%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0.37087</cdr:x>
      <cdr:y>0.59217</cdr:y>
    </cdr:from>
    <cdr:to>
      <cdr:x>0.45747</cdr:x>
      <cdr:y>0.69613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678642" y="1067440"/>
          <a:ext cx="391970" cy="187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6,5%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0.53201</cdr:x>
      <cdr:y>0.12362</cdr:y>
    </cdr:from>
    <cdr:to>
      <cdr:x>0.61862</cdr:x>
      <cdr:y>0.22757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407994" y="222835"/>
          <a:ext cx="392014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39%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0.71779</cdr:x>
      <cdr:y>0.62032</cdr:y>
    </cdr:from>
    <cdr:to>
      <cdr:x>0.8044</cdr:x>
      <cdr:y>0.72427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248886" y="1118185"/>
          <a:ext cx="392014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3,2%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0.89106</cdr:x>
      <cdr:y>0.64322</cdr:y>
    </cdr:from>
    <cdr:to>
      <cdr:x>0.97767</cdr:x>
      <cdr:y>0.74717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033111" y="1159460"/>
          <a:ext cx="392014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3,3%</a:t>
          </a:r>
          <a:endParaRPr lang="ru-RU" sz="11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0.12069</cdr:x>
      <cdr:y>0.27982</cdr:y>
    </cdr:from>
    <cdr:to>
      <cdr:x>0.2073</cdr:x>
      <cdr:y>0.41737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6287" y="504397"/>
          <a:ext cx="392014" cy="247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32%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0.2485</cdr:x>
      <cdr:y>0.66785</cdr:y>
    </cdr:from>
    <cdr:to>
      <cdr:x>0.3351</cdr:x>
      <cdr:y>0.7718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24748" y="1203866"/>
          <a:ext cx="391970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3%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0.48143</cdr:x>
      <cdr:y>0.4501</cdr:y>
    </cdr:from>
    <cdr:to>
      <cdr:x>0.56804</cdr:x>
      <cdr:y>0.55405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79037" y="811356"/>
          <a:ext cx="392015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18%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0.60656</cdr:x>
      <cdr:y>0.06158</cdr:y>
    </cdr:from>
    <cdr:to>
      <cdr:x>0.69317</cdr:x>
      <cdr:y>0.16554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745437" y="111012"/>
          <a:ext cx="392014" cy="187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52%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0.05568</cdr:x>
      <cdr:y>0.42952</cdr:y>
    </cdr:from>
    <cdr:to>
      <cdr:x>0.14229</cdr:x>
      <cdr:y>0.56707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52012" y="774258"/>
          <a:ext cx="392015" cy="247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21%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0.31226</cdr:x>
      <cdr:y>0.59563</cdr:y>
    </cdr:from>
    <cdr:to>
      <cdr:x>0.39886</cdr:x>
      <cdr:y>0.69958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413340" y="1073686"/>
          <a:ext cx="391969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7%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0.41804</cdr:x>
      <cdr:y>0.40431</cdr:y>
    </cdr:from>
    <cdr:to>
      <cdr:x>0.50465</cdr:x>
      <cdr:y>0.50826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892140" y="728807"/>
          <a:ext cx="392015" cy="187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24%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0.65917</cdr:x>
      <cdr:y>0.26943</cdr:y>
    </cdr:from>
    <cdr:to>
      <cdr:x>0.74578</cdr:x>
      <cdr:y>0.37339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983561" y="485667"/>
          <a:ext cx="392015" cy="187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36%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0.83914</cdr:x>
      <cdr:y>0.60858</cdr:y>
    </cdr:from>
    <cdr:to>
      <cdr:x>0.92575</cdr:x>
      <cdr:y>0.701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798124" y="1097034"/>
          <a:ext cx="392015" cy="166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7%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0.19683</cdr:x>
      <cdr:y>0.12834</cdr:y>
    </cdr:from>
    <cdr:to>
      <cdr:x>0.28344</cdr:x>
      <cdr:y>0.26589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890879" y="231347"/>
          <a:ext cx="392014" cy="247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43,3%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0.36178</cdr:x>
      <cdr:y>0.497</cdr:y>
    </cdr:from>
    <cdr:to>
      <cdr:x>0.44838</cdr:x>
      <cdr:y>0.60095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637499" y="895886"/>
          <a:ext cx="391969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13,3%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0.53219</cdr:x>
      <cdr:y>0.3092</cdr:y>
    </cdr:from>
    <cdr:to>
      <cdr:x>0.6188</cdr:x>
      <cdr:y>0.41315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408782" y="557356"/>
          <a:ext cx="392015" cy="187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30%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0.70714</cdr:x>
      <cdr:y>0.55124</cdr:y>
    </cdr:from>
    <cdr:to>
      <cdr:x>0.79375</cdr:x>
      <cdr:y>0.6552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3200684" y="993667"/>
          <a:ext cx="392015" cy="187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10%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0.89877</cdr:x>
      <cdr:y>0.64205</cdr:y>
    </cdr:from>
    <cdr:to>
      <cdr:x>0.98538</cdr:x>
      <cdr:y>0.73447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4067999" y="1157359"/>
          <a:ext cx="392015" cy="166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</a:rPr>
            <a:t>3,3%</a:t>
          </a:r>
          <a:endParaRPr lang="ru-RU" sz="11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94F8E-7639-4885-9C92-59D56AFEAE4A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B04F7-2ECB-4D67-A8EE-698BCD6C9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3087F-5A47-4C21-9EC0-1F7E9557170F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Разработка модели деформационного поведения монокристаллов титана с различной ориентацией на основе физической теории пластичности кристаллов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878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3087F-5A47-4C21-9EC0-1F7E9557170F}" type="slidenum">
              <a:rPr lang="ru-RU" smtClean="0"/>
              <a:t>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Разработка модели деформационного поведения монокристаллов титана с различной ориентацией на основе физической теории пластичности кристаллов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82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1E59-834B-4B22-99F0-3B780F10DD1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695E-F4F5-47D5-BA6C-CC1956A7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97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1E59-834B-4B22-99F0-3B780F10DD1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695E-F4F5-47D5-BA6C-CC1956A7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9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1E59-834B-4B22-99F0-3B780F10DD1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695E-F4F5-47D5-BA6C-CC1956A7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55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1E59-834B-4B22-99F0-3B780F10DD1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695E-F4F5-47D5-BA6C-CC1956A7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3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1E59-834B-4B22-99F0-3B780F10DD1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695E-F4F5-47D5-BA6C-CC1956A7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3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1E59-834B-4B22-99F0-3B780F10DD1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695E-F4F5-47D5-BA6C-CC1956A7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31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1E59-834B-4B22-99F0-3B780F10DD1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695E-F4F5-47D5-BA6C-CC1956A7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60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1E59-834B-4B22-99F0-3B780F10DD1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695E-F4F5-47D5-BA6C-CC1956A7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91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1E59-834B-4B22-99F0-3B780F10DD1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695E-F4F5-47D5-BA6C-CC1956A7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1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1E59-834B-4B22-99F0-3B780F10DD1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695E-F4F5-47D5-BA6C-CC1956A7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97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1E59-834B-4B22-99F0-3B780F10DD1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695E-F4F5-47D5-BA6C-CC1956A7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0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F1E59-834B-4B22-99F0-3B780F10DD1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3695E-F4F5-47D5-BA6C-CC1956A7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46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hart" Target="../charts/chart2.xm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2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0126" y="2396970"/>
            <a:ext cx="9144000" cy="1670341"/>
          </a:xfrm>
        </p:spPr>
        <p:txBody>
          <a:bodyPr>
            <a:normAutofit/>
          </a:bodyPr>
          <a:lstStyle/>
          <a:p>
            <a:r>
              <a:rPr lang="ru-RU" dirty="0" smtClean="0"/>
              <a:t>Приемная кампания 2023г.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6051324"/>
            <a:ext cx="9144000" cy="806676"/>
          </a:xfrm>
        </p:spPr>
        <p:txBody>
          <a:bodyPr/>
          <a:lstStyle/>
          <a:p>
            <a:pPr algn="r"/>
            <a:r>
              <a:rPr lang="ru-RU" dirty="0" smtClean="0"/>
              <a:t>Декан ФТФ Рыжих Ю.Н.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1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46167" cy="40941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167" y="0"/>
            <a:ext cx="2939143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429000"/>
            <a:ext cx="8346167" cy="39749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13668" y="6488668"/>
            <a:ext cx="2891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https://ftf-abiturient.ru/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5127" y="5290457"/>
            <a:ext cx="8321039" cy="15675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У ТГУ в этом году появились новые сайты для абитуриентов: и с ПК, и со смартфона все отображается отлично, правильно собрана информация о факультетах, главное дополнять сайты информацией, интересной для абитуриентов, которая отвечала бы на все вопросы родителей и абитуриентов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52000" y="6553201"/>
            <a:ext cx="2540000" cy="199559"/>
          </a:xfrm>
        </p:spPr>
        <p:txBody>
          <a:bodyPr/>
          <a:lstStyle/>
          <a:p>
            <a:pPr marL="25400"/>
            <a:fld id="{81D60167-4931-47E6-BA6A-407CBD079E47}" type="slidenum">
              <a:rPr lang="ru-RU" sz="1200" smtClean="0">
                <a:latin typeface="Arial"/>
                <a:cs typeface="Arial"/>
              </a:rPr>
              <a:pPr marL="25400"/>
              <a:t>11</a:t>
            </a:fld>
            <a:endParaRPr lang="ru-RU" sz="1200">
              <a:latin typeface="Arial"/>
              <a:cs typeface="Arial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99483" y="152400"/>
            <a:ext cx="12189883" cy="53340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Замечания по приёмной кампании 2023 года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73101" y="838200"/>
            <a:ext cx="10833100" cy="0"/>
          </a:xfrm>
          <a:prstGeom prst="line">
            <a:avLst/>
          </a:prstGeom>
          <a:noFill/>
          <a:ln w="38100" cmpd="dbl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90880" y="6400800"/>
            <a:ext cx="11453813" cy="0"/>
          </a:xfrm>
          <a:prstGeom prst="line">
            <a:avLst/>
          </a:prstGeom>
          <a:noFill/>
          <a:ln w="38100" cmpd="dbl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Нижний колонтитул 8"/>
          <p:cNvSpPr>
            <a:spLocks noGrp="1"/>
          </p:cNvSpPr>
          <p:nvPr>
            <p:ph type="ftr" sz="quarter" idx="4294967295"/>
          </p:nvPr>
        </p:nvSpPr>
        <p:spPr>
          <a:xfrm>
            <a:off x="1570118" y="6411686"/>
            <a:ext cx="1791093" cy="381000"/>
          </a:xfrm>
          <a:prstGeom prst="rect">
            <a:avLst/>
          </a:prstGeom>
        </p:spPr>
        <p:txBody>
          <a:bodyPr/>
          <a:lstStyle/>
          <a:p>
            <a:pPr marL="12700"/>
            <a:r>
              <a:rPr lang="ru-RU" sz="1000" spc="-10" dirty="0" smtClean="0">
                <a:latin typeface="Arial"/>
                <a:cs typeface="Arial"/>
              </a:rPr>
              <a:t>Томск</a:t>
            </a:r>
          </a:p>
          <a:p>
            <a:pPr marL="12700"/>
            <a:r>
              <a:rPr lang="ru-RU" sz="1000" spc="-10" dirty="0" smtClean="0">
                <a:latin typeface="Arial"/>
                <a:cs typeface="Arial"/>
              </a:rPr>
              <a:t>2023 г.</a:t>
            </a:r>
            <a:endParaRPr lang="ru-RU" sz="1000" dirty="0">
              <a:latin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21766"/>
            <a:ext cx="1526575" cy="1136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1149" y="889835"/>
            <a:ext cx="10591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Излишняя переработка в связи с отсутствием квалифицированных специалистов 1С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Неправильная система запроса личных данных абитуриента, в связи с этим нарушение закона о передаче личных данных третьим лицам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Необходимость вносить данные абитуриента в систему 1С всего по 1  листу данных, где отсутствует нужная информация, в связи с чем, приходилось позднее исправлять свои же «ошибки»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Не соблюдение субординации между сотрудниками главной ПК и сотрудниками ПК от подразделений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Недостаточная освещённость режима работы ПК ( в «особенные» дни) в соц. сетях, в следствии чего, бесполезные переработки сотрудников в выходные дни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Недостаток проф. </a:t>
            </a:r>
            <a:r>
              <a:rPr lang="ru-RU" sz="2000" dirty="0"/>
              <a:t>о</a:t>
            </a:r>
            <a:r>
              <a:rPr lang="ru-RU" sz="2000" dirty="0" smtClean="0"/>
              <a:t>борудования для работы с документами (1 принтер на все подразделения)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4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52000" y="6553201"/>
            <a:ext cx="2540000" cy="199559"/>
          </a:xfrm>
        </p:spPr>
        <p:txBody>
          <a:bodyPr/>
          <a:lstStyle/>
          <a:p>
            <a:pPr marL="25400"/>
            <a:fld id="{81D60167-4931-47E6-BA6A-407CBD079E47}" type="slidenum">
              <a:rPr lang="ru-RU" sz="1200" smtClean="0">
                <a:latin typeface="Arial"/>
                <a:cs typeface="Arial"/>
              </a:rPr>
              <a:pPr marL="25400"/>
              <a:t>12</a:t>
            </a:fld>
            <a:endParaRPr lang="ru-RU" sz="1200">
              <a:latin typeface="Arial"/>
              <a:cs typeface="Arial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99483" y="152400"/>
            <a:ext cx="12189883" cy="53340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Предложения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914401" y="914400"/>
            <a:ext cx="10833100" cy="0"/>
          </a:xfrm>
          <a:prstGeom prst="line">
            <a:avLst/>
          </a:prstGeom>
          <a:noFill/>
          <a:ln w="38100" cmpd="dbl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90880" y="6400800"/>
            <a:ext cx="11453813" cy="0"/>
          </a:xfrm>
          <a:prstGeom prst="line">
            <a:avLst/>
          </a:prstGeom>
          <a:noFill/>
          <a:ln w="38100" cmpd="dbl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Нижний колонтитул 8"/>
          <p:cNvSpPr>
            <a:spLocks noGrp="1"/>
          </p:cNvSpPr>
          <p:nvPr>
            <p:ph type="ftr" sz="quarter" idx="4294967295"/>
          </p:nvPr>
        </p:nvSpPr>
        <p:spPr>
          <a:xfrm>
            <a:off x="1570118" y="6411686"/>
            <a:ext cx="1791093" cy="381000"/>
          </a:xfrm>
          <a:prstGeom prst="rect">
            <a:avLst/>
          </a:prstGeom>
        </p:spPr>
        <p:txBody>
          <a:bodyPr/>
          <a:lstStyle/>
          <a:p>
            <a:pPr marL="12700"/>
            <a:r>
              <a:rPr lang="ru-RU" sz="1000" spc="-10" dirty="0" smtClean="0">
                <a:latin typeface="Arial"/>
                <a:cs typeface="Arial"/>
              </a:rPr>
              <a:t>Томск</a:t>
            </a:r>
          </a:p>
          <a:p>
            <a:pPr marL="12700"/>
            <a:r>
              <a:rPr lang="ru-RU" sz="1000" spc="-10" dirty="0" smtClean="0">
                <a:latin typeface="Arial"/>
                <a:cs typeface="Arial"/>
              </a:rPr>
              <a:t>2022г.</a:t>
            </a:r>
            <a:endParaRPr lang="ru-RU" sz="1000" dirty="0">
              <a:latin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21766"/>
            <a:ext cx="1526575" cy="11362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9935" y="1818569"/>
            <a:ext cx="11037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Привлечение кадров и средств для создания удобного и правильного </a:t>
            </a:r>
            <a:r>
              <a:rPr lang="ru-RU" sz="2400" dirty="0"/>
              <a:t>л</a:t>
            </a:r>
            <a:r>
              <a:rPr lang="ru-RU" sz="2400" dirty="0" smtClean="0"/>
              <a:t>ичного кабинета абитуриента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Изменить тактику привлечения иностранных абитуриентов на выездных комиссиях (представители </a:t>
            </a:r>
            <a:r>
              <a:rPr lang="ru-RU" sz="2400" dirty="0" err="1" smtClean="0"/>
              <a:t>физ</a:t>
            </a:r>
            <a:r>
              <a:rPr lang="ru-RU" sz="2400" dirty="0" smtClean="0"/>
              <a:t>-мат направлений)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Увеличить количество рекламы (</a:t>
            </a:r>
            <a:r>
              <a:rPr lang="ru-RU" sz="2400" dirty="0" err="1" smtClean="0"/>
              <a:t>билборды</a:t>
            </a:r>
            <a:r>
              <a:rPr lang="ru-RU" sz="2400" dirty="0" smtClean="0"/>
              <a:t>, радио, </a:t>
            </a:r>
            <a:r>
              <a:rPr lang="ru-RU" sz="2400" dirty="0" err="1" smtClean="0"/>
              <a:t>соц.сети</a:t>
            </a:r>
            <a:r>
              <a:rPr lang="ru-RU" sz="2400" dirty="0" smtClean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593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9F647A-4D25-490C-9502-B13E65B8B384}"/>
              </a:ext>
            </a:extLst>
          </p:cNvPr>
          <p:cNvSpPr txBox="1"/>
          <p:nvPr/>
        </p:nvSpPr>
        <p:spPr>
          <a:xfrm>
            <a:off x="334963" y="296863"/>
            <a:ext cx="546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7070"/>
                </a:solidFill>
                <a:latin typeface="Roboto" pitchFamily="2" charset="0"/>
                <a:ea typeface="Roboto" pitchFamily="2" charset="0"/>
              </a:rPr>
              <a:t>ФТФ: </a:t>
            </a:r>
            <a:r>
              <a:rPr lang="ru-RU" sz="2400" b="1" dirty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Образование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xmlns="" id="{3795350F-287B-4229-B052-1CC283AF7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590777"/>
              </p:ext>
            </p:extLst>
          </p:nvPr>
        </p:nvGraphicFramePr>
        <p:xfrm>
          <a:off x="334962" y="3757690"/>
          <a:ext cx="11522075" cy="2686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DA2509-F139-479A-B984-40797DFB2D6F}"/>
              </a:ext>
            </a:extLst>
          </p:cNvPr>
          <p:cNvSpPr txBox="1"/>
          <p:nvPr/>
        </p:nvSpPr>
        <p:spPr>
          <a:xfrm>
            <a:off x="347878" y="3757690"/>
            <a:ext cx="11522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32AABA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ЧИСЛО ИНОСТРАННЫХ СТУДЕНТОВ</a:t>
            </a:r>
            <a:endParaRPr lang="ru-RU" altLang="ru-RU" sz="1200" dirty="0">
              <a:solidFill>
                <a:srgbClr val="32AABA"/>
              </a:solidFill>
              <a:latin typeface="Roboto" pitchFamily="2" charset="0"/>
              <a:ea typeface="Roboto" pitchFamily="2" charset="0"/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0AF0A9-D4E9-4981-9130-DCF3BE747B46}"/>
              </a:ext>
            </a:extLst>
          </p:cNvPr>
          <p:cNvSpPr txBox="1"/>
          <p:nvPr/>
        </p:nvSpPr>
        <p:spPr>
          <a:xfrm>
            <a:off x="334963" y="1010080"/>
            <a:ext cx="5761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КОНТРОЛЬНЫЕ ЦИФРЫ ПРИЕМА</a:t>
            </a:r>
            <a:endParaRPr lang="ru-RU" dirty="0"/>
          </a:p>
        </p:txBody>
      </p:sp>
      <p:pic>
        <p:nvPicPr>
          <p:cNvPr id="9" name="Рисунок 8" descr="https://static.goodgame.ru/files/uploaded/news_5f70487f20a3e.jpg">
            <a:extLst>
              <a:ext uri="{FF2B5EF4-FFF2-40B4-BE49-F238E27FC236}">
                <a16:creationId xmlns:a16="http://schemas.microsoft.com/office/drawing/2014/main" xmlns="" id="{8E23CB9A-F43A-4B99-AD21-883AB396A49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086" y="725127"/>
            <a:ext cx="929745" cy="56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www.sunhome.ru/i/wallpapers/208/flag-kirgizstana.orig.jpg">
            <a:extLst>
              <a:ext uri="{FF2B5EF4-FFF2-40B4-BE49-F238E27FC236}">
                <a16:creationId xmlns:a16="http://schemas.microsoft.com/office/drawing/2014/main" xmlns="" id="{6A855C3D-E3FF-4E64-A670-980FAF4EA39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82" y="738756"/>
            <a:ext cx="774548" cy="58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www.ca-info.su/images/2018/11/3tajikistan-flag.jpg">
            <a:extLst>
              <a:ext uri="{FF2B5EF4-FFF2-40B4-BE49-F238E27FC236}">
                <a16:creationId xmlns:a16="http://schemas.microsoft.com/office/drawing/2014/main" xmlns="" id="{95765937-351A-48B4-882F-91F804D2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544" y="1989744"/>
            <a:ext cx="727672" cy="54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pskov.info-medvedka.ru/userfls/editor/origin/646_kupit-medvedku-v-uzbekistane.jpg">
            <a:extLst>
              <a:ext uri="{FF2B5EF4-FFF2-40B4-BE49-F238E27FC236}">
                <a16:creationId xmlns:a16="http://schemas.microsoft.com/office/drawing/2014/main" xmlns="" id="{27C84636-3FAA-426C-BEEF-ADD614A4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638" y="741074"/>
            <a:ext cx="807019" cy="53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avatars.mds.yandex.net/get-zen_doc/3930378/pub_5fecb0c1af142f0b17014c24_5fecb8ebfe4e686f6ada30b8/scale_1200">
            <a:extLst>
              <a:ext uri="{FF2B5EF4-FFF2-40B4-BE49-F238E27FC236}">
                <a16:creationId xmlns:a16="http://schemas.microsoft.com/office/drawing/2014/main" xmlns="" id="{5E1E3A55-F62A-49F4-A7AA-DF00F60A0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140" y="1370832"/>
            <a:ext cx="899691" cy="5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s://cdn.pixabay.com/photo/2013/07/13/14/15/italy-162326_1280.png">
            <a:extLst>
              <a:ext uri="{FF2B5EF4-FFF2-40B4-BE49-F238E27FC236}">
                <a16:creationId xmlns:a16="http://schemas.microsoft.com/office/drawing/2014/main" xmlns="" id="{6A8D1A75-3431-4CE3-8391-E31CD893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005" y="1989744"/>
            <a:ext cx="774548" cy="51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s://www.worldatlas.com/upload/0c/da/6b/untitled-design-180.jpg">
            <a:extLst>
              <a:ext uri="{FF2B5EF4-FFF2-40B4-BE49-F238E27FC236}">
                <a16:creationId xmlns:a16="http://schemas.microsoft.com/office/drawing/2014/main" xmlns="" id="{6C264E4B-6D90-4B41-8852-F85C800B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544" y="1394354"/>
            <a:ext cx="792088" cy="5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https://regnum.ru/uploads/pictures/news/2019/10/07/regnum_picture_1570442155419249_normal.jpg">
            <a:extLst>
              <a:ext uri="{FF2B5EF4-FFF2-40B4-BE49-F238E27FC236}">
                <a16:creationId xmlns:a16="http://schemas.microsoft.com/office/drawing/2014/main" xmlns="" id="{292D20DF-AF1B-45FC-9E4F-431857557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334" y="1989744"/>
            <a:ext cx="849463" cy="53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 descr="https://ak.picdn.net/shutterstock/videos/5460251/thumb/1.jpg">
            <a:extLst>
              <a:ext uri="{FF2B5EF4-FFF2-40B4-BE49-F238E27FC236}">
                <a16:creationId xmlns:a16="http://schemas.microsoft.com/office/drawing/2014/main" xmlns="" id="{B750FC16-171E-4F4D-9CC6-76DEF8B93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782" y="1978526"/>
            <a:ext cx="936103" cy="52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4" descr="https://kdpconsulting.ru/wp-content/uploads/2020/08/flag-rossii.jpg">
            <a:extLst>
              <a:ext uri="{FF2B5EF4-FFF2-40B4-BE49-F238E27FC236}">
                <a16:creationId xmlns:a16="http://schemas.microsoft.com/office/drawing/2014/main" xmlns="" id="{117991FC-EB9B-4040-9787-392325C67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60" y="775591"/>
            <a:ext cx="895102" cy="50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442228347"/>
              </p:ext>
            </p:extLst>
          </p:nvPr>
        </p:nvGraphicFramePr>
        <p:xfrm>
          <a:off x="657225" y="1469328"/>
          <a:ext cx="4524817" cy="228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30AF0A9-D4E9-4981-9130-DCF3BE747B46}"/>
              </a:ext>
            </a:extLst>
          </p:cNvPr>
          <p:cNvSpPr txBox="1"/>
          <p:nvPr/>
        </p:nvSpPr>
        <p:spPr>
          <a:xfrm>
            <a:off x="7809005" y="2711198"/>
            <a:ext cx="3795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1</a:t>
            </a:r>
            <a:r>
              <a:rPr lang="en-US" dirty="0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6</a:t>
            </a:r>
            <a:r>
              <a:rPr lang="ru-RU" dirty="0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 стран</a:t>
            </a:r>
            <a:endParaRPr lang="ru-RU" dirty="0"/>
          </a:p>
        </p:txBody>
      </p:sp>
      <p:pic>
        <p:nvPicPr>
          <p:cNvPr id="1026" name="Picture 2" descr="Флаг эквадора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77" y="1308143"/>
            <a:ext cx="912268" cy="60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лаг коморских островов фон шаблона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171" y="1370832"/>
            <a:ext cx="925952" cy="5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77869"/>
              </p:ext>
            </p:extLst>
          </p:nvPr>
        </p:nvGraphicFramePr>
        <p:xfrm>
          <a:off x="5588000" y="387745"/>
          <a:ext cx="1860550" cy="3219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111"/>
                <a:gridCol w="1485439"/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ВЬЕТНАМ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ГЕРМАНИЯ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ЕГИПЕТ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КАЗАХСТАН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ТАДЖИКИСТАН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6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КИРГИЗИЯ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7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ЭКВАДОР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8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ИНДОНЕЗИЯ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9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МАЛАЙЗИЯ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10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РОССИЯ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11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БЕНИН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12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ЗИМБАБВЕ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13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КОМОРЫ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14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ПЕРУ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619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15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СИРИЙСКАЯ АРАБСКАЯ </a:t>
                      </a:r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ru-RU" sz="1100" u="none" strike="noStrike" dirty="0" smtClean="0">
                          <a:effectLst/>
                        </a:rPr>
                        <a:t>РЕСПУБЛИКА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  <a:latin typeface="Times New Roman"/>
                        </a:rPr>
                        <a:t>16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УЗБЕКИСТАН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1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0AF0A9-D4E9-4981-9130-DCF3BE747B46}"/>
              </a:ext>
            </a:extLst>
          </p:cNvPr>
          <p:cNvSpPr txBox="1"/>
          <p:nvPr/>
        </p:nvSpPr>
        <p:spPr>
          <a:xfrm>
            <a:off x="762561" y="409207"/>
            <a:ext cx="5761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КОНТИНГЕНТ </a:t>
            </a:r>
            <a:r>
              <a:rPr lang="ru-RU" dirty="0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ОБУЧАЮЩИХСЯ, (чел.)</a:t>
            </a:r>
            <a:endParaRPr lang="ru-RU" dirty="0">
              <a:solidFill>
                <a:srgbClr val="32AABA"/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836007F9-75FB-4F9E-A459-8B8FBA40CF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210131"/>
              </p:ext>
            </p:extLst>
          </p:nvPr>
        </p:nvGraphicFramePr>
        <p:xfrm>
          <a:off x="4314825" y="778539"/>
          <a:ext cx="2261791" cy="1579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AA274B4-DF7F-48E3-B78D-D85F388D2703}"/>
              </a:ext>
            </a:extLst>
          </p:cNvPr>
          <p:cNvSpPr txBox="1"/>
          <p:nvPr/>
        </p:nvSpPr>
        <p:spPr>
          <a:xfrm>
            <a:off x="6801309" y="555661"/>
            <a:ext cx="490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СРЕДНИЙ БАЛЛ ЕГЭ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6D06A494-42F4-4073-BEB1-8C6D3254B0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904707"/>
              </p:ext>
            </p:extLst>
          </p:nvPr>
        </p:nvGraphicFramePr>
        <p:xfrm>
          <a:off x="6771809" y="1060885"/>
          <a:ext cx="4902862" cy="1916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5D12D8-83D7-4513-AAF2-4D698B4DF944}"/>
              </a:ext>
            </a:extLst>
          </p:cNvPr>
          <p:cNvSpPr txBox="1"/>
          <p:nvPr/>
        </p:nvSpPr>
        <p:spPr>
          <a:xfrm>
            <a:off x="6830809" y="2927116"/>
            <a:ext cx="48733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Баллистика и </a:t>
            </a:r>
            <a:r>
              <a:rPr lang="ru-RU" sz="1200" dirty="0" err="1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гидроаэродинамика</a:t>
            </a:r>
            <a:endParaRPr lang="en-US" altLang="ru-RU" sz="1200" dirty="0">
              <a:solidFill>
                <a:srgbClr val="707070"/>
              </a:solidFill>
              <a:latin typeface="Roboto" pitchFamily="2" charset="0"/>
              <a:ea typeface="Roboto" pitchFamily="2" charset="0"/>
              <a:cs typeface="Calibri" pitchFamily="34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5EA1DF51-B124-4ABC-BF3E-7FE99F2CE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6292906"/>
              </p:ext>
            </p:extLst>
          </p:nvPr>
        </p:nvGraphicFramePr>
        <p:xfrm>
          <a:off x="676275" y="4019549"/>
          <a:ext cx="3977534" cy="156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AA274B4-DF7F-48E3-B78D-D85F388D2703}"/>
              </a:ext>
            </a:extLst>
          </p:cNvPr>
          <p:cNvSpPr txBox="1"/>
          <p:nvPr/>
        </p:nvSpPr>
        <p:spPr>
          <a:xfrm>
            <a:off x="6801309" y="3363698"/>
            <a:ext cx="490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СРЕДНИЙ БАЛЛ </a:t>
            </a:r>
            <a:r>
              <a:rPr lang="ru-RU" dirty="0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ЕГЭ, 2021, 2022, 2023г.</a:t>
            </a:r>
            <a:endParaRPr lang="ru-RU" dirty="0">
              <a:solidFill>
                <a:srgbClr val="32AABA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9C830F-DF6C-444C-B518-9D7879C648C3}"/>
              </a:ext>
            </a:extLst>
          </p:cNvPr>
          <p:cNvSpPr txBox="1"/>
          <p:nvPr/>
        </p:nvSpPr>
        <p:spPr>
          <a:xfrm>
            <a:off x="292947" y="5829076"/>
            <a:ext cx="49323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Техническая физика</a:t>
            </a:r>
            <a:endParaRPr lang="en-US" altLang="ru-RU" sz="1200" dirty="0">
              <a:solidFill>
                <a:srgbClr val="707070"/>
              </a:solidFill>
              <a:latin typeface="Roboto" pitchFamily="2" charset="0"/>
              <a:ea typeface="Roboto" pitchFamily="2" charset="0"/>
              <a:cs typeface="Calibri" pitchFamily="34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55843A72-31F8-48E3-A9F4-A5E6758A0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4357665"/>
              </p:ext>
            </p:extLst>
          </p:nvPr>
        </p:nvGraphicFramePr>
        <p:xfrm>
          <a:off x="685750" y="1118014"/>
          <a:ext cx="3381628" cy="2086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6D06A494-42F4-4073-BEB1-8C6D3254B0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189433"/>
              </p:ext>
            </p:extLst>
          </p:nvPr>
        </p:nvGraphicFramePr>
        <p:xfrm>
          <a:off x="6830809" y="3912330"/>
          <a:ext cx="4902862" cy="1916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AA274B4-DF7F-48E3-B78D-D85F388D2703}"/>
              </a:ext>
            </a:extLst>
          </p:cNvPr>
          <p:cNvSpPr txBox="1"/>
          <p:nvPr/>
        </p:nvSpPr>
        <p:spPr>
          <a:xfrm>
            <a:off x="514911" y="3516098"/>
            <a:ext cx="490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СРЕДНИЙ БАЛЛ ЕГЭ</a:t>
            </a: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xmlns="" id="{836007F9-75FB-4F9E-A459-8B8FBA40CF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587876"/>
              </p:ext>
            </p:extLst>
          </p:nvPr>
        </p:nvGraphicFramePr>
        <p:xfrm>
          <a:off x="4509138" y="2634589"/>
          <a:ext cx="2177769" cy="1567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19C830F-DF6C-444C-B518-9D7879C648C3}"/>
              </a:ext>
            </a:extLst>
          </p:cNvPr>
          <p:cNvSpPr txBox="1"/>
          <p:nvPr/>
        </p:nvSpPr>
        <p:spPr>
          <a:xfrm>
            <a:off x="5051193" y="2358532"/>
            <a:ext cx="8978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2021</a:t>
            </a:r>
            <a:endParaRPr lang="en-US" altLang="ru-RU" sz="1200" b="1" dirty="0">
              <a:solidFill>
                <a:srgbClr val="707070"/>
              </a:solidFill>
              <a:latin typeface="Roboto" pitchFamily="2" charset="0"/>
              <a:ea typeface="Roboto" pitchFamily="2" charset="0"/>
              <a:cs typeface="Calibri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19C830F-DF6C-444C-B518-9D7879C648C3}"/>
              </a:ext>
            </a:extLst>
          </p:cNvPr>
          <p:cNvSpPr txBox="1"/>
          <p:nvPr/>
        </p:nvSpPr>
        <p:spPr>
          <a:xfrm>
            <a:off x="5225308" y="4093564"/>
            <a:ext cx="8978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2022</a:t>
            </a:r>
            <a:endParaRPr lang="en-US" altLang="ru-RU" sz="1200" b="1" dirty="0">
              <a:solidFill>
                <a:srgbClr val="707070"/>
              </a:solidFill>
              <a:latin typeface="Roboto" pitchFamily="2" charset="0"/>
              <a:ea typeface="Roboto" pitchFamily="2" charset="0"/>
              <a:cs typeface="Calibri" pitchFamily="34" charset="0"/>
            </a:endParaRP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xmlns="" id="{836007F9-75FB-4F9E-A459-8B8FBA40CF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300245"/>
              </p:ext>
            </p:extLst>
          </p:nvPr>
        </p:nvGraphicFramePr>
        <p:xfrm>
          <a:off x="4638290" y="4440266"/>
          <a:ext cx="2177769" cy="1567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19C830F-DF6C-444C-B518-9D7879C648C3}"/>
              </a:ext>
            </a:extLst>
          </p:cNvPr>
          <p:cNvSpPr txBox="1"/>
          <p:nvPr/>
        </p:nvSpPr>
        <p:spPr>
          <a:xfrm>
            <a:off x="5301509" y="5984034"/>
            <a:ext cx="8978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2023</a:t>
            </a:r>
            <a:endParaRPr lang="en-US" altLang="ru-RU" sz="1200" b="1" dirty="0">
              <a:solidFill>
                <a:srgbClr val="707070"/>
              </a:solidFill>
              <a:latin typeface="Roboto" pitchFamily="2" charset="0"/>
              <a:ea typeface="Roboto" pitchFamily="2" charset="0"/>
              <a:cs typeface="Calibri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989909" y="5829076"/>
            <a:ext cx="4902862" cy="369332"/>
            <a:chOff x="121977" y="2787547"/>
            <a:chExt cx="4902862" cy="3693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AA274B4-DF7F-48E3-B78D-D85F388D2703}"/>
                </a:ext>
              </a:extLst>
            </p:cNvPr>
            <p:cNvSpPr txBox="1"/>
            <p:nvPr/>
          </p:nvSpPr>
          <p:spPr>
            <a:xfrm>
              <a:off x="121977" y="2787547"/>
              <a:ext cx="49028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32AABA"/>
                  </a:solidFill>
                  <a:latin typeface="Roboto" pitchFamily="2" charset="0"/>
                  <a:ea typeface="Roboto" pitchFamily="2" charset="0"/>
                </a:rPr>
                <a:t>- </a:t>
              </a:r>
              <a:r>
                <a:rPr lang="ru-RU" dirty="0" smtClean="0">
                  <a:solidFill>
                    <a:srgbClr val="32AABA"/>
                  </a:solidFill>
                  <a:latin typeface="Roboto" pitchFamily="2" charset="0"/>
                  <a:ea typeface="Roboto" pitchFamily="2" charset="0"/>
                </a:rPr>
                <a:t>2021 г.          - 2022 г.</a:t>
              </a:r>
              <a:r>
                <a:rPr lang="en-US" dirty="0" smtClean="0">
                  <a:solidFill>
                    <a:srgbClr val="32AABA"/>
                  </a:solidFill>
                  <a:latin typeface="Roboto" pitchFamily="2" charset="0"/>
                  <a:ea typeface="Roboto" pitchFamily="2" charset="0"/>
                </a:rPr>
                <a:t>          - 2023</a:t>
              </a:r>
              <a:r>
                <a:rPr lang="ru-RU" dirty="0" smtClean="0">
                  <a:solidFill>
                    <a:srgbClr val="32AABA"/>
                  </a:solidFill>
                  <a:latin typeface="Roboto" pitchFamily="2" charset="0"/>
                  <a:ea typeface="Roboto" pitchFamily="2" charset="0"/>
                </a:rPr>
                <a:t>г.</a:t>
              </a:r>
              <a:endParaRPr lang="ru-RU" dirty="0">
                <a:solidFill>
                  <a:srgbClr val="32AABA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08258" y="2902963"/>
              <a:ext cx="238125" cy="138500"/>
            </a:xfrm>
            <a:prstGeom prst="rect">
              <a:avLst/>
            </a:prstGeom>
            <a:solidFill>
              <a:srgbClr val="33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84634" y="2902963"/>
              <a:ext cx="238125" cy="1385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335815" y="2885894"/>
              <a:ext cx="238125" cy="1385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1"/>
          <p:cNvSpPr txBox="1"/>
          <p:nvPr/>
        </p:nvSpPr>
        <p:spPr>
          <a:xfrm>
            <a:off x="9056748" y="4046241"/>
            <a:ext cx="391984" cy="18738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</a:rPr>
              <a:t>1915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9049356" y="4400697"/>
            <a:ext cx="391984" cy="18738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</a:rPr>
              <a:t>(19)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10107058" y="4240174"/>
            <a:ext cx="431501" cy="1773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</a:rPr>
              <a:t>172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10107058" y="4499380"/>
            <a:ext cx="431501" cy="1773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</a:rPr>
              <a:t>(12)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1" descr="наборИностуд_госли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04" y="1933964"/>
            <a:ext cx="3884646" cy="291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94207" y="5228912"/>
            <a:ext cx="53379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32AABA"/>
                </a:solidFill>
                <a:latin typeface="Roboto" charset="0"/>
                <a:ea typeface="Roboto" charset="0"/>
                <a:cs typeface="Times New Roman" pitchFamily="18" charset="0"/>
              </a:rPr>
              <a:t>ОДНА ИЗ ПРИОРИТЕТНЫХ ЗАДАЧ - ОБЕСПЕЧЕНИЕ КАЧЕСТВЕННОГО ПРИЕМА, ОТБОР ТАЛАНТЛИВЫХ И МОТИВИРОВАННЫХ ИНОСТРАННЫХ СТУДЕНТОВ.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A274B4-DF7F-48E3-B78D-D85F388D2703}"/>
              </a:ext>
            </a:extLst>
          </p:cNvPr>
          <p:cNvSpPr txBox="1"/>
          <p:nvPr/>
        </p:nvSpPr>
        <p:spPr>
          <a:xfrm>
            <a:off x="610887" y="269544"/>
            <a:ext cx="490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Дальнее зарубежье</a:t>
            </a:r>
            <a:endParaRPr lang="ru-RU" dirty="0">
              <a:solidFill>
                <a:srgbClr val="32AABA"/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6D06A494-42F4-4073-BEB1-8C6D3254B0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437478"/>
              </p:ext>
            </p:extLst>
          </p:nvPr>
        </p:nvGraphicFramePr>
        <p:xfrm>
          <a:off x="610887" y="989844"/>
          <a:ext cx="4902862" cy="1916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5D12D8-83D7-4513-AAF2-4D698B4DF944}"/>
              </a:ext>
            </a:extLst>
          </p:cNvPr>
          <p:cNvSpPr txBox="1"/>
          <p:nvPr/>
        </p:nvSpPr>
        <p:spPr>
          <a:xfrm>
            <a:off x="610887" y="2906590"/>
            <a:ext cx="48733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Граждане дальнего зарубежья, чел.</a:t>
            </a:r>
            <a:endParaRPr lang="en-US" altLang="ru-RU" sz="1200" dirty="0">
              <a:solidFill>
                <a:srgbClr val="707070"/>
              </a:solidFill>
              <a:latin typeface="Roboto" pitchFamily="2" charset="0"/>
              <a:ea typeface="Roboto" pitchFamily="2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1082" y="3438018"/>
            <a:ext cx="5337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32AABA"/>
                </a:solidFill>
                <a:latin typeface="Roboto" charset="0"/>
                <a:ea typeface="Roboto" charset="0"/>
                <a:cs typeface="Times New Roman" pitchFamily="18" charset="0"/>
              </a:rPr>
              <a:t>Сетевые программы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98368" y="3764532"/>
            <a:ext cx="53379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32AABA"/>
                </a:solidFill>
                <a:latin typeface="Roboto" charset="0"/>
                <a:ea typeface="Roboto" charset="0"/>
                <a:cs typeface="Times New Roman" pitchFamily="18" charset="0"/>
              </a:rPr>
              <a:t>1. Совместная образовательная программа  по направлению 15.03.06 </a:t>
            </a:r>
            <a:r>
              <a:rPr lang="ru-RU" sz="1400" dirty="0" err="1" smtClean="0">
                <a:solidFill>
                  <a:srgbClr val="32AABA"/>
                </a:solidFill>
                <a:latin typeface="Roboto" charset="0"/>
                <a:ea typeface="Roboto" charset="0"/>
                <a:cs typeface="Times New Roman" pitchFamily="18" charset="0"/>
              </a:rPr>
              <a:t>Мехатроника</a:t>
            </a:r>
            <a:r>
              <a:rPr lang="ru-RU" sz="1400" dirty="0" smtClean="0">
                <a:solidFill>
                  <a:srgbClr val="32AABA"/>
                </a:solidFill>
                <a:latin typeface="Roboto" charset="0"/>
                <a:ea typeface="Roboto" charset="0"/>
                <a:cs typeface="Times New Roman" pitchFamily="18" charset="0"/>
              </a:rPr>
              <a:t> и робототехника (2+2)</a:t>
            </a:r>
          </a:p>
          <a:p>
            <a:r>
              <a:rPr lang="ru-RU" sz="1400" dirty="0" smtClean="0">
                <a:solidFill>
                  <a:srgbClr val="32AABA"/>
                </a:solidFill>
                <a:latin typeface="Roboto" charset="0"/>
                <a:ea typeface="Roboto" charset="0"/>
                <a:cs typeface="Times New Roman" pitchFamily="18" charset="0"/>
              </a:rPr>
              <a:t>2. Сетевая ОПОП по направлению 16.04.01 Техническая физика (1+1)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13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857534"/>
              </p:ext>
            </p:extLst>
          </p:nvPr>
        </p:nvGraphicFramePr>
        <p:xfrm>
          <a:off x="847725" y="1031379"/>
          <a:ext cx="10344149" cy="4468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0556"/>
                <a:gridCol w="1272669"/>
                <a:gridCol w="1295400"/>
                <a:gridCol w="1276350"/>
                <a:gridCol w="1581150"/>
                <a:gridCol w="1628775"/>
                <a:gridCol w="161924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Балл 2021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Ср.балл</a:t>
                      </a: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/max/min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Балл 2022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Ср.балл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/max/min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Балл 2023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Ср.балл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/max/min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Распределение по </a:t>
                      </a:r>
                      <a:r>
                        <a:rPr lang="ru-RU" sz="1200" dirty="0" smtClean="0">
                          <a:effectLst/>
                        </a:rPr>
                        <a:t>странам 2021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Распределение по странам 2022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Распределение по странам 2023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Баллистика и </a:t>
                      </a:r>
                      <a:r>
                        <a:rPr lang="ru-RU" sz="1200" dirty="0" err="1">
                          <a:effectLst/>
                        </a:rPr>
                        <a:t>гидроаэродинамика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КЦП-35 (2021)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КЦП – 45 (2022)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КЦП – 35 (2023)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КЦП - 39 (2024)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220/254/162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191/274/150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</a:rPr>
                        <a:t>181/231/148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Казахстан-26%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Киргизия-10%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Россия-34%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Таджикистан-7%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Узбекистан-23%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Казахстан-37%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Киргизия-4%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Россия-29%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Таджикистан-2%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Узбекистан-28%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Казахстан-3</a:t>
                      </a:r>
                      <a:r>
                        <a:rPr lang="en-US" sz="1200" dirty="0" smtClean="0">
                          <a:effectLst/>
                        </a:rPr>
                        <a:t>4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Киргизия-</a:t>
                      </a:r>
                      <a:r>
                        <a:rPr lang="en-US" sz="1200" dirty="0" smtClean="0">
                          <a:effectLst/>
                        </a:rPr>
                        <a:t>8.5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Россия-</a:t>
                      </a:r>
                      <a:r>
                        <a:rPr lang="en-US" sz="1200" dirty="0" smtClean="0">
                          <a:effectLst/>
                        </a:rPr>
                        <a:t>54.4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Узбекистан-2</a:t>
                      </a:r>
                      <a:r>
                        <a:rPr lang="en-US" sz="1200" dirty="0" smtClean="0">
                          <a:effectLst/>
                        </a:rPr>
                        <a:t>.</a:t>
                      </a:r>
                      <a:r>
                        <a:rPr lang="ru-RU" sz="1200" dirty="0" smtClean="0">
                          <a:effectLst/>
                        </a:rPr>
                        <a:t>8%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Мехатроника</a:t>
                      </a:r>
                      <a:r>
                        <a:rPr lang="ru-RU" sz="1200" dirty="0">
                          <a:effectLst/>
                        </a:rPr>
                        <a:t> и робототехника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КЦП-30 (2021)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КЦП-30 (2022)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КЦП – 30</a:t>
                      </a:r>
                      <a:r>
                        <a:rPr lang="ru-RU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(2023)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228/270/192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225/270/183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</a:rPr>
                        <a:t>191/233/136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Казахстан-46%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Киргизия-20%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Россия-17%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Узбекистан-17%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Казахстан-17%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Киргизия-9%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Россия-51%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Узбекистан-9%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Другие – 14%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Казахстан-1</a:t>
                      </a:r>
                      <a:r>
                        <a:rPr lang="en-US" sz="1200" dirty="0" smtClean="0">
                          <a:effectLst/>
                        </a:rPr>
                        <a:t>2.5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Киргизия-</a:t>
                      </a:r>
                      <a:r>
                        <a:rPr lang="en-US" sz="1200" dirty="0" smtClean="0">
                          <a:effectLst/>
                        </a:rPr>
                        <a:t>15.6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Россия-5</a:t>
                      </a:r>
                      <a:r>
                        <a:rPr lang="en-US" sz="1200" dirty="0" smtClean="0">
                          <a:effectLst/>
                        </a:rPr>
                        <a:t>9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Узбекистан-</a:t>
                      </a:r>
                      <a:r>
                        <a:rPr lang="en-US" sz="1200" dirty="0" smtClean="0">
                          <a:effectLst/>
                        </a:rPr>
                        <a:t>3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Таджикистан-</a:t>
                      </a:r>
                      <a:r>
                        <a:rPr lang="en-US" sz="1200" dirty="0" smtClean="0">
                          <a:effectLst/>
                        </a:rPr>
                        <a:t>6.2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Прикладная механика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КЦП-27 (2021)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КЦП-27 (2022)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КЦП – 30 (2023)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217/240/180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194/232/117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</a:rPr>
                        <a:t>172/227/166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Казахстан-37%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Киргизия-4%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Россия-26%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Узбекистан-33%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Казахстан-22%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Киргизия-4%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Россия-28%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Узбекистан-38%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Таджикистан-8%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Казахстан-</a:t>
                      </a:r>
                      <a:r>
                        <a:rPr lang="en-US" sz="1200" dirty="0" smtClean="0">
                          <a:effectLst/>
                        </a:rPr>
                        <a:t>45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Киргизия-</a:t>
                      </a:r>
                      <a:r>
                        <a:rPr lang="en-US" sz="1200" dirty="0" smtClean="0">
                          <a:effectLst/>
                        </a:rPr>
                        <a:t>6.5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Россия-</a:t>
                      </a:r>
                      <a:r>
                        <a:rPr lang="en-US" sz="1200" dirty="0" smtClean="0">
                          <a:effectLst/>
                        </a:rPr>
                        <a:t>39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Узбекистан-</a:t>
                      </a:r>
                      <a:r>
                        <a:rPr lang="en-US" sz="1200" dirty="0" smtClean="0">
                          <a:effectLst/>
                        </a:rPr>
                        <a:t>3.2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Таджикистан-</a:t>
                      </a:r>
                      <a:r>
                        <a:rPr lang="en-US" sz="1100" dirty="0" smtClean="0">
                          <a:effectLst/>
                        </a:rPr>
                        <a:t>3.2</a:t>
                      </a:r>
                      <a:r>
                        <a:rPr lang="ru-RU" sz="11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Техническая физика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КЦП-29 (2021)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КЦП-28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(2022)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КЦП – 30 (2023)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212/253/168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196/243/150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</a:rPr>
                        <a:t>181/198/163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Казахстан-21%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Киргизия-3%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Россия-24%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Узбекистан-52%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Казахстан-32%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Киргизия-7%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Россия-18%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Узбекистан-36%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Таджикистан-7%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Казахстан-</a:t>
                      </a:r>
                      <a:r>
                        <a:rPr lang="en-US" sz="1200" dirty="0" smtClean="0">
                          <a:effectLst/>
                        </a:rPr>
                        <a:t>43.3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Киргизия-</a:t>
                      </a:r>
                      <a:r>
                        <a:rPr lang="en-US" sz="1200" dirty="0" smtClean="0">
                          <a:effectLst/>
                        </a:rPr>
                        <a:t>13.3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Россия-</a:t>
                      </a:r>
                      <a:r>
                        <a:rPr lang="en-US" sz="1200" dirty="0" smtClean="0">
                          <a:effectLst/>
                        </a:rPr>
                        <a:t>30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Узбекистан-</a:t>
                      </a:r>
                      <a:r>
                        <a:rPr lang="en-US" sz="1200" dirty="0" smtClean="0">
                          <a:effectLst/>
                        </a:rPr>
                        <a:t>10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Таджикистан-</a:t>
                      </a:r>
                      <a:r>
                        <a:rPr lang="en-US" sz="1100" dirty="0" smtClean="0">
                          <a:effectLst/>
                        </a:rPr>
                        <a:t>3.3</a:t>
                      </a:r>
                      <a:r>
                        <a:rPr lang="ru-RU" sz="11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A274B4-DF7F-48E3-B78D-D85F388D2703}"/>
              </a:ext>
            </a:extLst>
          </p:cNvPr>
          <p:cNvSpPr txBox="1"/>
          <p:nvPr/>
        </p:nvSpPr>
        <p:spPr>
          <a:xfrm>
            <a:off x="3070427" y="238835"/>
            <a:ext cx="62164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Бакалавриат</a:t>
            </a:r>
            <a:endParaRPr lang="ru-RU" sz="2400" dirty="0">
              <a:solidFill>
                <a:srgbClr val="32AABA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2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5EA1DF51-B124-4ABC-BF3E-7FE99F2CE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318202"/>
              </p:ext>
            </p:extLst>
          </p:nvPr>
        </p:nvGraphicFramePr>
        <p:xfrm>
          <a:off x="136727" y="577323"/>
          <a:ext cx="4526207" cy="180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A274B4-DF7F-48E3-B78D-D85F388D2703}"/>
              </a:ext>
            </a:extLst>
          </p:cNvPr>
          <p:cNvSpPr txBox="1"/>
          <p:nvPr/>
        </p:nvSpPr>
        <p:spPr>
          <a:xfrm>
            <a:off x="3441902" y="230022"/>
            <a:ext cx="490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Бакалавриат</a:t>
            </a:r>
            <a:endParaRPr lang="ru-RU" dirty="0">
              <a:solidFill>
                <a:srgbClr val="32AABA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5D12D8-83D7-4513-AAF2-4D698B4DF944}"/>
              </a:ext>
            </a:extLst>
          </p:cNvPr>
          <p:cNvSpPr txBox="1"/>
          <p:nvPr/>
        </p:nvSpPr>
        <p:spPr>
          <a:xfrm>
            <a:off x="136727" y="2396945"/>
            <a:ext cx="48733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Баллистика и </a:t>
            </a:r>
            <a:r>
              <a:rPr lang="ru-RU" sz="1200" b="1" dirty="0" err="1" smtClean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гидроаэродинамика</a:t>
            </a:r>
            <a:endParaRPr lang="en-US" altLang="ru-RU" sz="1200" b="1" dirty="0">
              <a:solidFill>
                <a:srgbClr val="707070"/>
              </a:solidFill>
              <a:latin typeface="Roboto" pitchFamily="2" charset="0"/>
              <a:ea typeface="Roboto" pitchFamily="2" charset="0"/>
              <a:cs typeface="Calibri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93571" y="1242214"/>
            <a:ext cx="392006" cy="18738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26%</a:t>
            </a:r>
            <a:endParaRPr lang="ru-RU" sz="1100" b="1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EA1DF51-B124-4ABC-BF3E-7FE99F2CE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7192682"/>
              </p:ext>
            </p:extLst>
          </p:nvPr>
        </p:nvGraphicFramePr>
        <p:xfrm>
          <a:off x="6604836" y="836057"/>
          <a:ext cx="4526207" cy="180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5D12D8-83D7-4513-AAF2-4D698B4DF944}"/>
              </a:ext>
            </a:extLst>
          </p:cNvPr>
          <p:cNvSpPr txBox="1"/>
          <p:nvPr/>
        </p:nvSpPr>
        <p:spPr>
          <a:xfrm>
            <a:off x="6561802" y="2747395"/>
            <a:ext cx="48733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Мехатроника</a:t>
            </a:r>
            <a:r>
              <a:rPr lang="ru-RU" sz="1200" b="1" dirty="0" smtClean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 и робототехника</a:t>
            </a:r>
            <a:endParaRPr lang="en-US" altLang="ru-RU" sz="1200" b="1" dirty="0">
              <a:solidFill>
                <a:srgbClr val="707070"/>
              </a:solidFill>
              <a:latin typeface="Roboto" pitchFamily="2" charset="0"/>
              <a:ea typeface="Roboto" pitchFamily="2" charset="0"/>
              <a:cs typeface="Calibri" pitchFamily="34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EA1DF51-B124-4ABC-BF3E-7FE99F2CE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269454"/>
              </p:ext>
            </p:extLst>
          </p:nvPr>
        </p:nvGraphicFramePr>
        <p:xfrm>
          <a:off x="339804" y="3857693"/>
          <a:ext cx="4526207" cy="180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05D12D8-83D7-4513-AAF2-4D698B4DF944}"/>
              </a:ext>
            </a:extLst>
          </p:cNvPr>
          <p:cNvSpPr txBox="1"/>
          <p:nvPr/>
        </p:nvSpPr>
        <p:spPr>
          <a:xfrm>
            <a:off x="78084" y="5691671"/>
            <a:ext cx="48733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Прикладная механика </a:t>
            </a:r>
            <a:endParaRPr lang="en-US" altLang="ru-RU" sz="1200" b="1" dirty="0">
              <a:solidFill>
                <a:srgbClr val="707070"/>
              </a:solidFill>
              <a:latin typeface="Roboto" pitchFamily="2" charset="0"/>
              <a:ea typeface="Roboto" pitchFamily="2" charset="0"/>
              <a:cs typeface="Calibri" pitchFamily="34" charset="0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5EA1DF51-B124-4ABC-BF3E-7FE99F2CE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2323322"/>
              </p:ext>
            </p:extLst>
          </p:nvPr>
        </p:nvGraphicFramePr>
        <p:xfrm>
          <a:off x="7061871" y="3503541"/>
          <a:ext cx="4526207" cy="180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5D12D8-83D7-4513-AAF2-4D698B4DF944}"/>
              </a:ext>
            </a:extLst>
          </p:cNvPr>
          <p:cNvSpPr txBox="1"/>
          <p:nvPr/>
        </p:nvSpPr>
        <p:spPr>
          <a:xfrm>
            <a:off x="7731873" y="5407673"/>
            <a:ext cx="38695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Техническая физика</a:t>
            </a:r>
            <a:endParaRPr lang="en-US" altLang="ru-RU" sz="1200" b="1" dirty="0">
              <a:solidFill>
                <a:srgbClr val="707070"/>
              </a:solidFill>
              <a:latin typeface="Roboto" pitchFamily="2" charset="0"/>
              <a:ea typeface="Roboto" pitchFamily="2" charset="0"/>
              <a:cs typeface="Calibri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747301" y="1020206"/>
            <a:ext cx="392006" cy="18738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37%</a:t>
            </a:r>
            <a:endParaRPr lang="ru-RU" sz="1100" b="1" dirty="0"/>
          </a:p>
        </p:txBody>
      </p:sp>
      <p:sp>
        <p:nvSpPr>
          <p:cNvPr id="17" name="TextBox 1"/>
          <p:cNvSpPr txBox="1"/>
          <p:nvPr/>
        </p:nvSpPr>
        <p:spPr>
          <a:xfrm>
            <a:off x="1563212" y="1715705"/>
            <a:ext cx="392006" cy="18738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4%</a:t>
            </a:r>
            <a:endParaRPr lang="ru-RU" sz="1100" b="1" dirty="0"/>
          </a:p>
        </p:txBody>
      </p:sp>
      <p:sp>
        <p:nvSpPr>
          <p:cNvPr id="18" name="TextBox 1"/>
          <p:cNvSpPr txBox="1"/>
          <p:nvPr/>
        </p:nvSpPr>
        <p:spPr>
          <a:xfrm>
            <a:off x="2318762" y="1168777"/>
            <a:ext cx="392006" cy="18738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29%</a:t>
            </a:r>
            <a:endParaRPr lang="ru-RU" sz="1100" b="1" dirty="0"/>
          </a:p>
        </p:txBody>
      </p:sp>
      <p:sp>
        <p:nvSpPr>
          <p:cNvPr id="19" name="TextBox 1"/>
          <p:cNvSpPr txBox="1"/>
          <p:nvPr/>
        </p:nvSpPr>
        <p:spPr>
          <a:xfrm>
            <a:off x="3139812" y="1724876"/>
            <a:ext cx="392006" cy="18738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2%</a:t>
            </a:r>
            <a:endParaRPr lang="ru-RU" sz="11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21977" y="2787547"/>
            <a:ext cx="4902862" cy="369332"/>
            <a:chOff x="121977" y="2787547"/>
            <a:chExt cx="4902862" cy="3693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AA274B4-DF7F-48E3-B78D-D85F388D2703}"/>
                </a:ext>
              </a:extLst>
            </p:cNvPr>
            <p:cNvSpPr txBox="1"/>
            <p:nvPr/>
          </p:nvSpPr>
          <p:spPr>
            <a:xfrm>
              <a:off x="121977" y="2787547"/>
              <a:ext cx="49028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32AABA"/>
                  </a:solidFill>
                  <a:latin typeface="Roboto" pitchFamily="2" charset="0"/>
                  <a:ea typeface="Roboto" pitchFamily="2" charset="0"/>
                </a:rPr>
                <a:t>- </a:t>
              </a:r>
              <a:r>
                <a:rPr lang="ru-RU" dirty="0" smtClean="0">
                  <a:solidFill>
                    <a:srgbClr val="32AABA"/>
                  </a:solidFill>
                  <a:latin typeface="Roboto" pitchFamily="2" charset="0"/>
                  <a:ea typeface="Roboto" pitchFamily="2" charset="0"/>
                </a:rPr>
                <a:t>2021 г.          - 2022 г.</a:t>
              </a:r>
              <a:r>
                <a:rPr lang="en-US" dirty="0" smtClean="0">
                  <a:solidFill>
                    <a:srgbClr val="32AABA"/>
                  </a:solidFill>
                  <a:latin typeface="Roboto" pitchFamily="2" charset="0"/>
                  <a:ea typeface="Roboto" pitchFamily="2" charset="0"/>
                </a:rPr>
                <a:t>          - 2023</a:t>
              </a:r>
              <a:r>
                <a:rPr lang="ru-RU" dirty="0" smtClean="0">
                  <a:solidFill>
                    <a:srgbClr val="32AABA"/>
                  </a:solidFill>
                  <a:latin typeface="Roboto" pitchFamily="2" charset="0"/>
                  <a:ea typeface="Roboto" pitchFamily="2" charset="0"/>
                </a:rPr>
                <a:t>г.</a:t>
              </a:r>
              <a:endParaRPr lang="ru-RU" dirty="0">
                <a:solidFill>
                  <a:srgbClr val="32AABA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08258" y="2902963"/>
              <a:ext cx="238125" cy="138500"/>
            </a:xfrm>
            <a:prstGeom prst="rect">
              <a:avLst/>
            </a:prstGeom>
            <a:solidFill>
              <a:srgbClr val="33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884634" y="2902963"/>
              <a:ext cx="238125" cy="1385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335815" y="2885894"/>
              <a:ext cx="238125" cy="1385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36727" y="6102247"/>
            <a:ext cx="4902862" cy="369332"/>
            <a:chOff x="121977" y="2787547"/>
            <a:chExt cx="4902862" cy="3693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AA274B4-DF7F-48E3-B78D-D85F388D2703}"/>
                </a:ext>
              </a:extLst>
            </p:cNvPr>
            <p:cNvSpPr txBox="1"/>
            <p:nvPr/>
          </p:nvSpPr>
          <p:spPr>
            <a:xfrm>
              <a:off x="121977" y="2787547"/>
              <a:ext cx="49028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32AABA"/>
                  </a:solidFill>
                  <a:latin typeface="Roboto" pitchFamily="2" charset="0"/>
                  <a:ea typeface="Roboto" pitchFamily="2" charset="0"/>
                </a:rPr>
                <a:t>- </a:t>
              </a:r>
              <a:r>
                <a:rPr lang="ru-RU" dirty="0" smtClean="0">
                  <a:solidFill>
                    <a:srgbClr val="32AABA"/>
                  </a:solidFill>
                  <a:latin typeface="Roboto" pitchFamily="2" charset="0"/>
                  <a:ea typeface="Roboto" pitchFamily="2" charset="0"/>
                </a:rPr>
                <a:t>2021 г.          - 2022 г.</a:t>
              </a:r>
              <a:r>
                <a:rPr lang="en-US" dirty="0" smtClean="0">
                  <a:solidFill>
                    <a:srgbClr val="32AABA"/>
                  </a:solidFill>
                  <a:latin typeface="Roboto" pitchFamily="2" charset="0"/>
                  <a:ea typeface="Roboto" pitchFamily="2" charset="0"/>
                </a:rPr>
                <a:t>          - 2023</a:t>
              </a:r>
              <a:r>
                <a:rPr lang="ru-RU" dirty="0" smtClean="0">
                  <a:solidFill>
                    <a:srgbClr val="32AABA"/>
                  </a:solidFill>
                  <a:latin typeface="Roboto" pitchFamily="2" charset="0"/>
                  <a:ea typeface="Roboto" pitchFamily="2" charset="0"/>
                </a:rPr>
                <a:t>г.</a:t>
              </a:r>
              <a:endParaRPr lang="ru-RU" dirty="0">
                <a:solidFill>
                  <a:srgbClr val="32AABA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08258" y="2902963"/>
              <a:ext cx="238125" cy="138500"/>
            </a:xfrm>
            <a:prstGeom prst="rect">
              <a:avLst/>
            </a:prstGeom>
            <a:solidFill>
              <a:srgbClr val="33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884634" y="2902963"/>
              <a:ext cx="238125" cy="1385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335815" y="2885894"/>
              <a:ext cx="238125" cy="1385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789477" y="3024394"/>
            <a:ext cx="4902862" cy="369332"/>
            <a:chOff x="121977" y="2787547"/>
            <a:chExt cx="4902862" cy="36933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AAA274B4-DF7F-48E3-B78D-D85F388D2703}"/>
                </a:ext>
              </a:extLst>
            </p:cNvPr>
            <p:cNvSpPr txBox="1"/>
            <p:nvPr/>
          </p:nvSpPr>
          <p:spPr>
            <a:xfrm>
              <a:off x="121977" y="2787547"/>
              <a:ext cx="49028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32AABA"/>
                  </a:solidFill>
                  <a:latin typeface="Roboto" pitchFamily="2" charset="0"/>
                  <a:ea typeface="Roboto" pitchFamily="2" charset="0"/>
                </a:rPr>
                <a:t>- </a:t>
              </a:r>
              <a:r>
                <a:rPr lang="ru-RU" dirty="0" smtClean="0">
                  <a:solidFill>
                    <a:srgbClr val="32AABA"/>
                  </a:solidFill>
                  <a:latin typeface="Roboto" pitchFamily="2" charset="0"/>
                  <a:ea typeface="Roboto" pitchFamily="2" charset="0"/>
                </a:rPr>
                <a:t>2021 г.          - 2022 г.</a:t>
              </a:r>
              <a:r>
                <a:rPr lang="en-US" dirty="0" smtClean="0">
                  <a:solidFill>
                    <a:srgbClr val="32AABA"/>
                  </a:solidFill>
                  <a:latin typeface="Roboto" pitchFamily="2" charset="0"/>
                  <a:ea typeface="Roboto" pitchFamily="2" charset="0"/>
                </a:rPr>
                <a:t>          - 2023</a:t>
              </a:r>
              <a:r>
                <a:rPr lang="ru-RU" dirty="0" smtClean="0">
                  <a:solidFill>
                    <a:srgbClr val="32AABA"/>
                  </a:solidFill>
                  <a:latin typeface="Roboto" pitchFamily="2" charset="0"/>
                  <a:ea typeface="Roboto" pitchFamily="2" charset="0"/>
                </a:rPr>
                <a:t>г.</a:t>
              </a:r>
              <a:endParaRPr lang="ru-RU" dirty="0">
                <a:solidFill>
                  <a:srgbClr val="32AABA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08258" y="2902963"/>
              <a:ext cx="238125" cy="138500"/>
            </a:xfrm>
            <a:prstGeom prst="rect">
              <a:avLst/>
            </a:prstGeom>
            <a:solidFill>
              <a:srgbClr val="33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84634" y="2902963"/>
              <a:ext cx="238125" cy="1385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335815" y="2885894"/>
              <a:ext cx="238125" cy="1385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98588" y="5919381"/>
            <a:ext cx="4902862" cy="369332"/>
            <a:chOff x="121977" y="2787547"/>
            <a:chExt cx="4902862" cy="36933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AA274B4-DF7F-48E3-B78D-D85F388D2703}"/>
                </a:ext>
              </a:extLst>
            </p:cNvPr>
            <p:cNvSpPr txBox="1"/>
            <p:nvPr/>
          </p:nvSpPr>
          <p:spPr>
            <a:xfrm>
              <a:off x="121977" y="2787547"/>
              <a:ext cx="49028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32AABA"/>
                  </a:solidFill>
                  <a:latin typeface="Roboto" pitchFamily="2" charset="0"/>
                  <a:ea typeface="Roboto" pitchFamily="2" charset="0"/>
                </a:rPr>
                <a:t>- </a:t>
              </a:r>
              <a:r>
                <a:rPr lang="ru-RU" dirty="0" smtClean="0">
                  <a:solidFill>
                    <a:srgbClr val="32AABA"/>
                  </a:solidFill>
                  <a:latin typeface="Roboto" pitchFamily="2" charset="0"/>
                  <a:ea typeface="Roboto" pitchFamily="2" charset="0"/>
                </a:rPr>
                <a:t>2021 г.          - 2022 г.</a:t>
              </a:r>
              <a:r>
                <a:rPr lang="en-US" dirty="0" smtClean="0">
                  <a:solidFill>
                    <a:srgbClr val="32AABA"/>
                  </a:solidFill>
                  <a:latin typeface="Roboto" pitchFamily="2" charset="0"/>
                  <a:ea typeface="Roboto" pitchFamily="2" charset="0"/>
                </a:rPr>
                <a:t>          - 2023</a:t>
              </a:r>
              <a:r>
                <a:rPr lang="ru-RU" dirty="0" smtClean="0">
                  <a:solidFill>
                    <a:srgbClr val="32AABA"/>
                  </a:solidFill>
                  <a:latin typeface="Roboto" pitchFamily="2" charset="0"/>
                  <a:ea typeface="Roboto" pitchFamily="2" charset="0"/>
                </a:rPr>
                <a:t>г.</a:t>
              </a:r>
              <a:endParaRPr lang="ru-RU" dirty="0">
                <a:solidFill>
                  <a:srgbClr val="32AABA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08258" y="2902963"/>
              <a:ext cx="238125" cy="138500"/>
            </a:xfrm>
            <a:prstGeom prst="rect">
              <a:avLst/>
            </a:prstGeom>
            <a:solidFill>
              <a:srgbClr val="33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884634" y="2902963"/>
              <a:ext cx="238125" cy="1385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335815" y="2885894"/>
              <a:ext cx="238125" cy="1385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4972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5EA1DF51-B124-4ABC-BF3E-7FE99F2CE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7093424"/>
              </p:ext>
            </p:extLst>
          </p:nvPr>
        </p:nvGraphicFramePr>
        <p:xfrm>
          <a:off x="756012" y="1057523"/>
          <a:ext cx="5503016" cy="297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5D12D8-83D7-4513-AAF2-4D698B4DF944}"/>
              </a:ext>
            </a:extLst>
          </p:cNvPr>
          <p:cNvSpPr txBox="1"/>
          <p:nvPr/>
        </p:nvSpPr>
        <p:spPr>
          <a:xfrm>
            <a:off x="978648" y="3965757"/>
            <a:ext cx="48733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7070"/>
                </a:solidFill>
                <a:latin typeface="Roboto" pitchFamily="2" charset="0"/>
                <a:ea typeface="Roboto" pitchFamily="2" charset="0"/>
                <a:cs typeface="Calibri" pitchFamily="34" charset="0"/>
              </a:rPr>
              <a:t>Граждане РФ,%</a:t>
            </a:r>
            <a:endParaRPr lang="en-US" altLang="ru-RU" sz="1200" b="1" dirty="0">
              <a:solidFill>
                <a:srgbClr val="707070"/>
              </a:solidFill>
              <a:latin typeface="Roboto" pitchFamily="2" charset="0"/>
              <a:ea typeface="Roboto" pitchFamily="2" charset="0"/>
              <a:cs typeface="Calibr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059192"/>
              </p:ext>
            </p:extLst>
          </p:nvPr>
        </p:nvGraphicFramePr>
        <p:xfrm>
          <a:off x="1065473" y="4659466"/>
          <a:ext cx="7697526" cy="1438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4545"/>
                <a:gridCol w="1807707"/>
                <a:gridCol w="1761384"/>
                <a:gridCol w="2343890"/>
              </a:tblGrid>
              <a:tr h="256032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направление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Кол-во сдавших </a:t>
                      </a:r>
                      <a:r>
                        <a:rPr lang="ru-RU" sz="1100" dirty="0" smtClean="0">
                          <a:effectLst/>
                        </a:rPr>
                        <a:t>ЕГЭ</a:t>
                      </a:r>
                      <a:r>
                        <a:rPr lang="en-US" sz="1100" dirty="0" smtClean="0">
                          <a:effectLst/>
                        </a:rPr>
                        <a:t> -2021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Кол-во сдавших </a:t>
                      </a:r>
                      <a:r>
                        <a:rPr lang="ru-RU" sz="1100" dirty="0" smtClean="0">
                          <a:effectLst/>
                        </a:rPr>
                        <a:t>ЕГЭ</a:t>
                      </a:r>
                      <a:r>
                        <a:rPr lang="en-US" sz="1100" dirty="0" smtClean="0">
                          <a:effectLst/>
                        </a:rPr>
                        <a:t> - 2022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Кол-во сдавших </a:t>
                      </a:r>
                      <a:r>
                        <a:rPr lang="ru-RU" sz="1100" dirty="0" smtClean="0">
                          <a:effectLst/>
                        </a:rPr>
                        <a:t>ЕГЭ</a:t>
                      </a:r>
                      <a:r>
                        <a:rPr lang="en-US" sz="1100" dirty="0" smtClean="0">
                          <a:effectLst/>
                        </a:rPr>
                        <a:t> - 2023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</a:tr>
              <a:tr h="25603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Баллистика и гидроаэродинамика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13 (КЦП-35)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</a:rPr>
                        <a:t>13 </a:t>
                      </a:r>
                      <a:r>
                        <a:rPr lang="ru-RU" sz="1100" dirty="0">
                          <a:effectLst/>
                        </a:rPr>
                        <a:t>(</a:t>
                      </a:r>
                      <a:r>
                        <a:rPr lang="ru-RU" sz="1100" dirty="0" smtClean="0">
                          <a:effectLst/>
                        </a:rPr>
                        <a:t>КЦП-</a:t>
                      </a:r>
                      <a:r>
                        <a:rPr lang="en-US" sz="1100" dirty="0" smtClean="0">
                          <a:effectLst/>
                        </a:rPr>
                        <a:t>4</a:t>
                      </a:r>
                      <a:r>
                        <a:rPr lang="ru-RU" sz="1100" dirty="0" smtClean="0">
                          <a:effectLst/>
                        </a:rPr>
                        <a:t>5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</a:rPr>
                        <a:t>17(КЦП-</a:t>
                      </a:r>
                      <a:r>
                        <a:rPr lang="en-US" sz="1100" dirty="0" smtClean="0">
                          <a:effectLst/>
                        </a:rPr>
                        <a:t>3</a:t>
                      </a:r>
                      <a:r>
                        <a:rPr lang="ru-RU" sz="1100" dirty="0" smtClean="0">
                          <a:effectLst/>
                        </a:rPr>
                        <a:t>5), СПО (2)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</a:tr>
              <a:tr h="25603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Мехатроника и робототехника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5 (КЦП-30)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effectLst/>
                        </a:rPr>
                        <a:t>14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(КЦП-30)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effectLst/>
                        </a:rPr>
                        <a:t>19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(КЦП-30)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</a:tr>
              <a:tr h="25603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Прикладная механика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6 (КЦП-27)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effectLst/>
                        </a:rPr>
                        <a:t>7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(КЦП-27)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effectLst/>
                        </a:rPr>
                        <a:t>1</a:t>
                      </a:r>
                      <a:r>
                        <a:rPr lang="ru-RU" sz="1100" smtClean="0">
                          <a:effectLst/>
                        </a:rPr>
                        <a:t>2 </a:t>
                      </a:r>
                      <a:r>
                        <a:rPr lang="ru-RU" sz="1100" dirty="0">
                          <a:effectLst/>
                        </a:rPr>
                        <a:t>(</a:t>
                      </a:r>
                      <a:r>
                        <a:rPr lang="ru-RU" sz="1100" dirty="0" smtClean="0">
                          <a:effectLst/>
                        </a:rPr>
                        <a:t>КЦП-</a:t>
                      </a:r>
                      <a:r>
                        <a:rPr lang="en-US" sz="1100" dirty="0" smtClean="0">
                          <a:effectLst/>
                        </a:rPr>
                        <a:t>30</a:t>
                      </a:r>
                      <a:r>
                        <a:rPr lang="ru-RU" sz="1100" dirty="0" smtClean="0">
                          <a:effectLst/>
                        </a:rPr>
                        <a:t>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</a:tr>
              <a:tr h="25603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Техническая физика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7 (КЦП-29)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effectLst/>
                        </a:rPr>
                        <a:t>5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(</a:t>
                      </a:r>
                      <a:r>
                        <a:rPr lang="ru-RU" sz="1100" dirty="0" smtClean="0">
                          <a:effectLst/>
                        </a:rPr>
                        <a:t>КЦП-2</a:t>
                      </a:r>
                      <a:r>
                        <a:rPr lang="en-US" sz="1100" dirty="0" smtClean="0">
                          <a:effectLst/>
                        </a:rPr>
                        <a:t>8</a:t>
                      </a:r>
                      <a:r>
                        <a:rPr lang="ru-RU" sz="1100" dirty="0" smtClean="0">
                          <a:effectLst/>
                        </a:rPr>
                        <a:t>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</a:rPr>
                        <a:t>5 </a:t>
                      </a:r>
                      <a:r>
                        <a:rPr lang="ru-RU" sz="1100" dirty="0">
                          <a:effectLst/>
                        </a:rPr>
                        <a:t>(</a:t>
                      </a:r>
                      <a:r>
                        <a:rPr lang="ru-RU" sz="1100" dirty="0" smtClean="0">
                          <a:effectLst/>
                        </a:rPr>
                        <a:t>КЦП-</a:t>
                      </a:r>
                      <a:r>
                        <a:rPr lang="en-US" sz="1100" dirty="0" smtClean="0">
                          <a:effectLst/>
                        </a:rPr>
                        <a:t>30</a:t>
                      </a:r>
                      <a:r>
                        <a:rPr lang="ru-RU" sz="1100" dirty="0" smtClean="0">
                          <a:effectLst/>
                        </a:rPr>
                        <a:t>),</a:t>
                      </a:r>
                      <a:r>
                        <a:rPr lang="ru-RU" sz="1100" baseline="0" dirty="0" smtClean="0">
                          <a:effectLst/>
                        </a:rPr>
                        <a:t> СПО (4)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675" marR="66675" marT="0" marB="0"/>
                </a:tc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AA274B4-DF7F-48E3-B78D-D85F388D2703}"/>
              </a:ext>
            </a:extLst>
          </p:cNvPr>
          <p:cNvSpPr txBox="1"/>
          <p:nvPr/>
        </p:nvSpPr>
        <p:spPr>
          <a:xfrm>
            <a:off x="1144223" y="434861"/>
            <a:ext cx="490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Бакалавриат</a:t>
            </a:r>
            <a:endParaRPr lang="ru-RU" dirty="0">
              <a:solidFill>
                <a:srgbClr val="32AABA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AA274B4-DF7F-48E3-B78D-D85F388D2703}"/>
              </a:ext>
            </a:extLst>
          </p:cNvPr>
          <p:cNvSpPr txBox="1"/>
          <p:nvPr/>
        </p:nvSpPr>
        <p:spPr>
          <a:xfrm>
            <a:off x="6790975" y="575902"/>
            <a:ext cx="490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Аналитика ЕГЭ по ТО</a:t>
            </a:r>
            <a:endParaRPr lang="ru-RU" dirty="0">
              <a:solidFill>
                <a:srgbClr val="32AABA"/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22509" y="4224215"/>
            <a:ext cx="4902862" cy="369332"/>
            <a:chOff x="121977" y="2787547"/>
            <a:chExt cx="4902862" cy="36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AA274B4-DF7F-48E3-B78D-D85F388D2703}"/>
                </a:ext>
              </a:extLst>
            </p:cNvPr>
            <p:cNvSpPr txBox="1"/>
            <p:nvPr/>
          </p:nvSpPr>
          <p:spPr>
            <a:xfrm>
              <a:off x="121977" y="2787547"/>
              <a:ext cx="49028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32AABA"/>
                  </a:solidFill>
                  <a:latin typeface="Roboto" pitchFamily="2" charset="0"/>
                  <a:ea typeface="Roboto" pitchFamily="2" charset="0"/>
                </a:rPr>
                <a:t>- </a:t>
              </a:r>
              <a:r>
                <a:rPr lang="ru-RU" dirty="0" smtClean="0">
                  <a:solidFill>
                    <a:srgbClr val="32AABA"/>
                  </a:solidFill>
                  <a:latin typeface="Roboto" pitchFamily="2" charset="0"/>
                  <a:ea typeface="Roboto" pitchFamily="2" charset="0"/>
                </a:rPr>
                <a:t>2021 г.          - 2022 г.</a:t>
              </a:r>
              <a:r>
                <a:rPr lang="en-US" dirty="0" smtClean="0">
                  <a:solidFill>
                    <a:srgbClr val="32AABA"/>
                  </a:solidFill>
                  <a:latin typeface="Roboto" pitchFamily="2" charset="0"/>
                  <a:ea typeface="Roboto" pitchFamily="2" charset="0"/>
                </a:rPr>
                <a:t>          - 2023</a:t>
              </a:r>
              <a:r>
                <a:rPr lang="ru-RU" dirty="0" smtClean="0">
                  <a:solidFill>
                    <a:srgbClr val="32AABA"/>
                  </a:solidFill>
                  <a:latin typeface="Roboto" pitchFamily="2" charset="0"/>
                  <a:ea typeface="Roboto" pitchFamily="2" charset="0"/>
                </a:rPr>
                <a:t>г.</a:t>
              </a:r>
              <a:endParaRPr lang="ru-RU" dirty="0">
                <a:solidFill>
                  <a:srgbClr val="32AABA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08258" y="2902963"/>
              <a:ext cx="238125" cy="138500"/>
            </a:xfrm>
            <a:prstGeom prst="rect">
              <a:avLst/>
            </a:prstGeom>
            <a:solidFill>
              <a:srgbClr val="33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884634" y="2902963"/>
              <a:ext cx="238125" cy="1385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335815" y="2885894"/>
              <a:ext cx="238125" cy="1385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673544"/>
              </p:ext>
            </p:extLst>
          </p:nvPr>
        </p:nvGraphicFramePr>
        <p:xfrm>
          <a:off x="6457953" y="1031399"/>
          <a:ext cx="5362576" cy="3192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9942"/>
                <a:gridCol w="735439"/>
                <a:gridCol w="735439"/>
                <a:gridCol w="735439"/>
                <a:gridCol w="735439"/>
                <a:gridCol w="735439"/>
                <a:gridCol w="735439"/>
              </a:tblGrid>
              <a:tr h="21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44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 выпускнико ТО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5883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5979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4795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5132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5700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матем проф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3389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2888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2631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&gt;80 баллов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&gt;60 баллов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физика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1192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894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756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680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&gt;80 баллов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&gt;60 баллов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85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A274B4-DF7F-48E3-B78D-D85F388D2703}"/>
              </a:ext>
            </a:extLst>
          </p:cNvPr>
          <p:cNvSpPr txBox="1"/>
          <p:nvPr/>
        </p:nvSpPr>
        <p:spPr>
          <a:xfrm>
            <a:off x="555827" y="238836"/>
            <a:ext cx="490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Магистратура , набор 2021</a:t>
            </a:r>
            <a:endParaRPr lang="ru-RU" dirty="0">
              <a:solidFill>
                <a:srgbClr val="32AABA"/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762180"/>
              </p:ext>
            </p:extLst>
          </p:nvPr>
        </p:nvGraphicFramePr>
        <p:xfrm>
          <a:off x="5681199" y="423502"/>
          <a:ext cx="5934075" cy="1957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6720"/>
                <a:gridCol w="2967355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Набор 2021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Распределение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Мехатроника</a:t>
                      </a:r>
                      <a:r>
                        <a:rPr lang="ru-RU" sz="1200" dirty="0">
                          <a:effectLst/>
                        </a:rPr>
                        <a:t> и робототехника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КЦП-12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Наши выпускники-83%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Самаркандский гос.университет-17%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Прикладная механика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КЦП-18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Наши выпускники-88%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Самаркандский гос.университет-6%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Сибирский университет водного транспорта-6%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Техническая физика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КЦП-23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Наши выпускники-74%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СОЮЗ-26%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55843A72-31F8-48E3-A9F4-A5E6758A0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503326"/>
              </p:ext>
            </p:extLst>
          </p:nvPr>
        </p:nvGraphicFramePr>
        <p:xfrm>
          <a:off x="555827" y="608168"/>
          <a:ext cx="4374552" cy="3337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228" y="3505200"/>
            <a:ext cx="1802332" cy="1557078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55843A72-31F8-48E3-A9F4-A5E6758A0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83987"/>
              </p:ext>
            </p:extLst>
          </p:nvPr>
        </p:nvGraphicFramePr>
        <p:xfrm>
          <a:off x="5373763" y="2636993"/>
          <a:ext cx="4772939" cy="393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A274B4-DF7F-48E3-B78D-D85F388D2703}"/>
              </a:ext>
            </a:extLst>
          </p:cNvPr>
          <p:cNvSpPr txBox="1"/>
          <p:nvPr/>
        </p:nvSpPr>
        <p:spPr>
          <a:xfrm>
            <a:off x="5387141" y="2453038"/>
            <a:ext cx="490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Магистратура , набор 2022</a:t>
            </a:r>
            <a:endParaRPr lang="ru-RU" dirty="0">
              <a:solidFill>
                <a:srgbClr val="32AABA"/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998519"/>
              </p:ext>
            </p:extLst>
          </p:nvPr>
        </p:nvGraphicFramePr>
        <p:xfrm>
          <a:off x="247650" y="3912264"/>
          <a:ext cx="5086350" cy="2935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2903"/>
                <a:gridCol w="2543447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Набор 2022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Распределение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Мехатроника</a:t>
                      </a:r>
                      <a:r>
                        <a:rPr lang="ru-RU" sz="1200" dirty="0">
                          <a:effectLst/>
                        </a:rPr>
                        <a:t> и робототехника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КЦП-15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Наши </a:t>
                      </a:r>
                      <a:r>
                        <a:rPr lang="ru-RU" sz="1200" dirty="0" smtClean="0">
                          <a:effectLst/>
                        </a:rPr>
                        <a:t>выпускники-45%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Внешние-55%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Прикладная механика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КЦП-20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Наши </a:t>
                      </a:r>
                      <a:r>
                        <a:rPr lang="ru-RU" sz="1200" dirty="0" smtClean="0">
                          <a:effectLst/>
                        </a:rPr>
                        <a:t>выпускники-75%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Самаркандский </a:t>
                      </a:r>
                      <a:r>
                        <a:rPr lang="ru-RU" sz="1200" dirty="0" smtClean="0">
                          <a:effectLst/>
                        </a:rPr>
                        <a:t>гос.университет-10%</a:t>
                      </a:r>
                      <a:endParaRPr lang="ru-RU" sz="12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АО «</a:t>
                      </a:r>
                      <a:r>
                        <a:rPr lang="ru-RU" sz="1200" dirty="0" err="1" smtClean="0">
                          <a:effectLst/>
                        </a:rPr>
                        <a:t>Нанокерамика</a:t>
                      </a:r>
                      <a:r>
                        <a:rPr lang="ru-RU" sz="1200" dirty="0" smtClean="0">
                          <a:effectLst/>
                        </a:rPr>
                        <a:t>» - 5%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 «НПЦ «Полюс» - </a:t>
                      </a:r>
                      <a:r>
                        <a:rPr lang="ru-RU" sz="1200" dirty="0" smtClean="0">
                          <a:effectLst/>
                        </a:rPr>
                        <a:t>10%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Техническая физика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КЦП-30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Наши </a:t>
                      </a:r>
                      <a:r>
                        <a:rPr lang="ru-RU" sz="1200" dirty="0" smtClean="0">
                          <a:effectLst/>
                        </a:rPr>
                        <a:t>выпускники-30%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СОЮЗ-37%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Другие – 33%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Баллистика и </a:t>
                      </a:r>
                      <a:r>
                        <a:rPr lang="ru-RU" sz="1200" dirty="0" err="1" smtClean="0">
                          <a:effectLst/>
                        </a:rPr>
                        <a:t>гидроаэродинамика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КЦП-29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Наши выпускники-24%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ФГУП "РФЯЦ-ВНИИТФ им академика Е.И.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Забабахина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 г.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Снежинск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РФЯЦ-ВНИИЭФ г. Саров и др.</a:t>
                      </a:r>
                      <a:r>
                        <a:rPr lang="ru-RU" sz="1200" b="0" dirty="0" smtClean="0">
                          <a:effectLst/>
                        </a:rPr>
                        <a:t>-66%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204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A274B4-DF7F-48E3-B78D-D85F388D2703}"/>
              </a:ext>
            </a:extLst>
          </p:cNvPr>
          <p:cNvSpPr txBox="1"/>
          <p:nvPr/>
        </p:nvSpPr>
        <p:spPr>
          <a:xfrm>
            <a:off x="555827" y="238836"/>
            <a:ext cx="490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2AABA"/>
                </a:solidFill>
                <a:latin typeface="Roboto" pitchFamily="2" charset="0"/>
                <a:ea typeface="Roboto" pitchFamily="2" charset="0"/>
              </a:rPr>
              <a:t>Магистратура , набор 2023</a:t>
            </a:r>
            <a:endParaRPr lang="ru-RU" dirty="0">
              <a:solidFill>
                <a:srgbClr val="32AABA"/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225694"/>
              </p:ext>
            </p:extLst>
          </p:nvPr>
        </p:nvGraphicFramePr>
        <p:xfrm>
          <a:off x="6057900" y="702339"/>
          <a:ext cx="5086350" cy="2348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2903"/>
                <a:gridCol w="2543447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Набор 2023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Распределение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Мехатроника</a:t>
                      </a:r>
                      <a:r>
                        <a:rPr lang="ru-RU" sz="1200" dirty="0">
                          <a:effectLst/>
                        </a:rPr>
                        <a:t> и робототехника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КЦП-20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Наши </a:t>
                      </a:r>
                      <a:r>
                        <a:rPr lang="ru-RU" sz="1200" dirty="0" smtClean="0">
                          <a:effectLst/>
                        </a:rPr>
                        <a:t>выпускники-90%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Внешние-10%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Прикладная механика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КЦП-24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Наши </a:t>
                      </a:r>
                      <a:r>
                        <a:rPr lang="ru-RU" sz="1200" dirty="0" smtClean="0">
                          <a:effectLst/>
                        </a:rPr>
                        <a:t>выпускники-84%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Самаркандский </a:t>
                      </a:r>
                      <a:r>
                        <a:rPr lang="ru-RU" sz="1200" dirty="0" smtClean="0">
                          <a:effectLst/>
                        </a:rPr>
                        <a:t>гос.университет-4%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Другие – 33%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Техническая физика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КЦП-26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Наши </a:t>
                      </a:r>
                      <a:r>
                        <a:rPr lang="ru-RU" sz="1200" dirty="0" smtClean="0">
                          <a:effectLst/>
                        </a:rPr>
                        <a:t>выпускники-30%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ФГУП  «ФЦДТ «СОЮЗ»-42%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Другие – 12%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Баллистика и </a:t>
                      </a:r>
                      <a:r>
                        <a:rPr lang="ru-RU" sz="1200" dirty="0" err="1" smtClean="0">
                          <a:effectLst/>
                        </a:rPr>
                        <a:t>гидроаэродинамика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КЦП-14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Наши выпускники-85%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Другие –15%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55843A72-31F8-48E3-A9F4-A5E6758A0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6966760"/>
              </p:ext>
            </p:extLst>
          </p:nvPr>
        </p:nvGraphicFramePr>
        <p:xfrm>
          <a:off x="877963" y="674843"/>
          <a:ext cx="4772939" cy="393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54386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5264</TotalTime>
  <Words>1240</Words>
  <Application>Microsoft Office PowerPoint</Application>
  <PresentationFormat>Произвольный</PresentationFormat>
  <Paragraphs>427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Приемная кампания 2023г.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Замечания по приёмной кампании 2023 года </vt:lpstr>
      <vt:lpstr>Предложения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Гимаева</dc:creator>
  <cp:lastModifiedBy>Dekan</cp:lastModifiedBy>
  <cp:revision>110</cp:revision>
  <cp:lastPrinted>2023-10-16T09:20:43Z</cp:lastPrinted>
  <dcterms:created xsi:type="dcterms:W3CDTF">2021-09-01T04:01:47Z</dcterms:created>
  <dcterms:modified xsi:type="dcterms:W3CDTF">2023-10-17T06:11:56Z</dcterms:modified>
</cp:coreProperties>
</file>