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72" r:id="rId3"/>
    <p:sldId id="273" r:id="rId4"/>
    <p:sldId id="276" r:id="rId5"/>
    <p:sldId id="274" r:id="rId6"/>
    <p:sldId id="275" r:id="rId7"/>
    <p:sldId id="277" r:id="rId8"/>
    <p:sldId id="269" r:id="rId9"/>
    <p:sldId id="278" r:id="rId10"/>
    <p:sldId id="279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CC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ИНОСТРАННЫХ СТУДЕНТВ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rgbClr val="32AABA"/>
              </a:outerShdw>
            </a:effectLst>
          </c:spPr>
          <c:marker>
            <c:symbol val="none"/>
          </c:marker>
          <c:dLbls>
            <c:spPr>
              <a:solidFill>
                <a:srgbClr val="32AAB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ФТФ</c:v>
                </c:pt>
                <c:pt idx="1">
                  <c:v>ИБ</c:v>
                </c:pt>
                <c:pt idx="2">
                  <c:v>ГГФ</c:v>
                </c:pt>
                <c:pt idx="3">
                  <c:v>ФИПН</c:v>
                </c:pt>
                <c:pt idx="4">
                  <c:v>ИЭМ </c:v>
                </c:pt>
                <c:pt idx="5">
                  <c:v>РФФ</c:v>
                </c:pt>
                <c:pt idx="6">
                  <c:v>ФП </c:v>
                </c:pt>
                <c:pt idx="7">
                  <c:v>ИПМКН</c:v>
                </c:pt>
                <c:pt idx="8">
                  <c:v>ФИЯ </c:v>
                </c:pt>
                <c:pt idx="9">
                  <c:v>ФилФ</c:v>
                </c:pt>
                <c:pt idx="10">
                  <c:v>ФИТ</c:v>
                </c:pt>
                <c:pt idx="11">
                  <c:v>ФФ </c:v>
                </c:pt>
                <c:pt idx="12">
                  <c:v>ММФ </c:v>
                </c:pt>
                <c:pt idx="13">
                  <c:v>ЮИ </c:v>
                </c:pt>
                <c:pt idx="14">
                  <c:v>ФсФ</c:v>
                </c:pt>
                <c:pt idx="15">
                  <c:v>ВИТШ </c:v>
                </c:pt>
                <c:pt idx="16">
                  <c:v>ХФ</c:v>
                </c:pt>
                <c:pt idx="17">
                  <c:v>ФФК</c:v>
                </c:pt>
                <c:pt idx="18">
                  <c:v>ИИК</c:v>
                </c:pt>
                <c:pt idx="19">
                  <c:v>ФЖ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294</c:v>
                </c:pt>
                <c:pt idx="1">
                  <c:v>289</c:v>
                </c:pt>
                <c:pt idx="2">
                  <c:v>273</c:v>
                </c:pt>
                <c:pt idx="3">
                  <c:v>213</c:v>
                </c:pt>
                <c:pt idx="4">
                  <c:v>206</c:v>
                </c:pt>
                <c:pt idx="5">
                  <c:v>180</c:v>
                </c:pt>
                <c:pt idx="6">
                  <c:v>140</c:v>
                </c:pt>
                <c:pt idx="7">
                  <c:v>139</c:v>
                </c:pt>
                <c:pt idx="8">
                  <c:v>138</c:v>
                </c:pt>
                <c:pt idx="9">
                  <c:v>114</c:v>
                </c:pt>
                <c:pt idx="10">
                  <c:v>113</c:v>
                </c:pt>
                <c:pt idx="11">
                  <c:v>109</c:v>
                </c:pt>
                <c:pt idx="12">
                  <c:v>100</c:v>
                </c:pt>
                <c:pt idx="13">
                  <c:v>93</c:v>
                </c:pt>
                <c:pt idx="14">
                  <c:v>55</c:v>
                </c:pt>
                <c:pt idx="15">
                  <c:v>50</c:v>
                </c:pt>
                <c:pt idx="16">
                  <c:v>44</c:v>
                </c:pt>
                <c:pt idx="17">
                  <c:v>39</c:v>
                </c:pt>
                <c:pt idx="18">
                  <c:v>35</c:v>
                </c:pt>
                <c:pt idx="19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E720-4C52-91E0-0ACCC3F610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32AABA"/>
              </a:solidFill>
              <a:round/>
            </a:ln>
            <a:effectLst/>
          </c:spPr>
        </c:dropLines>
        <c:marker val="1"/>
        <c:smooth val="0"/>
        <c:axId val="85327872"/>
        <c:axId val="65096512"/>
      </c:lineChart>
      <c:catAx>
        <c:axId val="8532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rgbClr val="A5A5A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rgbClr val="A5A5A5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096512"/>
        <c:crosses val="autoZero"/>
        <c:auto val="1"/>
        <c:lblAlgn val="ctr"/>
        <c:lblOffset val="100"/>
        <c:noMultiLvlLbl val="0"/>
      </c:catAx>
      <c:valAx>
        <c:axId val="65096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32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Таджикистан</c:v>
                </c:pt>
                <c:pt idx="4">
                  <c:v>Узбекистан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26</c:v>
                </c:pt>
                <c:pt idx="1">
                  <c:v>10</c:v>
                </c:pt>
                <c:pt idx="2">
                  <c:v>34</c:v>
                </c:pt>
                <c:pt idx="3">
                  <c:v>7</c:v>
                </c:pt>
                <c:pt idx="4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3-44CC-BFA6-254BE923343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Таджикистан</c:v>
                </c:pt>
                <c:pt idx="4">
                  <c:v>Узбекистан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37</c:v>
                </c:pt>
                <c:pt idx="1">
                  <c:v>4</c:v>
                </c:pt>
                <c:pt idx="2">
                  <c:v>29</c:v>
                </c:pt>
                <c:pt idx="3">
                  <c:v>2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57620480"/>
        <c:axId val="113840640"/>
      </c:barChart>
      <c:catAx>
        <c:axId val="57620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113840640"/>
        <c:crosses val="autoZero"/>
        <c:auto val="1"/>
        <c:lblAlgn val="ctr"/>
        <c:lblOffset val="100"/>
        <c:noMultiLvlLbl val="0"/>
      </c:catAx>
      <c:valAx>
        <c:axId val="11384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5762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Лист1!$B$1:$E$1</c:f>
              <c:strCache>
                <c:ptCount val="4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46</c:v>
                </c:pt>
                <c:pt idx="1">
                  <c:v>20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3-44CC-BFA6-254BE923343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17</c:v>
                </c:pt>
                <c:pt idx="1">
                  <c:v>9</c:v>
                </c:pt>
                <c:pt idx="2">
                  <c:v>51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57622016"/>
        <c:axId val="113841216"/>
      </c:barChart>
      <c:catAx>
        <c:axId val="57622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113841216"/>
        <c:crosses val="autoZero"/>
        <c:auto val="1"/>
        <c:lblAlgn val="ctr"/>
        <c:lblOffset val="100"/>
        <c:noMultiLvlLbl val="0"/>
      </c:catAx>
      <c:valAx>
        <c:axId val="11384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5762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Лист1!$B$1:$E$1</c:f>
              <c:strCache>
                <c:ptCount val="4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37</c:v>
                </c:pt>
                <c:pt idx="1">
                  <c:v>4</c:v>
                </c:pt>
                <c:pt idx="2">
                  <c:v>26</c:v>
                </c:pt>
                <c:pt idx="3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3-44CC-BFA6-254BE923343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22</c:v>
                </c:pt>
                <c:pt idx="1">
                  <c:v>4</c:v>
                </c:pt>
                <c:pt idx="2">
                  <c:v>28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57693696"/>
        <c:axId val="67567616"/>
      </c:barChart>
      <c:catAx>
        <c:axId val="57693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67567616"/>
        <c:crosses val="autoZero"/>
        <c:auto val="1"/>
        <c:lblAlgn val="ctr"/>
        <c:lblOffset val="100"/>
        <c:noMultiLvlLbl val="0"/>
      </c:catAx>
      <c:valAx>
        <c:axId val="6756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5769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  <c:pt idx="4">
                  <c:v>Таджикистан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21</c:v>
                </c:pt>
                <c:pt idx="1">
                  <c:v>3</c:v>
                </c:pt>
                <c:pt idx="2">
                  <c:v>24</c:v>
                </c:pt>
                <c:pt idx="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3-44CC-BFA6-254BE923343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  <c:pt idx="4">
                  <c:v>Таджикистан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32</c:v>
                </c:pt>
                <c:pt idx="1">
                  <c:v>7</c:v>
                </c:pt>
                <c:pt idx="2">
                  <c:v>18</c:v>
                </c:pt>
                <c:pt idx="3">
                  <c:v>36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57696768"/>
        <c:axId val="67571648"/>
      </c:barChart>
      <c:catAx>
        <c:axId val="57696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67571648"/>
        <c:crosses val="autoZero"/>
        <c:auto val="1"/>
        <c:lblAlgn val="ctr"/>
        <c:lblOffset val="100"/>
        <c:noMultiLvlLbl val="0"/>
      </c:catAx>
      <c:valAx>
        <c:axId val="6757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5769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Граждане РФ 2021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Лист1!$B$1:$E$1</c:f>
              <c:strCache>
                <c:ptCount val="4"/>
                <c:pt idx="0">
                  <c:v>24.03.03</c:v>
                </c:pt>
                <c:pt idx="1">
                  <c:v>15.03.06</c:v>
                </c:pt>
                <c:pt idx="2">
                  <c:v>15.03.03</c:v>
                </c:pt>
                <c:pt idx="3">
                  <c:v>16.03.01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34</c:v>
                </c:pt>
                <c:pt idx="1">
                  <c:v>17</c:v>
                </c:pt>
                <c:pt idx="2">
                  <c:v>26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3-44CC-BFA6-254BE923343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Граждане РФ 2022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24.03.03</c:v>
                </c:pt>
                <c:pt idx="1">
                  <c:v>15.03.06</c:v>
                </c:pt>
                <c:pt idx="2">
                  <c:v>15.03.03</c:v>
                </c:pt>
                <c:pt idx="3">
                  <c:v>16.03.01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29</c:v>
                </c:pt>
                <c:pt idx="1">
                  <c:v>51</c:v>
                </c:pt>
                <c:pt idx="2">
                  <c:v>28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67770368"/>
        <c:axId val="113840064"/>
      </c:barChart>
      <c:catAx>
        <c:axId val="67770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113840064"/>
        <c:crosses val="autoZero"/>
        <c:auto val="1"/>
        <c:lblAlgn val="ctr"/>
        <c:lblOffset val="100"/>
        <c:noMultiLvlLbl val="0"/>
      </c:catAx>
      <c:valAx>
        <c:axId val="113840064"/>
        <c:scaling>
          <c:orientation val="minMax"/>
          <c:max val="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6777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FF7C80"/>
            </a:solidFill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Узбекистан</c:v>
                </c:pt>
                <c:pt idx="2">
                  <c:v>Индонезия</c:v>
                </c:pt>
                <c:pt idx="3">
                  <c:v>Казахстан</c:v>
                </c:pt>
                <c:pt idx="4">
                  <c:v>Киргизия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</c:v>
                </c:pt>
                <c:pt idx="1">
                  <c:v>57</c:v>
                </c:pt>
                <c:pt idx="2">
                  <c:v>50</c:v>
                </c:pt>
                <c:pt idx="3">
                  <c:v>39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771904"/>
        <c:axId val="113842368"/>
      </c:barChart>
      <c:catAx>
        <c:axId val="67771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13842368"/>
        <c:crosses val="autoZero"/>
        <c:auto val="1"/>
        <c:lblAlgn val="ctr"/>
        <c:lblOffset val="100"/>
        <c:noMultiLvlLbl val="0"/>
      </c:catAx>
      <c:valAx>
        <c:axId val="113842368"/>
        <c:scaling>
          <c:orientation val="minMax"/>
          <c:max val="1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67771904"/>
        <c:crosses val="autoZero"/>
        <c:crossBetween val="between"/>
        <c:majorUnit val="10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Выпускники ФТФ</c:v>
                </c:pt>
              </c:strCache>
            </c:strRef>
          </c:tx>
          <c:spPr>
            <a:solidFill>
              <a:srgbClr val="32AABA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dd/mm/yy;@</c:formatCode>
                <c:ptCount val="3"/>
                <c:pt idx="0">
                  <c:v>38153</c:v>
                </c:pt>
                <c:pt idx="1">
                  <c:v>36997</c:v>
                </c:pt>
                <c:pt idx="2">
                  <c:v>37726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</c:v>
                </c:pt>
                <c:pt idx="1">
                  <c:v>74</c:v>
                </c:pt>
                <c:pt idx="2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FB-4690-AFBD-BDBE57E4B6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Внешние абитуриенты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dd/mm/yy;@</c:formatCode>
                <c:ptCount val="3"/>
                <c:pt idx="0">
                  <c:v>38153</c:v>
                </c:pt>
                <c:pt idx="1">
                  <c:v>36997</c:v>
                </c:pt>
                <c:pt idx="2">
                  <c:v>37726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</c:v>
                </c:pt>
                <c:pt idx="1">
                  <c:v>26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FB-4690-AFBD-BDBE57E4B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038144"/>
        <c:axId val="67045056"/>
      </c:barChart>
      <c:catAx>
        <c:axId val="68038144"/>
        <c:scaling>
          <c:orientation val="minMax"/>
        </c:scaling>
        <c:delete val="0"/>
        <c:axPos val="b"/>
        <c:numFmt formatCode="dd/mm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67045056"/>
        <c:crosses val="autoZero"/>
        <c:auto val="0"/>
        <c:lblAlgn val="ctr"/>
        <c:lblOffset val="100"/>
        <c:noMultiLvlLbl val="0"/>
      </c:catAx>
      <c:valAx>
        <c:axId val="670450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680381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Выпускники ФТФ</c:v>
                </c:pt>
              </c:strCache>
            </c:strRef>
          </c:tx>
          <c:spPr>
            <a:solidFill>
              <a:srgbClr val="32AABA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dd/mm/yy;@</c:formatCode>
                <c:ptCount val="4"/>
                <c:pt idx="0">
                  <c:v>38822</c:v>
                </c:pt>
                <c:pt idx="1">
                  <c:v>36997</c:v>
                </c:pt>
                <c:pt idx="2">
                  <c:v>37726</c:v>
                </c:pt>
                <c:pt idx="3">
                  <c:v>37735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30</c:v>
                </c:pt>
                <c:pt idx="2">
                  <c:v>75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FB-4690-AFBD-BDBE57E4B6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Внешние абитуриенты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dd/mm/yy;@</c:formatCode>
                <c:ptCount val="4"/>
                <c:pt idx="0">
                  <c:v>38822</c:v>
                </c:pt>
                <c:pt idx="1">
                  <c:v>36997</c:v>
                </c:pt>
                <c:pt idx="2">
                  <c:v>37726</c:v>
                </c:pt>
                <c:pt idx="3">
                  <c:v>37735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</c:v>
                </c:pt>
                <c:pt idx="1">
                  <c:v>70</c:v>
                </c:pt>
                <c:pt idx="2">
                  <c:v>25</c:v>
                </c:pt>
                <c:pt idx="3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FB-4690-AFBD-BDBE57E4B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102656"/>
        <c:axId val="66070208"/>
      </c:barChart>
      <c:catAx>
        <c:axId val="92102656"/>
        <c:scaling>
          <c:orientation val="minMax"/>
        </c:scaling>
        <c:delete val="0"/>
        <c:axPos val="b"/>
        <c:numFmt formatCode="dd/mm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66070208"/>
        <c:crosses val="autoZero"/>
        <c:auto val="0"/>
        <c:lblAlgn val="ctr"/>
        <c:lblOffset val="100"/>
        <c:noMultiLvlLbl val="0"/>
      </c:catAx>
      <c:valAx>
        <c:axId val="660702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921026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rgbClr val="33CCCC"/>
            </a:solidFill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Лист1!$A$2:$A$6</c:f>
              <c:strCache>
                <c:ptCount val="5"/>
                <c:pt idx="0">
                  <c:v>2018-19 УГ</c:v>
                </c:pt>
                <c:pt idx="1">
                  <c:v>2019-2020 УГ</c:v>
                </c:pt>
                <c:pt idx="2">
                  <c:v>2020-2021 УГ</c:v>
                </c:pt>
                <c:pt idx="3">
                  <c:v>2021 - 2022 УГ</c:v>
                </c:pt>
                <c:pt idx="4">
                  <c:v>2022-2023 УГ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</c:v>
                </c:pt>
                <c:pt idx="1">
                  <c:v>105</c:v>
                </c:pt>
                <c:pt idx="2">
                  <c:v>121</c:v>
                </c:pt>
                <c:pt idx="3">
                  <c:v>121</c:v>
                </c:pt>
                <c:pt idx="4">
                  <c:v>130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Лист1!$A$2:$A$6</c:f>
              <c:strCache>
                <c:ptCount val="5"/>
                <c:pt idx="0">
                  <c:v>2018-19 УГ</c:v>
                </c:pt>
                <c:pt idx="1">
                  <c:v>2019-2020 УГ</c:v>
                </c:pt>
                <c:pt idx="2">
                  <c:v>2020-2021 УГ</c:v>
                </c:pt>
                <c:pt idx="3">
                  <c:v>2021 - 2022 УГ</c:v>
                </c:pt>
                <c:pt idx="4">
                  <c:v>2022-2023 УГ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50</c:v>
                </c:pt>
                <c:pt idx="1">
                  <c:v>31</c:v>
                </c:pt>
                <c:pt idx="2">
                  <c:v>53</c:v>
                </c:pt>
                <c:pt idx="3">
                  <c:v>74</c:v>
                </c:pt>
                <c:pt idx="4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622784"/>
        <c:axId val="65098240"/>
      </c:barChart>
      <c:catAx>
        <c:axId val="856227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098240"/>
        <c:crosses val="autoZero"/>
        <c:auto val="1"/>
        <c:lblAlgn val="ctr"/>
        <c:lblOffset val="100"/>
        <c:noMultiLvlLbl val="0"/>
      </c:catAx>
      <c:valAx>
        <c:axId val="65098240"/>
        <c:scaling>
          <c:orientation val="minMax"/>
          <c:max val="25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5622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32AABA"/>
            </a:solidFill>
          </c:spPr>
          <c:dPt>
            <c:idx val="0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B5-4994-935D-072F86946FBC}"/>
              </c:ext>
            </c:extLst>
          </c:dPt>
          <c:dPt>
            <c:idx val="1"/>
            <c:bubble3D val="0"/>
            <c:spPr>
              <a:solidFill>
                <a:srgbClr val="32AAB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B5-4994-935D-072F86946F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РФ</c:v>
                </c:pt>
                <c:pt idx="1">
                  <c:v>Иностранцы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B5-4994-935D-072F86946FBC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Баллистика и гидроаэродинамика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 (6 чел)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73.38</c:v>
                </c:pt>
                <c:pt idx="1">
                  <c:v>74.14</c:v>
                </c:pt>
                <c:pt idx="2">
                  <c:v>74.5</c:v>
                </c:pt>
                <c:pt idx="3">
                  <c:v>79.290000000000006</c:v>
                </c:pt>
                <c:pt idx="4">
                  <c:v>78.11</c:v>
                </c:pt>
                <c:pt idx="5">
                  <c:v>67</c:v>
                </c:pt>
                <c:pt idx="6">
                  <c:v>65.099999999999994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4F-4498-A746-4AC37E52B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51848704"/>
        <c:axId val="85423168"/>
      </c:barChart>
      <c:catAx>
        <c:axId val="51848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85423168"/>
        <c:crosses val="autoZero"/>
        <c:auto val="1"/>
        <c:lblAlgn val="ctr"/>
        <c:lblOffset val="100"/>
        <c:noMultiLvlLbl val="0"/>
      </c:catAx>
      <c:valAx>
        <c:axId val="8542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5184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Баллистика и гидроаэродинамика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 (5 чел)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71.33</c:v>
                </c:pt>
                <c:pt idx="1">
                  <c:v>72.33</c:v>
                </c:pt>
                <c:pt idx="2">
                  <c:v>73.17</c:v>
                </c:pt>
                <c:pt idx="3">
                  <c:v>65.16</c:v>
                </c:pt>
                <c:pt idx="4">
                  <c:v>65.150000000000006</c:v>
                </c:pt>
                <c:pt idx="5">
                  <c:v>65.66</c:v>
                </c:pt>
                <c:pt idx="6">
                  <c:v>63.6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3-44CC-BFA6-254BE9233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51850240"/>
        <c:axId val="85424320"/>
      </c:barChart>
      <c:catAx>
        <c:axId val="51850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85424320"/>
        <c:crosses val="autoZero"/>
        <c:auto val="1"/>
        <c:lblAlgn val="ctr"/>
        <c:lblOffset val="100"/>
        <c:noMultiLvlLbl val="0"/>
      </c:catAx>
      <c:valAx>
        <c:axId val="8542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5185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Иностранцы</c:v>
                </c:pt>
              </c:strCache>
            </c:strRef>
          </c:tx>
          <c:spPr>
            <a:solidFill>
              <a:srgbClr val="32AABA"/>
            </a:solidFill>
            <a:ln>
              <a:noFill/>
            </a:ln>
            <a:effectLst/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230</c:v>
                </c:pt>
                <c:pt idx="1">
                  <c:v>258</c:v>
                </c:pt>
                <c:pt idx="2">
                  <c:v>276</c:v>
                </c:pt>
                <c:pt idx="3">
                  <c:v>294</c:v>
                </c:pt>
                <c:pt idx="4">
                  <c:v>251</c:v>
                </c:pt>
                <c:pt idx="5">
                  <c:v>254</c:v>
                </c:pt>
                <c:pt idx="6">
                  <c:v>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FB-4690-AFBD-BDBE57E4B6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168</c:v>
                </c:pt>
                <c:pt idx="1">
                  <c:v>179</c:v>
                </c:pt>
                <c:pt idx="2">
                  <c:v>179</c:v>
                </c:pt>
                <c:pt idx="3">
                  <c:v>162</c:v>
                </c:pt>
                <c:pt idx="4">
                  <c:v>128</c:v>
                </c:pt>
                <c:pt idx="5">
                  <c:v>118</c:v>
                </c:pt>
                <c:pt idx="6">
                  <c:v>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FB-4690-AFBD-BDBE57E4B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49728"/>
        <c:axId val="113836032"/>
      </c:barChart>
      <c:catAx>
        <c:axId val="5184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113836032"/>
        <c:crosses val="autoZero"/>
        <c:auto val="1"/>
        <c:lblAlgn val="ctr"/>
        <c:lblOffset val="100"/>
        <c:noMultiLvlLbl val="0"/>
      </c:catAx>
      <c:valAx>
        <c:axId val="113836032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5184972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Лист1!$B$1:$E$1</c:f>
              <c:strCache>
                <c:ptCount val="4"/>
                <c:pt idx="0">
                  <c:v>24.03.03</c:v>
                </c:pt>
                <c:pt idx="1">
                  <c:v>15.03.06</c:v>
                </c:pt>
                <c:pt idx="2">
                  <c:v>15.03.03</c:v>
                </c:pt>
                <c:pt idx="3">
                  <c:v>16.03.01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201</c:v>
                </c:pt>
                <c:pt idx="1">
                  <c:v>173</c:v>
                </c:pt>
                <c:pt idx="2">
                  <c:v>199</c:v>
                </c:pt>
                <c:pt idx="3">
                  <c:v>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4F-4498-A746-4AC37E52BF5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24.03.03</c:v>
                </c:pt>
                <c:pt idx="1">
                  <c:v>15.03.06</c:v>
                </c:pt>
                <c:pt idx="2">
                  <c:v>15.03.03</c:v>
                </c:pt>
                <c:pt idx="3">
                  <c:v>16.03.01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195.5</c:v>
                </c:pt>
                <c:pt idx="1">
                  <c:v>225</c:v>
                </c:pt>
                <c:pt idx="2">
                  <c:v>193.7</c:v>
                </c:pt>
                <c:pt idx="3">
                  <c:v>190.8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57027072"/>
        <c:axId val="85423744"/>
      </c:barChart>
      <c:catAx>
        <c:axId val="57027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85423744"/>
        <c:crosses val="autoZero"/>
        <c:auto val="1"/>
        <c:lblAlgn val="ctr"/>
        <c:lblOffset val="100"/>
        <c:noMultiLvlLbl val="0"/>
      </c:catAx>
      <c:valAx>
        <c:axId val="85423744"/>
        <c:scaling>
          <c:orientation val="minMax"/>
          <c:max val="2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5702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32AABA"/>
            </a:solidFill>
          </c:spPr>
          <c:dPt>
            <c:idx val="0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B5-4994-935D-072F86946FBC}"/>
              </c:ext>
            </c:extLst>
          </c:dPt>
          <c:dPt>
            <c:idx val="1"/>
            <c:bubble3D val="0"/>
            <c:spPr>
              <a:solidFill>
                <a:srgbClr val="32AAB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B5-4994-935D-072F86946F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РФ</c:v>
                </c:pt>
                <c:pt idx="1">
                  <c:v>Иностранцы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B5-4994-935D-072F86946FBC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иностранных студентов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Лист1!$B$1:$G$1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4F-4498-A746-4AC37E52B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68043776"/>
        <c:axId val="67568192"/>
      </c:barChart>
      <c:catAx>
        <c:axId val="68043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67568192"/>
        <c:crosses val="autoZero"/>
        <c:auto val="1"/>
        <c:lblAlgn val="ctr"/>
        <c:lblOffset val="100"/>
        <c:noMultiLvlLbl val="0"/>
      </c:catAx>
      <c:valAx>
        <c:axId val="6756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6804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0.65411</cdr:x>
      <cdr:y>0.03571</cdr:y>
    </cdr:from>
    <cdr:to>
      <cdr:x>0.80411</cdr:x>
      <cdr:y>0.26071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969" y="72008"/>
          <a:ext cx="699189" cy="453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</a:rPr>
            <a:t>КЦП ФТФ</a:t>
          </a:r>
          <a:r>
            <a:rPr lang="en-US" sz="1800" b="1" dirty="0" smtClean="0">
              <a:solidFill>
                <a:schemeClr val="tx1"/>
              </a:solidFill>
            </a:rPr>
            <a:t>:</a:t>
          </a:r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0.30937</cdr:x>
      <cdr:y>0.38475</cdr:y>
    </cdr:from>
    <cdr:to>
      <cdr:x>0.40206</cdr:x>
      <cdr:y>0.48113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8389" y="748034"/>
          <a:ext cx="392006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121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0.30373</cdr:x>
      <cdr:y>0.53316</cdr:y>
    </cdr:from>
    <cdr:to>
      <cdr:x>0.42266</cdr:x>
      <cdr:y>0.62954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84535" y="1036580"/>
          <a:ext cx="502981" cy="187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105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0.3173</cdr:x>
      <cdr:y>0.68016</cdr:y>
    </cdr:from>
    <cdr:to>
      <cdr:x>0.42544</cdr:x>
      <cdr:y>0.7873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41926" y="1322384"/>
          <a:ext cx="457347" cy="208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104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0.44068</cdr:x>
      <cdr:y>0.39753</cdr:y>
    </cdr:from>
    <cdr:to>
      <cdr:x>0.52871</cdr:x>
      <cdr:y>0.49391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63717" y="772889"/>
          <a:ext cx="372298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53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0.41938</cdr:x>
      <cdr:y>0.68016</cdr:y>
    </cdr:from>
    <cdr:to>
      <cdr:x>0.5</cdr:x>
      <cdr:y>0.7873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73648" y="1322384"/>
          <a:ext cx="340959" cy="208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50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0.41197</cdr:x>
      <cdr:y>0.54075</cdr:y>
    </cdr:from>
    <cdr:to>
      <cdr:x>0.5</cdr:x>
      <cdr:y>0.63713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742310" y="1051330"/>
          <a:ext cx="372297" cy="187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0.31574</cdr:x>
      <cdr:y>0.23304</cdr:y>
    </cdr:from>
    <cdr:to>
      <cdr:x>0.40843</cdr:x>
      <cdr:y>0.32942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335329" y="453085"/>
          <a:ext cx="392006" cy="187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121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0.46954</cdr:x>
      <cdr:y>0.23223</cdr:y>
    </cdr:from>
    <cdr:to>
      <cdr:x>0.55757</cdr:x>
      <cdr:y>0.32861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985772" y="451511"/>
          <a:ext cx="372297" cy="187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74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0.32023</cdr:x>
      <cdr:y>0.08614</cdr:y>
    </cdr:from>
    <cdr:to>
      <cdr:x>0.41292</cdr:x>
      <cdr:y>0.18252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354323" y="167483"/>
          <a:ext cx="392006" cy="187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130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0.49099</cdr:x>
      <cdr:y>0.0895</cdr:y>
    </cdr:from>
    <cdr:to>
      <cdr:x>0.57902</cdr:x>
      <cdr:y>0.18588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076504" y="174006"/>
          <a:ext cx="372297" cy="187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94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0.37161</cdr:x>
      <cdr:y>0.80517</cdr:y>
    </cdr:from>
    <cdr:to>
      <cdr:x>0.49133</cdr:x>
      <cdr:y>0.95318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2232249"/>
          <a:ext cx="626368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0.28235</cdr:x>
      <cdr:y>0.48837</cdr:y>
    </cdr:from>
    <cdr:to>
      <cdr:x>0.40822</cdr:x>
      <cdr:y>0.66741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28192" y="1512168"/>
          <a:ext cx="770384" cy="55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0.11816</cdr:x>
      <cdr:y>0.32272</cdr:y>
    </cdr:from>
    <cdr:to>
      <cdr:x>0.19811</cdr:x>
      <cdr:y>0.42048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9326" y="618569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201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0.33848</cdr:x>
      <cdr:y>0.46553</cdr:y>
    </cdr:from>
    <cdr:to>
      <cdr:x>0.41843</cdr:x>
      <cdr:y>0.56329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59497" y="892309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173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0.55818</cdr:x>
      <cdr:y>0.39346</cdr:y>
    </cdr:from>
    <cdr:to>
      <cdr:x>0.63813</cdr:x>
      <cdr:y>0.49122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36701" y="754158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199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0.76726</cdr:x>
      <cdr:y>0.44177</cdr:y>
    </cdr:from>
    <cdr:to>
      <cdr:x>0.84721</cdr:x>
      <cdr:y>0.53953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61746" y="846759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197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0.11838</cdr:x>
      <cdr:y>0.51625</cdr:y>
    </cdr:from>
    <cdr:to>
      <cdr:x>0.19833</cdr:x>
      <cdr:y>0.61401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80410" y="989523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(13)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0.341</cdr:x>
      <cdr:y>0.57184</cdr:y>
    </cdr:from>
    <cdr:to>
      <cdr:x>0.42095</cdr:x>
      <cdr:y>0.6696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71895" y="1096067"/>
          <a:ext cx="391984" cy="187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(5)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0.56382</cdr:x>
      <cdr:y>0.54582</cdr:y>
    </cdr:from>
    <cdr:to>
      <cdr:x>0.64376</cdr:x>
      <cdr:y>0.64358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764351" y="1046198"/>
          <a:ext cx="39193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(6)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0.77113</cdr:x>
      <cdr:y>0.59277</cdr:y>
    </cdr:from>
    <cdr:to>
      <cdr:x>0.85108</cdr:x>
      <cdr:y>0.69053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80721" y="1136191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(7)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0.87295</cdr:x>
      <cdr:y>0.43468</cdr:y>
    </cdr:from>
    <cdr:to>
      <cdr:x>0.9529</cdr:x>
      <cdr:y>0.53244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279958" y="833171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196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0.87122</cdr:x>
      <cdr:y>0.60127</cdr:y>
    </cdr:from>
    <cdr:to>
      <cdr:x>0.95117</cdr:x>
      <cdr:y>0.69903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271468" y="1152485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(6)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0.43681</cdr:x>
      <cdr:y>0.25351</cdr:y>
    </cdr:from>
    <cdr:to>
      <cdr:x>0.51676</cdr:x>
      <cdr:y>0.35127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141618" y="485909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225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0.4323</cdr:x>
      <cdr:y>0.47683</cdr:y>
    </cdr:from>
    <cdr:to>
      <cdr:x>0.51225</cdr:x>
      <cdr:y>0.57459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119510" y="913953"/>
          <a:ext cx="391984" cy="187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(14)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0.21413</cdr:x>
      <cdr:y>0.51733</cdr:y>
    </cdr:from>
    <cdr:to>
      <cdr:x>0.29408</cdr:x>
      <cdr:y>0.61509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049834" y="991591"/>
          <a:ext cx="391984" cy="187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(5)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0.65021</cdr:x>
      <cdr:y>0.30816</cdr:y>
    </cdr:from>
    <cdr:to>
      <cdr:x>0.73822</cdr:x>
      <cdr:y>0.40071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3187895" y="590664"/>
          <a:ext cx="431501" cy="177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194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0.65476</cdr:x>
      <cdr:y>0.56848</cdr:y>
    </cdr:from>
    <cdr:to>
      <cdr:x>0.73471</cdr:x>
      <cdr:y>0.66624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210195" y="1089630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(7)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0.20786</cdr:x>
      <cdr:y>0.31195</cdr:y>
    </cdr:from>
    <cdr:to>
      <cdr:x>0.28781</cdr:x>
      <cdr:y>0.40971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019086" y="597924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191</a:t>
          </a:r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0.37161</cdr:x>
      <cdr:y>0.80517</cdr:y>
    </cdr:from>
    <cdr:to>
      <cdr:x>0.49133</cdr:x>
      <cdr:y>0.95318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2232249"/>
          <a:ext cx="626368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0.28235</cdr:x>
      <cdr:y>0.48837</cdr:y>
    </cdr:from>
    <cdr:to>
      <cdr:x>0.40822</cdr:x>
      <cdr:y>0.66741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28192" y="1512168"/>
          <a:ext cx="770384" cy="55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0.26406</cdr:x>
      <cdr:y>0.63682</cdr:y>
    </cdr:from>
    <cdr:to>
      <cdr:x>0.35067</cdr:x>
      <cdr:y>0.74077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5173" y="1147931"/>
          <a:ext cx="392015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10%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0.45088</cdr:x>
      <cdr:y>0.48089</cdr:y>
    </cdr:from>
    <cdr:to>
      <cdr:x>0.53748</cdr:x>
      <cdr:y>0.58484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40766" y="866857"/>
          <a:ext cx="391969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34%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0.62421</cdr:x>
      <cdr:y>0.69084</cdr:y>
    </cdr:from>
    <cdr:to>
      <cdr:x>0.71082</cdr:x>
      <cdr:y>0.79479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25326" y="1245315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0.802</cdr:x>
      <cdr:y>0.48473</cdr:y>
    </cdr:from>
    <cdr:to>
      <cdr:x>0.88861</cdr:x>
      <cdr:y>0.58868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30015" y="873782"/>
          <a:ext cx="392015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23%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0.87795</cdr:x>
      <cdr:y>0.48089</cdr:y>
    </cdr:from>
    <cdr:to>
      <cdr:x>0.96456</cdr:x>
      <cdr:y>0.58484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973784" y="866856"/>
          <a:ext cx="392006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28%</a:t>
          </a:r>
          <a:endParaRPr lang="ru-RU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0.10282</cdr:x>
      <cdr:y>0.39835</cdr:y>
    </cdr:from>
    <cdr:to>
      <cdr:x>0.18943</cdr:x>
      <cdr:y>0.5359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5404" y="718069"/>
          <a:ext cx="392014" cy="247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46%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0.32667</cdr:x>
      <cdr:y>0.60444</cdr:y>
    </cdr:from>
    <cdr:to>
      <cdr:x>0.41327</cdr:x>
      <cdr:y>0.70839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78589" y="1089563"/>
          <a:ext cx="391970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20%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0.54272</cdr:x>
      <cdr:y>0.63879</cdr:y>
    </cdr:from>
    <cdr:to>
      <cdr:x>0.62933</cdr:x>
      <cdr:y>0.74274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56482" y="1151479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0.76829</cdr:x>
      <cdr:y>0.63873</cdr:y>
    </cdr:from>
    <cdr:to>
      <cdr:x>0.8549</cdr:x>
      <cdr:y>0.74269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77453" y="1151375"/>
          <a:ext cx="392015" cy="187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0.20454</cdr:x>
      <cdr:y>0.66082</cdr:y>
    </cdr:from>
    <cdr:to>
      <cdr:x>0.29115</cdr:x>
      <cdr:y>0.76477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5784" y="1191199"/>
          <a:ext cx="392006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17%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0.41665</cdr:x>
      <cdr:y>0.67139</cdr:y>
    </cdr:from>
    <cdr:to>
      <cdr:x>0.50326</cdr:x>
      <cdr:y>0.77534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885848" y="1210249"/>
          <a:ext cx="392006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9%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0.64226</cdr:x>
      <cdr:y>0.39134</cdr:y>
    </cdr:from>
    <cdr:to>
      <cdr:x>0.72886</cdr:x>
      <cdr:y>0.49529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906984" y="705424"/>
          <a:ext cx="392006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51%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0.86532</cdr:x>
      <cdr:y>0.68196</cdr:y>
    </cdr:from>
    <cdr:to>
      <cdr:x>0.95193</cdr:x>
      <cdr:y>0.78591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916634" y="1229299"/>
          <a:ext cx="392006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9%</a:t>
          </a:r>
          <a:endParaRPr lang="ru-RU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0.10456</cdr:x>
      <cdr:y>0.4142</cdr:y>
    </cdr:from>
    <cdr:to>
      <cdr:x>0.19117</cdr:x>
      <cdr:y>0.55175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3254" y="746644"/>
          <a:ext cx="392014" cy="247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37%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0.34175</cdr:x>
      <cdr:y>0.62347</cdr:y>
    </cdr:from>
    <cdr:to>
      <cdr:x>0.42835</cdr:x>
      <cdr:y>0.72742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46823" y="1123866"/>
          <a:ext cx="391970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4%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0.54693</cdr:x>
      <cdr:y>0.57014</cdr:y>
    </cdr:from>
    <cdr:to>
      <cdr:x>0.63354</cdr:x>
      <cdr:y>0.67409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75532" y="1027733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26%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0.76094</cdr:x>
      <cdr:y>0.42531</cdr:y>
    </cdr:from>
    <cdr:to>
      <cdr:x>0.84755</cdr:x>
      <cdr:y>0.52927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44156" y="766670"/>
          <a:ext cx="392015" cy="187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33%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0.20171</cdr:x>
      <cdr:y>0.51816</cdr:y>
    </cdr:from>
    <cdr:to>
      <cdr:x>0.28832</cdr:x>
      <cdr:y>0.62211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12996" y="934040"/>
          <a:ext cx="392006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22%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0.42455</cdr:x>
      <cdr:y>0.62211</cdr:y>
    </cdr:from>
    <cdr:to>
      <cdr:x>0.51115</cdr:x>
      <cdr:y>0.72607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921584" y="1121423"/>
          <a:ext cx="392006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4%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0.6376</cdr:x>
      <cdr:y>0.51816</cdr:y>
    </cdr:from>
    <cdr:to>
      <cdr:x>0.72421</cdr:x>
      <cdr:y>0.62211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885896" y="934040"/>
          <a:ext cx="392006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28%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0.86322</cdr:x>
      <cdr:y>0.47588</cdr:y>
    </cdr:from>
    <cdr:to>
      <cdr:x>0.94983</cdr:x>
      <cdr:y>0.57983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907109" y="857824"/>
          <a:ext cx="392006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38%</a:t>
          </a:r>
          <a:endParaRPr lang="ru-RU" sz="11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0.1712</cdr:x>
      <cdr:y>0.53345</cdr:y>
    </cdr:from>
    <cdr:to>
      <cdr:x>0.25781</cdr:x>
      <cdr:y>0.671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4908" y="961589"/>
          <a:ext cx="392015" cy="247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32%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0.27651</cdr:x>
      <cdr:y>0.66785</cdr:y>
    </cdr:from>
    <cdr:to>
      <cdr:x>0.36311</cdr:x>
      <cdr:y>0.7718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51555" y="1203867"/>
          <a:ext cx="391969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3%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0.51849</cdr:x>
      <cdr:y>0.57692</cdr:y>
    </cdr:from>
    <cdr:to>
      <cdr:x>0.6051</cdr:x>
      <cdr:y>0.68087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46810" y="1039963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18%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0.62379</cdr:x>
      <cdr:y>0.33107</cdr:y>
    </cdr:from>
    <cdr:to>
      <cdr:x>0.7104</cdr:x>
      <cdr:y>0.43503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23408" y="596793"/>
          <a:ext cx="392015" cy="187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52%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0.09825</cdr:x>
      <cdr:y>0.6356</cdr:y>
    </cdr:from>
    <cdr:to>
      <cdr:x>0.18486</cdr:x>
      <cdr:y>0.77315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44708" y="1145739"/>
          <a:ext cx="392015" cy="247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21%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0.34456</cdr:x>
      <cdr:y>0.6062</cdr:y>
    </cdr:from>
    <cdr:to>
      <cdr:x>0.43116</cdr:x>
      <cdr:y>0.71015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59530" y="1092742"/>
          <a:ext cx="391969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0.44543</cdr:x>
      <cdr:y>0.56283</cdr:y>
    </cdr:from>
    <cdr:to>
      <cdr:x>0.53204</cdr:x>
      <cdr:y>0.66678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016091" y="1014563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24%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0.70446</cdr:x>
      <cdr:y>0.5759</cdr:y>
    </cdr:from>
    <cdr:to>
      <cdr:x>0.79107</cdr:x>
      <cdr:y>0.67986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188533" y="1038118"/>
          <a:ext cx="392015" cy="187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36%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0.87702</cdr:x>
      <cdr:y>0.6763</cdr:y>
    </cdr:from>
    <cdr:to>
      <cdr:x>0.96363</cdr:x>
      <cdr:y>0.78026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969583" y="1219093"/>
          <a:ext cx="392015" cy="187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0.20142</cdr:x>
      <cdr:y>0.50181</cdr:y>
    </cdr:from>
    <cdr:to>
      <cdr:x>0.28803</cdr:x>
      <cdr:y>0.63936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8441" y="1492266"/>
          <a:ext cx="476617" cy="409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29%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0.31931</cdr:x>
      <cdr:y>0.65328</cdr:y>
    </cdr:from>
    <cdr:to>
      <cdr:x>0.40591</cdr:x>
      <cdr:y>0.75723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57185" y="1942718"/>
          <a:ext cx="476561" cy="30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0.5496</cdr:x>
      <cdr:y>0.55161</cdr:y>
    </cdr:from>
    <cdr:to>
      <cdr:x>0.63621</cdr:x>
      <cdr:y>0.65556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24443" y="1640359"/>
          <a:ext cx="476617" cy="30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26%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0.77187</cdr:x>
      <cdr:y>0.55201</cdr:y>
    </cdr:from>
    <cdr:to>
      <cdr:x>0.85848</cdr:x>
      <cdr:y>0.65597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47630" y="1641563"/>
          <a:ext cx="476616" cy="309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24%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0.09469</cdr:x>
      <cdr:y>0.40678</cdr:y>
    </cdr:from>
    <cdr:to>
      <cdr:x>0.1813</cdr:x>
      <cdr:y>0.54433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21066" y="1209691"/>
          <a:ext cx="476617" cy="409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34%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0.4099</cdr:x>
      <cdr:y>0.30522</cdr:y>
    </cdr:from>
    <cdr:to>
      <cdr:x>0.4965</cdr:x>
      <cdr:y>0.40917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55660" y="907668"/>
          <a:ext cx="476561" cy="30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51%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0.87489</cdr:x>
      <cdr:y>0.67036</cdr:y>
    </cdr:from>
    <cdr:to>
      <cdr:x>0.96149</cdr:x>
      <cdr:y>0.77431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814512" y="1993518"/>
          <a:ext cx="476561" cy="30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18%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0.63837</cdr:x>
      <cdr:y>0.57427</cdr:y>
    </cdr:from>
    <cdr:to>
      <cdr:x>0.72497</cdr:x>
      <cdr:y>0.67822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512960" y="1707768"/>
          <a:ext cx="476561" cy="30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28%</a:t>
          </a:r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94F8E-7639-4885-9C92-59D56AFEAE4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B04F7-2ECB-4D67-A8EE-698BCD6C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3087F-5A47-4C21-9EC0-1F7E9557170F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Разработка модели деформационного поведения монокристаллов титана с различной ориентацией на основе физической теории пластичности кристаллов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87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3087F-5A47-4C21-9EC0-1F7E9557170F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Разработка модели деформационного поведения монокристаллов титана с различной ориентацией на основе физической теории пластичности кристаллов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82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7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9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5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3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1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0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1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7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0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1E59-834B-4B22-99F0-3B780F10DD1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6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2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0126" y="2396970"/>
            <a:ext cx="9144000" cy="1670341"/>
          </a:xfrm>
        </p:spPr>
        <p:txBody>
          <a:bodyPr>
            <a:normAutofit/>
          </a:bodyPr>
          <a:lstStyle/>
          <a:p>
            <a:r>
              <a:rPr lang="ru-RU" dirty="0" smtClean="0"/>
              <a:t>Приемная кампания 2022г.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6051324"/>
            <a:ext cx="9144000" cy="806676"/>
          </a:xfrm>
        </p:spPr>
        <p:txBody>
          <a:bodyPr/>
          <a:lstStyle/>
          <a:p>
            <a:pPr algn="r"/>
            <a:r>
              <a:rPr lang="ru-RU" dirty="0" err="1" smtClean="0"/>
              <a:t>И.о</a:t>
            </a:r>
            <a:r>
              <a:rPr lang="ru-RU" dirty="0" smtClean="0"/>
              <a:t>. декана ФТФ Рыжих Ю.Н.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52000" y="6553201"/>
            <a:ext cx="2540000" cy="199559"/>
          </a:xfrm>
        </p:spPr>
        <p:txBody>
          <a:bodyPr/>
          <a:lstStyle/>
          <a:p>
            <a:pPr marL="25400"/>
            <a:fld id="{81D60167-4931-47E6-BA6A-407CBD079E47}" type="slidenum">
              <a:rPr lang="ru-RU" sz="1200" smtClean="0">
                <a:latin typeface="Arial"/>
                <a:cs typeface="Arial"/>
              </a:rPr>
              <a:pPr marL="25400"/>
              <a:t>10</a:t>
            </a:fld>
            <a:endParaRPr lang="ru-RU" sz="1200">
              <a:latin typeface="Arial"/>
              <a:cs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99483" y="152400"/>
            <a:ext cx="12189883" cy="5334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Предложения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14401" y="914400"/>
            <a:ext cx="10833100" cy="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90880" y="6400800"/>
            <a:ext cx="11453813" cy="0"/>
          </a:xfrm>
          <a:prstGeom prst="line">
            <a:avLst/>
          </a:prstGeom>
          <a:noFill/>
          <a:ln w="38100" cmpd="dbl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Нижний колонтитул 8"/>
          <p:cNvSpPr>
            <a:spLocks noGrp="1"/>
          </p:cNvSpPr>
          <p:nvPr>
            <p:ph type="ftr" sz="quarter" idx="4294967295"/>
          </p:nvPr>
        </p:nvSpPr>
        <p:spPr>
          <a:xfrm>
            <a:off x="1570118" y="6411686"/>
            <a:ext cx="1791093" cy="381000"/>
          </a:xfrm>
          <a:prstGeom prst="rect">
            <a:avLst/>
          </a:prstGeom>
        </p:spPr>
        <p:txBody>
          <a:bodyPr/>
          <a:lstStyle/>
          <a:p>
            <a:pPr marL="12700"/>
            <a:r>
              <a:rPr lang="ru-RU" sz="1000" spc="-10" dirty="0" smtClean="0">
                <a:latin typeface="Arial"/>
                <a:cs typeface="Arial"/>
              </a:rPr>
              <a:t>Томск</a:t>
            </a:r>
          </a:p>
          <a:p>
            <a:pPr marL="12700"/>
            <a:r>
              <a:rPr lang="ru-RU" sz="1000" spc="-10" dirty="0" smtClean="0">
                <a:latin typeface="Arial"/>
                <a:cs typeface="Arial"/>
              </a:rPr>
              <a:t>2022г.</a:t>
            </a:r>
            <a:endParaRPr lang="ru-RU" sz="1000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21766"/>
            <a:ext cx="1526575" cy="11362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9935" y="1818569"/>
            <a:ext cx="110375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Отказ от работы с системой «1С+Суперсервис»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Привлечение кадров и средств для создания удобного и правильного </a:t>
            </a:r>
            <a:r>
              <a:rPr lang="ru-RU" sz="2400" dirty="0"/>
              <a:t>л</a:t>
            </a:r>
            <a:r>
              <a:rPr lang="ru-RU" sz="2400" dirty="0" smtClean="0"/>
              <a:t>ичного кабинета абитуриента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Изменить тактику привлечения иностранных абитуриентов на выездных комиссиях (представители </a:t>
            </a:r>
            <a:r>
              <a:rPr lang="ru-RU" sz="2400" dirty="0" err="1" smtClean="0"/>
              <a:t>физ</a:t>
            </a:r>
            <a:r>
              <a:rPr lang="ru-RU" sz="2400" dirty="0" smtClean="0"/>
              <a:t>-мат направлений)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Увеличить количество рекламы (</a:t>
            </a:r>
            <a:r>
              <a:rPr lang="ru-RU" sz="2400" dirty="0" err="1" smtClean="0"/>
              <a:t>билборды</a:t>
            </a:r>
            <a:r>
              <a:rPr lang="ru-RU" sz="2400" dirty="0" smtClean="0"/>
              <a:t>, радио, </a:t>
            </a:r>
            <a:r>
              <a:rPr lang="ru-RU" sz="2400" dirty="0" err="1" smtClean="0"/>
              <a:t>соц.сети</a:t>
            </a:r>
            <a:r>
              <a:rPr lang="ru-RU" sz="24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593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9F647A-4D25-490C-9502-B13E65B8B384}"/>
              </a:ext>
            </a:extLst>
          </p:cNvPr>
          <p:cNvSpPr txBox="1"/>
          <p:nvPr/>
        </p:nvSpPr>
        <p:spPr>
          <a:xfrm>
            <a:off x="334963" y="296863"/>
            <a:ext cx="546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7070"/>
                </a:solidFill>
                <a:latin typeface="Roboto" pitchFamily="2" charset="0"/>
                <a:ea typeface="Roboto" pitchFamily="2" charset="0"/>
              </a:rPr>
              <a:t>ФТФ: </a:t>
            </a:r>
            <a:r>
              <a:rPr lang="ru-RU" sz="2400" b="1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Образование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3795350F-287B-4229-B052-1CC283AF7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590777"/>
              </p:ext>
            </p:extLst>
          </p:nvPr>
        </p:nvGraphicFramePr>
        <p:xfrm>
          <a:off x="334962" y="3757690"/>
          <a:ext cx="11522075" cy="268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DA2509-F139-479A-B984-40797DFB2D6F}"/>
              </a:ext>
            </a:extLst>
          </p:cNvPr>
          <p:cNvSpPr txBox="1"/>
          <p:nvPr/>
        </p:nvSpPr>
        <p:spPr>
          <a:xfrm>
            <a:off x="347878" y="3757690"/>
            <a:ext cx="11522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ЧИСЛО ИНОСТРАННЫХ СТУДЕНТОВ</a:t>
            </a:r>
            <a:endParaRPr lang="ru-RU" altLang="ru-RU" sz="1200" dirty="0">
              <a:solidFill>
                <a:srgbClr val="32AABA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0AF0A9-D4E9-4981-9130-DCF3BE747B46}"/>
              </a:ext>
            </a:extLst>
          </p:cNvPr>
          <p:cNvSpPr txBox="1"/>
          <p:nvPr/>
        </p:nvSpPr>
        <p:spPr>
          <a:xfrm>
            <a:off x="334963" y="1010080"/>
            <a:ext cx="5761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КОНТРОЛЬНЫЕ ЦИФРЫ ПРИЕМА</a:t>
            </a:r>
            <a:endParaRPr lang="ru-RU" dirty="0"/>
          </a:p>
        </p:txBody>
      </p:sp>
      <p:pic>
        <p:nvPicPr>
          <p:cNvPr id="9" name="Рисунок 8" descr="https://static.goodgame.ru/files/uploaded/news_5f70487f20a3e.jpg">
            <a:extLst>
              <a:ext uri="{FF2B5EF4-FFF2-40B4-BE49-F238E27FC236}">
                <a16:creationId xmlns:a16="http://schemas.microsoft.com/office/drawing/2014/main" xmlns="" id="{8E23CB9A-F43A-4B99-AD21-883AB396A4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086" y="725127"/>
            <a:ext cx="929745" cy="5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www.sunhome.ru/i/wallpapers/208/flag-kirgizstana.orig.jpg">
            <a:extLst>
              <a:ext uri="{FF2B5EF4-FFF2-40B4-BE49-F238E27FC236}">
                <a16:creationId xmlns:a16="http://schemas.microsoft.com/office/drawing/2014/main" xmlns="" id="{6A855C3D-E3FF-4E64-A670-980FAF4EA3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82" y="738756"/>
            <a:ext cx="774548" cy="58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www.ca-info.su/images/2018/11/3tajikistan-flag.jpg">
            <a:extLst>
              <a:ext uri="{FF2B5EF4-FFF2-40B4-BE49-F238E27FC236}">
                <a16:creationId xmlns:a16="http://schemas.microsoft.com/office/drawing/2014/main" xmlns="" id="{95765937-351A-48B4-882F-91F804D2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44" y="1989744"/>
            <a:ext cx="727672" cy="54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pskov.info-medvedka.ru/userfls/editor/origin/646_kupit-medvedku-v-uzbekistane.jpg">
            <a:extLst>
              <a:ext uri="{FF2B5EF4-FFF2-40B4-BE49-F238E27FC236}">
                <a16:creationId xmlns:a16="http://schemas.microsoft.com/office/drawing/2014/main" xmlns="" id="{27C84636-3FAA-426C-BEEF-ADD614A4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638" y="741074"/>
            <a:ext cx="807019" cy="5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avatars.mds.yandex.net/get-zen_doc/3930378/pub_5fecb0c1af142f0b17014c24_5fecb8ebfe4e686f6ada30b8/scale_1200">
            <a:extLst>
              <a:ext uri="{FF2B5EF4-FFF2-40B4-BE49-F238E27FC236}">
                <a16:creationId xmlns:a16="http://schemas.microsoft.com/office/drawing/2014/main" xmlns="" id="{5E1E3A55-F62A-49F4-A7AA-DF00F60A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140" y="1370832"/>
            <a:ext cx="899691" cy="5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cdn.pixabay.com/photo/2013/07/13/14/15/italy-162326_1280.png">
            <a:extLst>
              <a:ext uri="{FF2B5EF4-FFF2-40B4-BE49-F238E27FC236}">
                <a16:creationId xmlns:a16="http://schemas.microsoft.com/office/drawing/2014/main" xmlns="" id="{6A8D1A75-3431-4CE3-8391-E31CD893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05" y="1989744"/>
            <a:ext cx="774548" cy="51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www.worldatlas.com/upload/0c/da/6b/untitled-design-180.jpg">
            <a:extLst>
              <a:ext uri="{FF2B5EF4-FFF2-40B4-BE49-F238E27FC236}">
                <a16:creationId xmlns:a16="http://schemas.microsoft.com/office/drawing/2014/main" xmlns="" id="{6C264E4B-6D90-4B41-8852-F85C800B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44" y="1394354"/>
            <a:ext cx="792088" cy="5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https://regnum.ru/uploads/pictures/news/2019/10/07/regnum_picture_1570442155419249_normal.jpg">
            <a:extLst>
              <a:ext uri="{FF2B5EF4-FFF2-40B4-BE49-F238E27FC236}">
                <a16:creationId xmlns:a16="http://schemas.microsoft.com/office/drawing/2014/main" xmlns="" id="{292D20DF-AF1B-45FC-9E4F-43185755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334" y="1989744"/>
            <a:ext cx="849463" cy="5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https://ak.picdn.net/shutterstock/videos/5460251/thumb/1.jpg">
            <a:extLst>
              <a:ext uri="{FF2B5EF4-FFF2-40B4-BE49-F238E27FC236}">
                <a16:creationId xmlns:a16="http://schemas.microsoft.com/office/drawing/2014/main" xmlns="" id="{B750FC16-171E-4F4D-9CC6-76DEF8B9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782" y="1978526"/>
            <a:ext cx="936103" cy="5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4" descr="https://kdpconsulting.ru/wp-content/uploads/2020/08/flag-rossii.jpg">
            <a:extLst>
              <a:ext uri="{FF2B5EF4-FFF2-40B4-BE49-F238E27FC236}">
                <a16:creationId xmlns:a16="http://schemas.microsoft.com/office/drawing/2014/main" xmlns="" id="{117991FC-EB9B-4040-9787-392325C67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60" y="775591"/>
            <a:ext cx="895102" cy="5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669712797"/>
              </p:ext>
            </p:extLst>
          </p:nvPr>
        </p:nvGraphicFramePr>
        <p:xfrm>
          <a:off x="952829" y="1469328"/>
          <a:ext cx="4229213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30AF0A9-D4E9-4981-9130-DCF3BE747B46}"/>
              </a:ext>
            </a:extLst>
          </p:cNvPr>
          <p:cNvSpPr txBox="1"/>
          <p:nvPr/>
        </p:nvSpPr>
        <p:spPr>
          <a:xfrm>
            <a:off x="7809005" y="2711198"/>
            <a:ext cx="3795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1</a:t>
            </a:r>
            <a:r>
              <a:rPr lang="en-US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6</a:t>
            </a:r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стран</a:t>
            </a:r>
            <a:endParaRPr lang="ru-RU" dirty="0"/>
          </a:p>
        </p:txBody>
      </p:sp>
      <p:pic>
        <p:nvPicPr>
          <p:cNvPr id="1026" name="Picture 2" descr="Флаг эквадор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77" y="1308143"/>
            <a:ext cx="912268" cy="6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лаг коморских островов фон шаблона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171" y="1370832"/>
            <a:ext cx="925952" cy="5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77869"/>
              </p:ext>
            </p:extLst>
          </p:nvPr>
        </p:nvGraphicFramePr>
        <p:xfrm>
          <a:off x="5588000" y="387745"/>
          <a:ext cx="1860550" cy="3219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111"/>
                <a:gridCol w="1485439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ВЬЕТНАМ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ГЕРМАНИЯ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ЕГИПЕТ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КАЗАХСТАН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ТАДЖИКИСТАН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6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КИРГИЗИЯ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7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ЭКВАДОР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8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ИНДОНЕЗИЯ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9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МАЛАЙЗИЯ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РОССИЯ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11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БЕНИН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12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ЗИМБАБВЕ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КОМОРЫ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ПЕРУ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619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15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СИРИЙСКАЯ АРАБСКАЯ </a:t>
                      </a:r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ru-RU" sz="1100" u="none" strike="noStrike" dirty="0" smtClean="0">
                          <a:effectLst/>
                        </a:rPr>
                        <a:t>РЕСПУБЛИКА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16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УЗБЕКИСТАН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1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0AF0A9-D4E9-4981-9130-DCF3BE747B46}"/>
              </a:ext>
            </a:extLst>
          </p:cNvPr>
          <p:cNvSpPr txBox="1"/>
          <p:nvPr/>
        </p:nvSpPr>
        <p:spPr>
          <a:xfrm>
            <a:off x="762561" y="409207"/>
            <a:ext cx="5761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КОНТИНГЕНТ </a:t>
            </a:r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ОБУЧАЮЩИХСЯ, (чел.)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36007F9-75FB-4F9E-A459-8B8FBA40C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745657"/>
              </p:ext>
            </p:extLst>
          </p:nvPr>
        </p:nvGraphicFramePr>
        <p:xfrm>
          <a:off x="3811776" y="976465"/>
          <a:ext cx="3080868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6801309" y="555661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СРЕДНИЙ БАЛЛ ЕГЭ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6D06A494-42F4-4073-BEB1-8C6D3254B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304317"/>
              </p:ext>
            </p:extLst>
          </p:nvPr>
        </p:nvGraphicFramePr>
        <p:xfrm>
          <a:off x="6771809" y="1060885"/>
          <a:ext cx="4902862" cy="191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6830809" y="2927116"/>
            <a:ext cx="4873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Баллистика и </a:t>
            </a:r>
            <a:r>
              <a:rPr lang="ru-RU" sz="1200" dirty="0" err="1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гидроаэродинамика</a:t>
            </a:r>
            <a:endParaRPr lang="en-US" altLang="ru-RU" sz="1200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5EA1DF51-B124-4ABC-BF3E-7FE99F2CE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292906"/>
              </p:ext>
            </p:extLst>
          </p:nvPr>
        </p:nvGraphicFramePr>
        <p:xfrm>
          <a:off x="676275" y="4019549"/>
          <a:ext cx="3977534" cy="156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6801309" y="3363698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СРЕДНИЙ БАЛЛ </a:t>
            </a:r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ЕГЭ, </a:t>
            </a:r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2021, 2022 г.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9C830F-DF6C-444C-B518-9D7879C648C3}"/>
              </a:ext>
            </a:extLst>
          </p:cNvPr>
          <p:cNvSpPr txBox="1"/>
          <p:nvPr/>
        </p:nvSpPr>
        <p:spPr>
          <a:xfrm>
            <a:off x="292947" y="5829076"/>
            <a:ext cx="4932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Техническая физика</a:t>
            </a:r>
            <a:endParaRPr lang="en-US" altLang="ru-RU" sz="1200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55843A72-31F8-48E3-A9F4-A5E6758A0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541743"/>
              </p:ext>
            </p:extLst>
          </p:nvPr>
        </p:nvGraphicFramePr>
        <p:xfrm>
          <a:off x="685750" y="1118014"/>
          <a:ext cx="3381628" cy="208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6D06A494-42F4-4073-BEB1-8C6D3254B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861468"/>
              </p:ext>
            </p:extLst>
          </p:nvPr>
        </p:nvGraphicFramePr>
        <p:xfrm>
          <a:off x="6830809" y="3912330"/>
          <a:ext cx="4902862" cy="191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514911" y="3516098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СРЕДНИЙ БАЛЛ ЕГЭ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6816059" y="5829076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- 2021 </a:t>
            </a:r>
            <a:r>
              <a: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г</a:t>
            </a:r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.          - 2022 </a:t>
            </a:r>
            <a:r>
              <a: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г</a:t>
            </a:r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.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58112" y="5944492"/>
            <a:ext cx="238125" cy="138500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267490" y="5938434"/>
            <a:ext cx="238125" cy="138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xmlns="" id="{836007F9-75FB-4F9E-A459-8B8FBA40C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655145"/>
              </p:ext>
            </p:extLst>
          </p:nvPr>
        </p:nvGraphicFramePr>
        <p:xfrm>
          <a:off x="3992751" y="3363698"/>
          <a:ext cx="3080868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19C830F-DF6C-444C-B518-9D7879C648C3}"/>
              </a:ext>
            </a:extLst>
          </p:cNvPr>
          <p:cNvSpPr txBox="1"/>
          <p:nvPr/>
        </p:nvSpPr>
        <p:spPr>
          <a:xfrm>
            <a:off x="4968858" y="2973282"/>
            <a:ext cx="8978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2021</a:t>
            </a:r>
            <a:endParaRPr lang="en-US" altLang="ru-RU" sz="1200" b="1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19C830F-DF6C-444C-B518-9D7879C648C3}"/>
              </a:ext>
            </a:extLst>
          </p:cNvPr>
          <p:cNvSpPr txBox="1"/>
          <p:nvPr/>
        </p:nvSpPr>
        <p:spPr>
          <a:xfrm>
            <a:off x="5111020" y="5364057"/>
            <a:ext cx="8978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2022</a:t>
            </a:r>
            <a:endParaRPr lang="en-US" altLang="ru-RU" sz="1200" b="1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1" descr="наборИностуд_госли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04" y="1933964"/>
            <a:ext cx="3884646" cy="291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94207" y="5228912"/>
            <a:ext cx="53379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2AABA"/>
                </a:solidFill>
                <a:latin typeface="Roboto" charset="0"/>
                <a:ea typeface="Roboto" charset="0"/>
                <a:cs typeface="Times New Roman" pitchFamily="18" charset="0"/>
              </a:rPr>
              <a:t>ОДНА ИЗ ПРИОРИТЕТНЫХ ЗАДАЧ - ОБЕСПЕЧЕНИЕ КАЧЕСТВЕННОГО ПРИЕМА, ОТБОР ТАЛАНТЛИВЫХ И МОТИВИРОВАННЫХ ИНОСТРАННЫХ СТУДЕНТОВ.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610887" y="269544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Дальнее зарубежье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6D06A494-42F4-4073-BEB1-8C6D3254B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636304"/>
              </p:ext>
            </p:extLst>
          </p:nvPr>
        </p:nvGraphicFramePr>
        <p:xfrm>
          <a:off x="610887" y="989844"/>
          <a:ext cx="4902862" cy="191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610887" y="2906590"/>
            <a:ext cx="4873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Граждане дальнего зарубежья, чел.</a:t>
            </a:r>
            <a:endParaRPr lang="en-US" altLang="ru-RU" sz="1200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3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72641"/>
              </p:ext>
            </p:extLst>
          </p:nvPr>
        </p:nvGraphicFramePr>
        <p:xfrm>
          <a:off x="5276851" y="238836"/>
          <a:ext cx="6688414" cy="4231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149"/>
                <a:gridCol w="1143000"/>
                <a:gridCol w="1278209"/>
                <a:gridCol w="1407841"/>
                <a:gridCol w="127821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Балл 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Ср.балл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/max/min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Балл 2022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Ср.балл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/max/min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Распределение по </a:t>
                      </a:r>
                      <a:r>
                        <a:rPr lang="ru-RU" sz="1200" dirty="0" smtClean="0">
                          <a:effectLst/>
                        </a:rPr>
                        <a:t>странам 2021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Распределение по странам 2022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Баллистика и </a:t>
                      </a:r>
                      <a:r>
                        <a:rPr lang="ru-RU" sz="1200" dirty="0" err="1">
                          <a:effectLst/>
                        </a:rPr>
                        <a:t>гидроаэродинамика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КЦП-35 (2021)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 – 45 (2022)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220/254/162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191/274/150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Казахстан-26%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Киргизия-10%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Россия-34%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Таджикистан-7%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Узбекистан-23%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Казахстан-37%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Киргизия-4%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Россия-29%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Таджикистан-2%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Узбекистан-28%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Мехатроника</a:t>
                      </a:r>
                      <a:r>
                        <a:rPr lang="ru-RU" sz="1200" dirty="0">
                          <a:effectLst/>
                        </a:rPr>
                        <a:t> и робототехника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КЦП-30 (2021)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КЦП-30 (2022)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228/270/192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225/270/183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Казахстан-46%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Киргизия-20%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Россия-17%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Узбекистан-17%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Казахстан-17%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Киргизия-9%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Россия-51%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Узбекистан-9%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Другие – 14%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Прикладная механика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КЦП-27 (2021)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КЦП-27 (2022)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217/240/180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194/232/117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Казахстан-37%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Киргизия-4%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Россия-26%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Узбекистан-33%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Казахстан-22%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Киргизия-4%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Россия-28%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Узбекистан-38%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Таджикистан-8%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Техническая физика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КЦП-29 (2021)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КЦП-28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(2022)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212/253/168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196/243/150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Казахстан-21%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Киргизия-3%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Россия-24%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Узбекистан-52%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Казахстан-32%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Киргизия-7%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Россия-18%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Узбекистан-36%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Таджикистан-7%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EA1DF51-B124-4ABC-BF3E-7FE99F2CE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420011"/>
              </p:ext>
            </p:extLst>
          </p:nvPr>
        </p:nvGraphicFramePr>
        <p:xfrm>
          <a:off x="571881" y="589426"/>
          <a:ext cx="4526207" cy="180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555827" y="238836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Бакалавриат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652645" y="2370525"/>
            <a:ext cx="4873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Баллистика и </a:t>
            </a:r>
            <a:r>
              <a:rPr lang="ru-RU" sz="1200" dirty="0" err="1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гидроаэродинамика</a:t>
            </a:r>
            <a:endParaRPr lang="en-US" altLang="ru-RU" sz="1200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998809" y="1549974"/>
            <a:ext cx="392006" cy="1873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26%</a:t>
            </a:r>
            <a:endParaRPr lang="ru-RU" sz="1100" b="1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EA1DF51-B124-4ABC-BF3E-7FE99F2CE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592350"/>
              </p:ext>
            </p:extLst>
          </p:nvPr>
        </p:nvGraphicFramePr>
        <p:xfrm>
          <a:off x="729404" y="2647524"/>
          <a:ext cx="4526207" cy="180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570577" y="4442846"/>
            <a:ext cx="4873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Мехатроника</a:t>
            </a:r>
            <a:r>
              <a:rPr lang="ru-RU" sz="1200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 и робототехника, </a:t>
            </a:r>
            <a:r>
              <a:rPr lang="ru-RU" sz="1200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КЦП</a:t>
            </a:r>
            <a:endParaRPr lang="en-US" altLang="ru-RU" sz="1200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EA1DF51-B124-4ABC-BF3E-7FE99F2CE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21317"/>
              </p:ext>
            </p:extLst>
          </p:nvPr>
        </p:nvGraphicFramePr>
        <p:xfrm>
          <a:off x="826222" y="4719845"/>
          <a:ext cx="4526207" cy="180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652645" y="6483999"/>
            <a:ext cx="4873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Прикладная механика, </a:t>
            </a:r>
            <a:r>
              <a:rPr lang="ru-RU" sz="1200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КЦП - 27</a:t>
            </a:r>
            <a:endParaRPr lang="en-US" altLang="ru-RU" sz="1200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5EA1DF51-B124-4ABC-BF3E-7FE99F2CE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688772"/>
              </p:ext>
            </p:extLst>
          </p:nvPr>
        </p:nvGraphicFramePr>
        <p:xfrm>
          <a:off x="6617448" y="4519640"/>
          <a:ext cx="4526207" cy="180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6512673" y="6376517"/>
            <a:ext cx="4873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Техническая физика, </a:t>
            </a:r>
            <a:r>
              <a:rPr lang="ru-RU" sz="1200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КЦП - 29</a:t>
            </a:r>
            <a:endParaRPr lang="en-US" altLang="ru-RU" sz="1200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347212" y="1197549"/>
            <a:ext cx="392006" cy="1873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37%</a:t>
            </a:r>
            <a:endParaRPr lang="ru-RU" sz="11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2122759" y="1809397"/>
            <a:ext cx="392006" cy="1873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4%</a:t>
            </a:r>
            <a:endParaRPr lang="ru-RU" sz="11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2943809" y="1291240"/>
            <a:ext cx="392006" cy="1873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29%</a:t>
            </a:r>
            <a:endParaRPr lang="ru-RU" sz="11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3751534" y="1809397"/>
            <a:ext cx="392006" cy="1873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2%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14972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EA1DF51-B124-4ABC-BF3E-7FE99F2CE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09197"/>
              </p:ext>
            </p:extLst>
          </p:nvPr>
        </p:nvGraphicFramePr>
        <p:xfrm>
          <a:off x="756012" y="1057523"/>
          <a:ext cx="5503016" cy="297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978648" y="4085716"/>
            <a:ext cx="4873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Граждане РФ,%</a:t>
            </a:r>
            <a:endParaRPr lang="en-US" altLang="ru-RU" sz="1200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66648955"/>
              </p:ext>
            </p:extLst>
          </p:nvPr>
        </p:nvGraphicFramePr>
        <p:xfrm>
          <a:off x="6533051" y="1008152"/>
          <a:ext cx="5115610" cy="272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84424"/>
              </p:ext>
            </p:extLst>
          </p:nvPr>
        </p:nvGraphicFramePr>
        <p:xfrm>
          <a:off x="1065473" y="4659466"/>
          <a:ext cx="10066353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5451"/>
                <a:gridCol w="3355451"/>
                <a:gridCol w="3355451"/>
              </a:tblGrid>
              <a:tr h="256032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направление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Кол-во сдавших </a:t>
                      </a:r>
                      <a:r>
                        <a:rPr lang="ru-RU" sz="1100" dirty="0" smtClean="0">
                          <a:effectLst/>
                        </a:rPr>
                        <a:t>ЕГЭ</a:t>
                      </a:r>
                      <a:r>
                        <a:rPr lang="en-US" sz="1100" dirty="0" smtClean="0">
                          <a:effectLst/>
                        </a:rPr>
                        <a:t> -2021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Кол-во сдавших </a:t>
                      </a:r>
                      <a:r>
                        <a:rPr lang="ru-RU" sz="1100" dirty="0" smtClean="0">
                          <a:effectLst/>
                        </a:rPr>
                        <a:t>ЕГЭ</a:t>
                      </a:r>
                      <a:r>
                        <a:rPr lang="en-US" sz="1100" dirty="0" smtClean="0">
                          <a:effectLst/>
                        </a:rPr>
                        <a:t> - 2022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Баллистика и гидроаэродинамика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13 (КЦП-35)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13 </a:t>
                      </a: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smtClean="0">
                          <a:effectLst/>
                        </a:rPr>
                        <a:t>КЦП-</a:t>
                      </a:r>
                      <a:r>
                        <a:rPr lang="en-US" sz="1100" dirty="0" smtClean="0">
                          <a:effectLst/>
                        </a:rPr>
                        <a:t>4</a:t>
                      </a:r>
                      <a:r>
                        <a:rPr lang="ru-RU" sz="1100" dirty="0" smtClean="0">
                          <a:effectLst/>
                        </a:rPr>
                        <a:t>5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Мехатроника и робототехника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5 (КЦП-30)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14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(КЦП-30)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Прикладная механика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6 (КЦП-27)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7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(КЦП-27)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Техническая физика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7 (КЦП-29)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5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smtClean="0">
                          <a:effectLst/>
                        </a:rPr>
                        <a:t>КЦП-2</a:t>
                      </a:r>
                      <a:r>
                        <a:rPr lang="en-US" sz="1100" dirty="0" smtClean="0">
                          <a:effectLst/>
                        </a:rPr>
                        <a:t>8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1144223" y="434861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Бакалавриат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6790975" y="575902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Успеваемость, </a:t>
            </a:r>
            <a:r>
              <a:rPr lang="ru-RU" dirty="0" err="1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бакалавриат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5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555827" y="238836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Магистратура , набор 2021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62180"/>
              </p:ext>
            </p:extLst>
          </p:nvPr>
        </p:nvGraphicFramePr>
        <p:xfrm>
          <a:off x="5681199" y="423502"/>
          <a:ext cx="5934075" cy="1913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6720"/>
                <a:gridCol w="2967355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Набор 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Распределение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Мехатроника</a:t>
                      </a:r>
                      <a:r>
                        <a:rPr lang="ru-RU" sz="1200" dirty="0">
                          <a:effectLst/>
                        </a:rPr>
                        <a:t> и робототехника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КЦП-12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Наши выпускники-83%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Самаркандский гос.университет-17%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Прикладная механика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КЦП-18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Наши выпускники-88%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Самаркандский гос.университет-6%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Сибирский университет водного транспорта-6%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Техническая физика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КЦП-23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Наши выпускники-74%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СОЮЗ-26%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55843A72-31F8-48E3-A9F4-A5E6758A0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503326"/>
              </p:ext>
            </p:extLst>
          </p:nvPr>
        </p:nvGraphicFramePr>
        <p:xfrm>
          <a:off x="555827" y="608168"/>
          <a:ext cx="4374552" cy="3337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228" y="3505200"/>
            <a:ext cx="1802332" cy="1557078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55843A72-31F8-48E3-A9F4-A5E6758A0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83987"/>
              </p:ext>
            </p:extLst>
          </p:nvPr>
        </p:nvGraphicFramePr>
        <p:xfrm>
          <a:off x="5373763" y="2636993"/>
          <a:ext cx="4772939" cy="393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5387141" y="2453038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Магистратура , набор 2022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98519"/>
              </p:ext>
            </p:extLst>
          </p:nvPr>
        </p:nvGraphicFramePr>
        <p:xfrm>
          <a:off x="247650" y="3912264"/>
          <a:ext cx="5086350" cy="2883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2903"/>
                <a:gridCol w="2543447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Набор 2022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Распределение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Мехатроника</a:t>
                      </a:r>
                      <a:r>
                        <a:rPr lang="ru-RU" sz="1200" dirty="0">
                          <a:effectLst/>
                        </a:rPr>
                        <a:t> и робототехника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Наши </a:t>
                      </a:r>
                      <a:r>
                        <a:rPr lang="ru-RU" sz="1200" dirty="0" smtClean="0">
                          <a:effectLst/>
                        </a:rPr>
                        <a:t>выпускники-45%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Внешние-55%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Прикладная механика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Наши </a:t>
                      </a:r>
                      <a:r>
                        <a:rPr lang="ru-RU" sz="1200" dirty="0" smtClean="0">
                          <a:effectLst/>
                        </a:rPr>
                        <a:t>выпускники-75%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Самаркандский </a:t>
                      </a:r>
                      <a:r>
                        <a:rPr lang="ru-RU" sz="1200" dirty="0" smtClean="0">
                          <a:effectLst/>
                        </a:rPr>
                        <a:t>гос.университет-10%</a:t>
                      </a:r>
                      <a:endParaRPr lang="ru-RU" sz="12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АО «</a:t>
                      </a:r>
                      <a:r>
                        <a:rPr lang="ru-RU" sz="1200" dirty="0" err="1" smtClean="0">
                          <a:effectLst/>
                        </a:rPr>
                        <a:t>Нанокерамика</a:t>
                      </a:r>
                      <a:r>
                        <a:rPr lang="ru-RU" sz="1200" dirty="0" smtClean="0">
                          <a:effectLst/>
                        </a:rPr>
                        <a:t>» - 5%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 «НПЦ «Полюс» - </a:t>
                      </a:r>
                      <a:r>
                        <a:rPr lang="ru-RU" sz="1200" dirty="0" smtClean="0">
                          <a:effectLst/>
                        </a:rPr>
                        <a:t>10%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Техническая физика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Наши </a:t>
                      </a:r>
                      <a:r>
                        <a:rPr lang="ru-RU" sz="1200" dirty="0" smtClean="0">
                          <a:effectLst/>
                        </a:rPr>
                        <a:t>выпускники-30%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СОЮЗ-37%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Другие – 33%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Баллистика и </a:t>
                      </a:r>
                      <a:r>
                        <a:rPr lang="ru-RU" sz="1200" dirty="0" err="1" smtClean="0">
                          <a:effectLst/>
                        </a:rPr>
                        <a:t>гидроаэродинамика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КЦП-29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Наши выпускники-24%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ФГУП "РФЯЦ-ВНИИТФ им академика Е.И.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Забабахина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 г.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Снежинск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РФЯЦ-ВНИИЭФ г. Саров и др.</a:t>
                      </a:r>
                      <a:r>
                        <a:rPr lang="ru-RU" sz="1200" b="0" dirty="0" smtClean="0">
                          <a:effectLst/>
                        </a:rPr>
                        <a:t>-66%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20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46167" cy="40941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67" y="0"/>
            <a:ext cx="293914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29000"/>
            <a:ext cx="8346167" cy="39749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13668" y="6488668"/>
            <a:ext cx="2891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https://ftf-abiturient.ru/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127" y="5290457"/>
            <a:ext cx="8321039" cy="1567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У ТГУ в этом году появились новые сайты для абитуриентов: и с ПК, и со смартфона все отображается отлично, правильно собрана информация о факультетах, главное дополнять сайты информацией, интересной для абитуриентов, которая отвечала бы на все вопросы родителей и абитуриентов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52000" y="6553201"/>
            <a:ext cx="2540000" cy="199559"/>
          </a:xfrm>
        </p:spPr>
        <p:txBody>
          <a:bodyPr/>
          <a:lstStyle/>
          <a:p>
            <a:pPr marL="25400"/>
            <a:fld id="{81D60167-4931-47E6-BA6A-407CBD079E47}" type="slidenum">
              <a:rPr lang="ru-RU" sz="1200" smtClean="0">
                <a:latin typeface="Arial"/>
                <a:cs typeface="Arial"/>
              </a:rPr>
              <a:pPr marL="25400"/>
              <a:t>9</a:t>
            </a:fld>
            <a:endParaRPr lang="ru-RU" sz="1200">
              <a:latin typeface="Arial"/>
              <a:cs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99483" y="152400"/>
            <a:ext cx="12189883" cy="5334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Замечания по приёмной кампании 2022 года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73101" y="838200"/>
            <a:ext cx="10833100" cy="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90880" y="6400800"/>
            <a:ext cx="11453813" cy="0"/>
          </a:xfrm>
          <a:prstGeom prst="line">
            <a:avLst/>
          </a:prstGeom>
          <a:noFill/>
          <a:ln w="38100" cmpd="dbl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Нижний колонтитул 8"/>
          <p:cNvSpPr>
            <a:spLocks noGrp="1"/>
          </p:cNvSpPr>
          <p:nvPr>
            <p:ph type="ftr" sz="quarter" idx="4294967295"/>
          </p:nvPr>
        </p:nvSpPr>
        <p:spPr>
          <a:xfrm>
            <a:off x="1570118" y="6411686"/>
            <a:ext cx="1791093" cy="381000"/>
          </a:xfrm>
          <a:prstGeom prst="rect">
            <a:avLst/>
          </a:prstGeom>
        </p:spPr>
        <p:txBody>
          <a:bodyPr/>
          <a:lstStyle/>
          <a:p>
            <a:pPr marL="12700"/>
            <a:r>
              <a:rPr lang="ru-RU" sz="1000" spc="-10" dirty="0" smtClean="0">
                <a:latin typeface="Arial"/>
                <a:cs typeface="Arial"/>
              </a:rPr>
              <a:t>Томск</a:t>
            </a:r>
          </a:p>
          <a:p>
            <a:pPr marL="12700"/>
            <a:r>
              <a:rPr lang="ru-RU" sz="1000" spc="-10" dirty="0" smtClean="0">
                <a:latin typeface="Arial"/>
                <a:cs typeface="Arial"/>
              </a:rPr>
              <a:t>2022 г.</a:t>
            </a:r>
            <a:endParaRPr lang="ru-RU" sz="1000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21766"/>
            <a:ext cx="1526575" cy="1136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149" y="889835"/>
            <a:ext cx="10591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Излишняя переработка в связи с отсутствием квалифицированных специалистов 1С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Неправильная система запроса личных данных абитуриента, в связи с этим нарушение закона о передаче личных данных третьим лицам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Необходимость вносить данные абитуриента в систему 1С всего по 1  листу данных, где отсутствует нужная информация, в связи с чем, приходилось позднее исправлять свои же «ошибки»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 соблюдение субординации между сотрудниками главной ПК и сотрудниками ПК от подразделений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Недостаточная освещённость режима работы ПК ( в «особенные» дни) в соц. сетях, в следствии чего, бесполезные переработки сотрудников в выходные дни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Недостаток проф. </a:t>
            </a:r>
            <a:r>
              <a:rPr lang="ru-RU" sz="2000" dirty="0"/>
              <a:t>о</a:t>
            </a:r>
            <a:r>
              <a:rPr lang="ru-RU" sz="2000" dirty="0" smtClean="0"/>
              <a:t>борудования для работы с документами (1 принтер на все подразделения)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Ремонтные работы в </a:t>
            </a:r>
            <a:r>
              <a:rPr lang="ru-RU" sz="2000" dirty="0" err="1" smtClean="0"/>
              <a:t>танц.зале</a:t>
            </a:r>
            <a:r>
              <a:rPr lang="ru-RU" sz="2000" dirty="0" smtClean="0"/>
              <a:t> (шум)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Учения в рабочий день, из-за которых никого и никуда не пускали/ не выпускали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47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876</Words>
  <Application>Microsoft Office PowerPoint</Application>
  <PresentationFormat>Произвольный</PresentationFormat>
  <Paragraphs>274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Приемная кампания 2022г.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Замечания по приёмной кампании 2022 года </vt:lpstr>
      <vt:lpstr>Предложения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Гимаева</dc:creator>
  <cp:lastModifiedBy>user</cp:lastModifiedBy>
  <cp:revision>77</cp:revision>
  <cp:lastPrinted>2022-09-22T04:09:42Z</cp:lastPrinted>
  <dcterms:created xsi:type="dcterms:W3CDTF">2021-09-01T04:01:47Z</dcterms:created>
  <dcterms:modified xsi:type="dcterms:W3CDTF">2022-09-22T05:55:35Z</dcterms:modified>
</cp:coreProperties>
</file>