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0" r:id="rId4"/>
    <p:sldId id="269" r:id="rId5"/>
    <p:sldId id="271" r:id="rId6"/>
    <p:sldId id="266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10">
                  <c:v>2(м)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2">
                  <c:v>46</c:v>
                </c:pt>
                <c:pt idx="4">
                  <c:v>30</c:v>
                </c:pt>
                <c:pt idx="6">
                  <c:v>48</c:v>
                </c:pt>
                <c:pt idx="1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F5-4141-BAAE-E3F88966EE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10">
                  <c:v>2(м)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2">
                  <c:v>47</c:v>
                </c:pt>
                <c:pt idx="4">
                  <c:v>21</c:v>
                </c:pt>
                <c:pt idx="6">
                  <c:v>41</c:v>
                </c:pt>
                <c:pt idx="1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F5-4141-BAAE-E3F88966EE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6154752"/>
        <c:axId val="222650368"/>
      </c:barChart>
      <c:catAx>
        <c:axId val="20615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2650368"/>
        <c:crosses val="autoZero"/>
        <c:auto val="1"/>
        <c:lblAlgn val="ctr"/>
        <c:lblOffset val="100"/>
        <c:noMultiLvlLbl val="0"/>
      </c:catAx>
      <c:valAx>
        <c:axId val="222650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154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53663355586751"/>
          <c:y val="6.7875269715199749E-2"/>
          <c:w val="0.25943818742361957"/>
          <c:h val="0.152054666881777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102401</c:v>
                </c:pt>
                <c:pt idx="2">
                  <c:v>102402</c:v>
                </c:pt>
                <c:pt idx="4">
                  <c:v>102405</c:v>
                </c:pt>
                <c:pt idx="6">
                  <c:v>102406</c:v>
                </c:pt>
                <c:pt idx="8">
                  <c:v>102407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</c:v>
                </c:pt>
                <c:pt idx="2">
                  <c:v>12</c:v>
                </c:pt>
                <c:pt idx="4">
                  <c:v>13</c:v>
                </c:pt>
                <c:pt idx="6">
                  <c:v>4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08-4A1F-81F1-63839B1090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102401</c:v>
                </c:pt>
                <c:pt idx="2">
                  <c:v>102402</c:v>
                </c:pt>
                <c:pt idx="4">
                  <c:v>102405</c:v>
                </c:pt>
                <c:pt idx="6">
                  <c:v>102406</c:v>
                </c:pt>
                <c:pt idx="8">
                  <c:v>102407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12</c:v>
                </c:pt>
                <c:pt idx="2">
                  <c:v>8</c:v>
                </c:pt>
                <c:pt idx="4">
                  <c:v>10</c:v>
                </c:pt>
                <c:pt idx="6">
                  <c:v>11</c:v>
                </c:pt>
                <c:pt idx="8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08-4A1F-81F1-63839B109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101952"/>
        <c:axId val="192308736"/>
      </c:barChart>
      <c:catAx>
        <c:axId val="19110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2308736"/>
        <c:crosses val="autoZero"/>
        <c:auto val="1"/>
        <c:lblAlgn val="ctr"/>
        <c:lblOffset val="100"/>
        <c:noMultiLvlLbl val="0"/>
      </c:catAx>
      <c:valAx>
        <c:axId val="192308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1101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450524934383202"/>
          <c:y val="2.5765009842519681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102301</c:v>
                </c:pt>
                <c:pt idx="2">
                  <c:v>102303</c:v>
                </c:pt>
                <c:pt idx="4">
                  <c:v>102304</c:v>
                </c:pt>
                <c:pt idx="6">
                  <c:v>102305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11</c:v>
                </c:pt>
                <c:pt idx="2">
                  <c:v>2</c:v>
                </c:pt>
                <c:pt idx="4">
                  <c:v>10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4-4288-8091-54580E3588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102301</c:v>
                </c:pt>
                <c:pt idx="2">
                  <c:v>102303</c:v>
                </c:pt>
                <c:pt idx="4">
                  <c:v>102304</c:v>
                </c:pt>
                <c:pt idx="6">
                  <c:v>102305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6</c:v>
                </c:pt>
                <c:pt idx="2">
                  <c:v>10</c:v>
                </c:pt>
                <c:pt idx="4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4-4288-8091-54580E3588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2684416"/>
        <c:axId val="192685952"/>
      </c:barChart>
      <c:catAx>
        <c:axId val="192684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2685952"/>
        <c:crosses val="autoZero"/>
        <c:auto val="1"/>
        <c:lblAlgn val="ctr"/>
        <c:lblOffset val="100"/>
        <c:noMultiLvlLbl val="0"/>
      </c:catAx>
      <c:valAx>
        <c:axId val="192685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2684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742191601049864"/>
          <c:y val="6.639000984251967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102201</c:v>
                </c:pt>
                <c:pt idx="2">
                  <c:v>102202</c:v>
                </c:pt>
                <c:pt idx="3">
                  <c:v>102203</c:v>
                </c:pt>
                <c:pt idx="4">
                  <c:v>102204</c:v>
                </c:pt>
                <c:pt idx="6">
                  <c:v>102205</c:v>
                </c:pt>
                <c:pt idx="8">
                  <c:v>102206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17</c:v>
                </c:pt>
                <c:pt idx="2">
                  <c:v>8</c:v>
                </c:pt>
                <c:pt idx="3">
                  <c:v>2</c:v>
                </c:pt>
                <c:pt idx="4">
                  <c:v>10</c:v>
                </c:pt>
                <c:pt idx="6">
                  <c:v>11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C-4D59-84FC-E3A67F10D3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102201</c:v>
                </c:pt>
                <c:pt idx="2">
                  <c:v>102202</c:v>
                </c:pt>
                <c:pt idx="3">
                  <c:v>102203</c:v>
                </c:pt>
                <c:pt idx="4">
                  <c:v>102204</c:v>
                </c:pt>
                <c:pt idx="6">
                  <c:v>102205</c:v>
                </c:pt>
                <c:pt idx="8">
                  <c:v>102206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10</c:v>
                </c:pt>
                <c:pt idx="2">
                  <c:v>5</c:v>
                </c:pt>
                <c:pt idx="3">
                  <c:v>6</c:v>
                </c:pt>
                <c:pt idx="4">
                  <c:v>4</c:v>
                </c:pt>
                <c:pt idx="6">
                  <c:v>9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2C-4D59-84FC-E3A67F10D3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054208"/>
        <c:axId val="193055744"/>
      </c:barChart>
      <c:catAx>
        <c:axId val="19305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055744"/>
        <c:crosses val="autoZero"/>
        <c:auto val="1"/>
        <c:lblAlgn val="ctr"/>
        <c:lblOffset val="100"/>
        <c:noMultiLvlLbl val="0"/>
      </c:catAx>
      <c:valAx>
        <c:axId val="193055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054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658858267716538"/>
          <c:y val="8.5140009842519682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102408</c:v>
                </c:pt>
                <c:pt idx="2">
                  <c:v>102409</c:v>
                </c:pt>
                <c:pt idx="4">
                  <c:v>102410</c:v>
                </c:pt>
                <c:pt idx="6">
                  <c:v>102411</c:v>
                </c:pt>
                <c:pt idx="8">
                  <c:v>102412</c:v>
                </c:pt>
                <c:pt idx="10">
                  <c:v>102413</c:v>
                </c:pt>
                <c:pt idx="12">
                  <c:v>102414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</c:v>
                </c:pt>
                <c:pt idx="2">
                  <c:v>2</c:v>
                </c:pt>
                <c:pt idx="4">
                  <c:v>9</c:v>
                </c:pt>
                <c:pt idx="6">
                  <c:v>1</c:v>
                </c:pt>
                <c:pt idx="8">
                  <c:v>4</c:v>
                </c:pt>
                <c:pt idx="10">
                  <c:v>13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D8-4668-9699-07027C346A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102408</c:v>
                </c:pt>
                <c:pt idx="2">
                  <c:v>102409</c:v>
                </c:pt>
                <c:pt idx="4">
                  <c:v>102410</c:v>
                </c:pt>
                <c:pt idx="6">
                  <c:v>102411</c:v>
                </c:pt>
                <c:pt idx="8">
                  <c:v>102412</c:v>
                </c:pt>
                <c:pt idx="10">
                  <c:v>102413</c:v>
                </c:pt>
                <c:pt idx="12">
                  <c:v>102414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2">
                  <c:v>1</c:v>
                </c:pt>
                <c:pt idx="4">
                  <c:v>1</c:v>
                </c:pt>
                <c:pt idx="6">
                  <c:v>4</c:v>
                </c:pt>
                <c:pt idx="8">
                  <c:v>4</c:v>
                </c:pt>
                <c:pt idx="10">
                  <c:v>3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D8-4668-9699-07027C346A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484672"/>
        <c:axId val="193486208"/>
      </c:barChart>
      <c:catAx>
        <c:axId val="19348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486208"/>
        <c:crosses val="autoZero"/>
        <c:auto val="1"/>
        <c:lblAlgn val="ctr"/>
        <c:lblOffset val="100"/>
        <c:noMultiLvlLbl val="0"/>
      </c:catAx>
      <c:valAx>
        <c:axId val="193486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484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686819332386494"/>
          <c:y val="5.856376585023073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6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5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9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7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AA37-D034-47E3-8F23-6EAD1A3C0724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0166613"/>
              </p:ext>
            </p:extLst>
          </p:nvPr>
        </p:nvGraphicFramePr>
        <p:xfrm>
          <a:off x="395536" y="592828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43808" y="260648"/>
            <a:ext cx="6246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Общие итоги летней сессии по курсам (на 14.</a:t>
            </a:r>
            <a:r>
              <a:rPr lang="en-US" sz="2000" b="1" dirty="0"/>
              <a:t>10</a:t>
            </a:r>
            <a:r>
              <a:rPr lang="ru-RU" sz="2000" b="1" dirty="0"/>
              <a:t>.</a:t>
            </a:r>
            <a:r>
              <a:rPr lang="en-US" sz="2000" b="1" dirty="0"/>
              <a:t>2025</a:t>
            </a:r>
            <a:r>
              <a:rPr lang="ru-RU" sz="2000" b="1" dirty="0"/>
              <a:t>):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724183"/>
              </p:ext>
            </p:extLst>
          </p:nvPr>
        </p:nvGraphicFramePr>
        <p:xfrm>
          <a:off x="5220072" y="2924944"/>
          <a:ext cx="3746623" cy="2453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2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53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курс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baseline="0" dirty="0">
                          <a:effectLst/>
                        </a:rPr>
                        <a:t>2 </a:t>
                      </a:r>
                      <a:r>
                        <a:rPr lang="ru-RU" sz="1600" b="1" u="none" strike="noStrike" dirty="0">
                          <a:effectLst/>
                        </a:rPr>
                        <a:t>(б)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baseline="0" dirty="0">
                          <a:effectLst/>
                        </a:rPr>
                        <a:t>3 </a:t>
                      </a:r>
                      <a:r>
                        <a:rPr lang="ru-RU" sz="1600" b="1" u="none" strike="noStrike" dirty="0">
                          <a:effectLst/>
                        </a:rPr>
                        <a:t>(б)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baseline="0" dirty="0">
                          <a:effectLst/>
                        </a:rPr>
                        <a:t>4 </a:t>
                      </a:r>
                      <a:r>
                        <a:rPr lang="ru-RU" sz="1600" b="1" u="none" strike="noStrike" dirty="0">
                          <a:effectLst/>
                        </a:rPr>
                        <a:t>(б)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2(м)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Итого общ.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41B671-0E58-408F-B5C8-EC324A65EF97}"/>
              </a:ext>
            </a:extLst>
          </p:cNvPr>
          <p:cNvSpPr txBox="1"/>
          <p:nvPr/>
        </p:nvSpPr>
        <p:spPr>
          <a:xfrm>
            <a:off x="323528" y="5959969"/>
            <a:ext cx="6712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Данные по текущему контингенту без учета текущего 1 курса БВО </a:t>
            </a:r>
          </a:p>
          <a:p>
            <a:r>
              <a:rPr lang="ru-RU" dirty="0"/>
              <a:t>и 1 курса магистратуры</a:t>
            </a:r>
          </a:p>
        </p:txBody>
      </p:sp>
    </p:spTree>
    <p:extLst>
      <p:ext uri="{BB962C8B-B14F-4D97-AF65-F5344CB8AC3E}">
        <p14:creationId xmlns:p14="http://schemas.microsoft.com/office/powerpoint/2010/main" val="253626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15486318"/>
              </p:ext>
            </p:extLst>
          </p:nvPr>
        </p:nvGraphicFramePr>
        <p:xfrm>
          <a:off x="251520" y="36778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2 курс по группам (на 14.</a:t>
            </a:r>
            <a:r>
              <a:rPr lang="en-US" b="1" dirty="0"/>
              <a:t>10</a:t>
            </a:r>
            <a:r>
              <a:rPr lang="ru-RU" b="1" dirty="0"/>
              <a:t>.</a:t>
            </a:r>
            <a:r>
              <a:rPr lang="en-US" b="1" dirty="0"/>
              <a:t>2025</a:t>
            </a:r>
            <a:r>
              <a:rPr lang="ru-RU" b="1" dirty="0"/>
              <a:t>):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23036" y="764704"/>
            <a:ext cx="37186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ОТЛИЧНИКИ в текущую сессию: </a:t>
            </a:r>
          </a:p>
          <a:p>
            <a:r>
              <a:rPr lang="ru-RU" i="1" dirty="0"/>
              <a:t>102405 – 4 чел.; 102406 – 1 чел.; 102407 – 4 чел.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336520"/>
              </p:ext>
            </p:extLst>
          </p:nvPr>
        </p:nvGraphicFramePr>
        <p:xfrm>
          <a:off x="251520" y="4365104"/>
          <a:ext cx="4617379" cy="2150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7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9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7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u="none" strike="noStrike" dirty="0">
                          <a:effectLst/>
                        </a:rPr>
                        <a:t> 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1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657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91476" y="4424140"/>
            <a:ext cx="412096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Средняя успеваемость по курсу: </a:t>
            </a:r>
            <a:r>
              <a:rPr lang="ru-RU" b="1" dirty="0"/>
              <a:t>49,46 % </a:t>
            </a:r>
          </a:p>
          <a:p>
            <a:r>
              <a:rPr lang="ru-RU" sz="1200" b="1" dirty="0"/>
              <a:t>(прошлый семестр (у них же) – зимняя сессия -  40 %)</a:t>
            </a:r>
          </a:p>
          <a:p>
            <a:r>
              <a:rPr lang="ru-RU" sz="1200" b="1" dirty="0"/>
              <a:t>(прошлый год (группы 2023 </a:t>
            </a:r>
            <a:r>
              <a:rPr lang="ru-RU" sz="1200" b="1" dirty="0" err="1"/>
              <a:t>г.н</a:t>
            </a:r>
            <a:r>
              <a:rPr lang="ru-RU" sz="1200" b="1" dirty="0"/>
              <a:t>.) – летняя сессия – 36,2 % )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sz="1400" dirty="0">
              <a:solidFill>
                <a:srgbClr val="FF0000"/>
              </a:solidFill>
            </a:endParaRPr>
          </a:p>
          <a:p>
            <a:r>
              <a:rPr lang="ru-RU" sz="1600" b="1" i="1" dirty="0"/>
              <a:t>Всего 93 чел. , </a:t>
            </a:r>
          </a:p>
          <a:p>
            <a:r>
              <a:rPr lang="ru-RU" sz="1600" b="1" i="1" dirty="0"/>
              <a:t>(прошлый семестр их было 115 чел.)</a:t>
            </a:r>
          </a:p>
          <a:p>
            <a:endParaRPr lang="ru-RU" sz="1400" i="1" dirty="0"/>
          </a:p>
          <a:p>
            <a:r>
              <a:rPr lang="ru-RU" sz="1400" i="1" dirty="0"/>
              <a:t>                                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41638" y="6277244"/>
            <a:ext cx="301686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ru-RU" b="1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4470A-6065-40BB-952B-6380CBD3A53F}"/>
              </a:ext>
            </a:extLst>
          </p:cNvPr>
          <p:cNvSpPr txBox="1"/>
          <p:nvPr/>
        </p:nvSpPr>
        <p:spPr>
          <a:xfrm>
            <a:off x="4903436" y="2399789"/>
            <a:ext cx="37186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Больше всего задолженностей по следующим дисциплинам:</a:t>
            </a:r>
          </a:p>
          <a:p>
            <a:r>
              <a:rPr lang="ru-RU" i="1" dirty="0"/>
              <a:t>Физкультура, Информатика, Ознакомительная практика, Физика, Математический анализ</a:t>
            </a:r>
          </a:p>
        </p:txBody>
      </p:sp>
    </p:spTree>
    <p:extLst>
      <p:ext uri="{BB962C8B-B14F-4D97-AF65-F5344CB8AC3E}">
        <p14:creationId xmlns:p14="http://schemas.microsoft.com/office/powerpoint/2010/main" val="379292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0789977"/>
              </p:ext>
            </p:extLst>
          </p:nvPr>
        </p:nvGraphicFramePr>
        <p:xfrm>
          <a:off x="107504" y="68415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11663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3 курс по текущим группам (на 14.</a:t>
            </a:r>
            <a:r>
              <a:rPr lang="en-US" b="1" dirty="0"/>
              <a:t>10</a:t>
            </a:r>
            <a:r>
              <a:rPr lang="ru-RU" b="1" dirty="0"/>
              <a:t>.</a:t>
            </a:r>
            <a:r>
              <a:rPr lang="en-US" b="1" dirty="0"/>
              <a:t>2025</a:t>
            </a:r>
            <a:r>
              <a:rPr lang="ru-RU" b="1" dirty="0"/>
              <a:t>): 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504" y="4812948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/>
              <a:t>ОТЛИЧНИКИ: 102301 –  3  чел.; 102304 – 1 чел.; 102305 –  2 чел. </a:t>
            </a:r>
          </a:p>
          <a:p>
            <a:endParaRPr lang="ru-RU" sz="1400" i="1" dirty="0"/>
          </a:p>
          <a:p>
            <a:r>
              <a:rPr lang="ru-RU" sz="1600" i="1" dirty="0"/>
              <a:t>*4 чел. в гр. 102304, 3 чел. в гр. 102305 с 1 долгом посчитаны в «успевающие»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859" y="5827713"/>
            <a:ext cx="8257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Средняя успеваемость по курсу: 58,82 % (в прошлый семестр 35,38 %)</a:t>
            </a:r>
            <a:r>
              <a:rPr lang="ru-RU" sz="1200" dirty="0"/>
              <a:t>               </a:t>
            </a:r>
          </a:p>
          <a:p>
            <a:r>
              <a:rPr lang="ru-RU" sz="1400" i="1" dirty="0"/>
              <a:t>Текущий контингент: 51 чел.; (набор 127 чел. / 66 чел.)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282684"/>
              </p:ext>
            </p:extLst>
          </p:nvPr>
        </p:nvGraphicFramePr>
        <p:xfrm>
          <a:off x="4689390" y="1683056"/>
          <a:ext cx="3975099" cy="1857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проценты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58,82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41638" y="6277244"/>
            <a:ext cx="301686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ru-RU" b="1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9F9281-D96D-457A-B2AF-432CA153FDA1}"/>
              </a:ext>
            </a:extLst>
          </p:cNvPr>
          <p:cNvSpPr txBox="1"/>
          <p:nvPr/>
        </p:nvSpPr>
        <p:spPr>
          <a:xfrm>
            <a:off x="5325715" y="3678096"/>
            <a:ext cx="3718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Больше всего задолженностей по следующим дисциплинам:</a:t>
            </a:r>
          </a:p>
          <a:p>
            <a:r>
              <a:rPr lang="ru-RU" i="1" dirty="0"/>
              <a:t>Приближенные вычисления, Физкультура</a:t>
            </a:r>
          </a:p>
        </p:txBody>
      </p:sp>
    </p:spTree>
    <p:extLst>
      <p:ext uri="{BB962C8B-B14F-4D97-AF65-F5344CB8AC3E}">
        <p14:creationId xmlns:p14="http://schemas.microsoft.com/office/powerpoint/2010/main" val="99493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8953227"/>
              </p:ext>
            </p:extLst>
          </p:nvPr>
        </p:nvGraphicFramePr>
        <p:xfrm>
          <a:off x="467544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35896" y="55065"/>
            <a:ext cx="3599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4 курс по группам (на 14.</a:t>
            </a:r>
            <a:r>
              <a:rPr lang="en-US" b="1" dirty="0"/>
              <a:t>10</a:t>
            </a:r>
            <a:r>
              <a:rPr lang="ru-RU" b="1" dirty="0"/>
              <a:t>.</a:t>
            </a:r>
            <a:r>
              <a:rPr lang="en-US" b="1" dirty="0"/>
              <a:t>2025</a:t>
            </a:r>
            <a:r>
              <a:rPr lang="ru-RU" b="1" dirty="0"/>
              <a:t>):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4725144"/>
            <a:ext cx="8634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ОТЛИЧНИКИ: 102201 – 2 чел.;  102202 – 2 чел., 102203 - 1 чел., 102204 – 4 чел., 102205 – 5 чел.</a:t>
            </a:r>
          </a:p>
          <a:p>
            <a:endParaRPr lang="ru-RU" sz="1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416682" y="5248364"/>
            <a:ext cx="433484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Средняя успеваемость по курсу: 53,93 %  </a:t>
            </a:r>
          </a:p>
          <a:p>
            <a:r>
              <a:rPr lang="ru-RU" sz="1400" i="1" dirty="0"/>
              <a:t>(в прошлом семестре 47,78 %)</a:t>
            </a:r>
          </a:p>
          <a:p>
            <a:endParaRPr lang="ru-RU" sz="1400" dirty="0"/>
          </a:p>
          <a:p>
            <a:r>
              <a:rPr lang="ru-RU" sz="1400" b="1" dirty="0"/>
              <a:t>89 чел. </a:t>
            </a:r>
          </a:p>
          <a:p>
            <a:endParaRPr lang="ru-RU" sz="1400" dirty="0"/>
          </a:p>
          <a:p>
            <a:r>
              <a:rPr lang="ru-RU" sz="1400" dirty="0"/>
              <a:t>Без учета китайцев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737758"/>
              </p:ext>
            </p:extLst>
          </p:nvPr>
        </p:nvGraphicFramePr>
        <p:xfrm>
          <a:off x="4788025" y="1763308"/>
          <a:ext cx="3888433" cy="2241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7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94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Сдали сессию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Всего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96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5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5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741638" y="6277244"/>
            <a:ext cx="301686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938DEB5-9438-417E-981C-91F6C08B1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199035"/>
              </p:ext>
            </p:extLst>
          </p:nvPr>
        </p:nvGraphicFramePr>
        <p:xfrm>
          <a:off x="4827588" y="4086498"/>
          <a:ext cx="3923935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787">
                  <a:extLst>
                    <a:ext uri="{9D8B030D-6E8A-4147-A177-3AD203B41FA5}">
                      <a16:colId xmlns:a16="http://schemas.microsoft.com/office/drawing/2014/main" val="1906710495"/>
                    </a:ext>
                  </a:extLst>
                </a:gridCol>
                <a:gridCol w="784787">
                  <a:extLst>
                    <a:ext uri="{9D8B030D-6E8A-4147-A177-3AD203B41FA5}">
                      <a16:colId xmlns:a16="http://schemas.microsoft.com/office/drawing/2014/main" val="1183251763"/>
                    </a:ext>
                  </a:extLst>
                </a:gridCol>
                <a:gridCol w="784787">
                  <a:extLst>
                    <a:ext uri="{9D8B030D-6E8A-4147-A177-3AD203B41FA5}">
                      <a16:colId xmlns:a16="http://schemas.microsoft.com/office/drawing/2014/main" val="1509757897"/>
                    </a:ext>
                  </a:extLst>
                </a:gridCol>
                <a:gridCol w="784787">
                  <a:extLst>
                    <a:ext uri="{9D8B030D-6E8A-4147-A177-3AD203B41FA5}">
                      <a16:colId xmlns:a16="http://schemas.microsoft.com/office/drawing/2014/main" val="1977292226"/>
                    </a:ext>
                  </a:extLst>
                </a:gridCol>
                <a:gridCol w="784787">
                  <a:extLst>
                    <a:ext uri="{9D8B030D-6E8A-4147-A177-3AD203B41FA5}">
                      <a16:colId xmlns:a16="http://schemas.microsoft.com/office/drawing/2014/main" val="602737557"/>
                    </a:ext>
                  </a:extLst>
                </a:gridCol>
              </a:tblGrid>
              <a:tr h="251196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53,93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91444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FC22D15-21EE-41C7-AD7C-348114B4CC07}"/>
              </a:ext>
            </a:extLst>
          </p:cNvPr>
          <p:cNvSpPr txBox="1"/>
          <p:nvPr/>
        </p:nvSpPr>
        <p:spPr>
          <a:xfrm>
            <a:off x="392477" y="5263403"/>
            <a:ext cx="3718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Больше всего задолженностей по следующим дисциплинам:</a:t>
            </a:r>
          </a:p>
          <a:p>
            <a:r>
              <a:rPr lang="ru-RU" i="1" dirty="0"/>
              <a:t>Физкультура, НИР, Математическая физика</a:t>
            </a:r>
          </a:p>
        </p:txBody>
      </p:sp>
    </p:spTree>
    <p:extLst>
      <p:ext uri="{BB962C8B-B14F-4D97-AF65-F5344CB8AC3E}">
        <p14:creationId xmlns:p14="http://schemas.microsoft.com/office/powerpoint/2010/main" val="222463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88575934"/>
              </p:ext>
            </p:extLst>
          </p:nvPr>
        </p:nvGraphicFramePr>
        <p:xfrm>
          <a:off x="107504" y="684158"/>
          <a:ext cx="5328592" cy="360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2 курс магистратуры по группам (на 14.</a:t>
            </a:r>
            <a:r>
              <a:rPr lang="en-US" b="1" dirty="0"/>
              <a:t>10</a:t>
            </a:r>
            <a:r>
              <a:rPr lang="ru-RU" b="1" dirty="0"/>
              <a:t>.</a:t>
            </a:r>
            <a:r>
              <a:rPr lang="en-US" b="1" dirty="0"/>
              <a:t>2025</a:t>
            </a:r>
            <a:r>
              <a:rPr lang="ru-RU" b="1" dirty="0"/>
              <a:t>): 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55976" y="1551645"/>
            <a:ext cx="4392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ОТЛИЧНИКИ: 102408 – 2 чел., 102410 – 2 чел, 102411 – 1 чел., 102412 – 3 чел., 102413 – 2 чел.,  102414 – 3 чел.,</a:t>
            </a:r>
            <a:endParaRPr lang="ru-RU" sz="11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211960" y="726668"/>
            <a:ext cx="40890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Средняя успеваемость по курсу: </a:t>
            </a:r>
            <a:r>
              <a:rPr lang="ru-RU" b="1" dirty="0"/>
              <a:t>62,5 %</a:t>
            </a:r>
            <a:r>
              <a:rPr lang="ru-RU" dirty="0"/>
              <a:t> </a:t>
            </a:r>
          </a:p>
          <a:p>
            <a:r>
              <a:rPr lang="ru-RU" sz="1400" dirty="0"/>
              <a:t>(в прошлом году – </a:t>
            </a:r>
            <a:r>
              <a:rPr lang="ru-RU" sz="1400" dirty="0" err="1"/>
              <a:t>гр</a:t>
            </a:r>
            <a:r>
              <a:rPr lang="ru-RU" sz="1400" dirty="0"/>
              <a:t> 2023 </a:t>
            </a:r>
            <a:r>
              <a:rPr lang="ru-RU" sz="1400" dirty="0" err="1"/>
              <a:t>г.н</a:t>
            </a:r>
            <a:r>
              <a:rPr lang="ru-RU" sz="1400" dirty="0"/>
              <a:t>. - 49,12 %)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537926"/>
              </p:ext>
            </p:extLst>
          </p:nvPr>
        </p:nvGraphicFramePr>
        <p:xfrm>
          <a:off x="4479151" y="3013585"/>
          <a:ext cx="4082848" cy="37115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1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2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6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018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102409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102411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102413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102414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197"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9149" y="5085184"/>
            <a:ext cx="3468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Текущий контингент 56 чел. </a:t>
            </a:r>
          </a:p>
          <a:p>
            <a:r>
              <a:rPr lang="ru-RU" sz="1400" i="1" dirty="0"/>
              <a:t>(прошлый семестр 78 чел.)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41638" y="6277244"/>
            <a:ext cx="301686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ru-RU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1139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373616" cy="5328591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/>
              <a:t>Общая информация</a:t>
            </a:r>
          </a:p>
          <a:p>
            <a:pPr algn="ctr"/>
            <a:endParaRPr lang="ru-RU" sz="1400" b="1" dirty="0"/>
          </a:p>
          <a:p>
            <a:pPr marL="0" indent="0">
              <a:buNone/>
            </a:pPr>
            <a:r>
              <a:rPr lang="ru-RU" sz="1600" u="sng" dirty="0"/>
              <a:t>130 должников из 289 : </a:t>
            </a:r>
            <a:r>
              <a:rPr lang="ru-RU" sz="1600" b="1" u="sng" dirty="0"/>
              <a:t>44,98 %</a:t>
            </a:r>
            <a:r>
              <a:rPr lang="ru-RU" sz="1600" u="sng" dirty="0"/>
              <a:t> </a:t>
            </a:r>
            <a:r>
              <a:rPr lang="ru-RU" sz="1600" i="1" u="sng" dirty="0"/>
              <a:t>неуспевающих </a:t>
            </a:r>
          </a:p>
          <a:p>
            <a:pPr marL="0" indent="0">
              <a:buNone/>
            </a:pPr>
            <a:r>
              <a:rPr lang="ru-RU" sz="1600" u="sng" dirty="0"/>
              <a:t>Из них БВО, бакалавриат: 109 из 233:    </a:t>
            </a:r>
            <a:r>
              <a:rPr lang="ru-RU" sz="1600" b="1" i="1" u="sng" dirty="0"/>
              <a:t>46,78 %</a:t>
            </a:r>
            <a:r>
              <a:rPr lang="ru-RU" sz="1600" u="sng" dirty="0"/>
              <a:t> неуспевающих </a:t>
            </a:r>
          </a:p>
          <a:p>
            <a:pPr marL="0" indent="0">
              <a:buNone/>
            </a:pPr>
            <a:r>
              <a:rPr lang="ru-RU" sz="1600" u="sng" dirty="0"/>
              <a:t>Из них магистратура: 21 из 56:  </a:t>
            </a:r>
            <a:r>
              <a:rPr lang="ru-RU" sz="1600" b="1" i="1" u="sng" dirty="0"/>
              <a:t>37,5%</a:t>
            </a:r>
            <a:r>
              <a:rPr lang="ru-RU" sz="1600" u="sng" dirty="0"/>
              <a:t> неуспевающих</a:t>
            </a:r>
          </a:p>
          <a:p>
            <a:pPr marL="0" indent="0">
              <a:buNone/>
            </a:pPr>
            <a:endParaRPr lang="ru-RU" sz="1600" u="sng" dirty="0"/>
          </a:p>
          <a:p>
            <a:pPr marL="0" indent="0">
              <a:buNone/>
            </a:pPr>
            <a:endParaRPr lang="ru-RU" sz="1400" b="1" dirty="0"/>
          </a:p>
          <a:p>
            <a:pPr marL="0" indent="0">
              <a:buNone/>
            </a:pPr>
            <a:r>
              <a:rPr lang="ru-RU" sz="1600" b="1" dirty="0"/>
              <a:t>(цифры с прошлого учебного года 2023-2024 – летняя сессия – для сравнения</a:t>
            </a:r>
          </a:p>
          <a:p>
            <a:pPr marL="0" indent="0">
              <a:buNone/>
            </a:pPr>
            <a:r>
              <a:rPr lang="ru-RU" sz="1600" u="sng" dirty="0"/>
              <a:t>170 должников из 284 : </a:t>
            </a:r>
            <a:r>
              <a:rPr lang="ru-RU" sz="1600" b="1" i="1" u="sng" dirty="0"/>
              <a:t>59,85</a:t>
            </a:r>
            <a:r>
              <a:rPr lang="ru-RU" sz="1600" i="1" u="sng" dirty="0"/>
              <a:t>% неуспевающих</a:t>
            </a:r>
          </a:p>
          <a:p>
            <a:pPr marL="0" indent="0">
              <a:buNone/>
            </a:pPr>
            <a:r>
              <a:rPr lang="ru-RU" sz="1600" u="sng" dirty="0"/>
              <a:t>Из них БВО, бакалавриат: 141 из 227:    </a:t>
            </a:r>
            <a:r>
              <a:rPr lang="ru-RU" sz="1600" b="1" i="1" u="sng" dirty="0"/>
              <a:t>62,11 %</a:t>
            </a:r>
            <a:r>
              <a:rPr lang="ru-RU" sz="1600" u="sng" dirty="0"/>
              <a:t> </a:t>
            </a:r>
            <a:r>
              <a:rPr lang="ru-RU" sz="1600" u="sng"/>
              <a:t>неуспевающих </a:t>
            </a:r>
          </a:p>
          <a:p>
            <a:pPr marL="0" indent="0">
              <a:buNone/>
            </a:pPr>
            <a:r>
              <a:rPr lang="ru-RU" sz="1600" u="sng"/>
              <a:t>Из </a:t>
            </a:r>
            <a:r>
              <a:rPr lang="ru-RU" sz="1600" u="sng" dirty="0"/>
              <a:t>них магистратура: 29 из 57:  </a:t>
            </a:r>
            <a:r>
              <a:rPr lang="ru-RU" sz="1600" b="1" i="1" u="sng" dirty="0"/>
              <a:t>50,88%</a:t>
            </a:r>
            <a:r>
              <a:rPr lang="ru-RU" sz="1600" u="sng" dirty="0"/>
              <a:t> неуспевающих</a:t>
            </a:r>
            <a:r>
              <a:rPr lang="ru-RU" sz="16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98820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5639</TotalTime>
  <Words>667</Words>
  <Application>Microsoft Office PowerPoint</Application>
  <PresentationFormat>Экран (4:3)</PresentationFormat>
  <Paragraphs>242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Елизавета Пикущак</dc:creator>
  <cp:lastModifiedBy>User</cp:lastModifiedBy>
  <cp:revision>297</cp:revision>
  <cp:lastPrinted>2025-10-14T12:14:48Z</cp:lastPrinted>
  <dcterms:created xsi:type="dcterms:W3CDTF">2021-10-25T01:05:39Z</dcterms:created>
  <dcterms:modified xsi:type="dcterms:W3CDTF">2025-10-15T11:39:02Z</dcterms:modified>
</cp:coreProperties>
</file>