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70" r:id="rId4"/>
    <p:sldId id="269" r:id="rId5"/>
    <p:sldId id="261" r:id="rId6"/>
    <p:sldId id="271" r:id="rId7"/>
    <p:sldId id="263" r:id="rId8"/>
    <p:sldId id="266" r:id="rId9"/>
    <p:sldId id="268" r:id="rId10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0">
                  <c:v>1(б)</c:v>
                </c:pt>
                <c:pt idx="2">
                  <c:v>2(б)</c:v>
                </c:pt>
                <c:pt idx="4">
                  <c:v>3(б)</c:v>
                </c:pt>
                <c:pt idx="6">
                  <c:v>4 (б)</c:v>
                </c:pt>
                <c:pt idx="8">
                  <c:v>1(м) </c:v>
                </c:pt>
                <c:pt idx="10">
                  <c:v>2(м)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67</c:v>
                </c:pt>
                <c:pt idx="2">
                  <c:v>27</c:v>
                </c:pt>
                <c:pt idx="4">
                  <c:v>25</c:v>
                </c:pt>
                <c:pt idx="6">
                  <c:v>38</c:v>
                </c:pt>
                <c:pt idx="8">
                  <c:v>48</c:v>
                </c:pt>
                <c:pt idx="10">
                  <c:v>29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strRef>
              <c:f>Лист1!$A$2:$A$12</c:f>
              <c:strCache>
                <c:ptCount val="11"/>
                <c:pt idx="0">
                  <c:v>1(б)</c:v>
                </c:pt>
                <c:pt idx="2">
                  <c:v>2(б)</c:v>
                </c:pt>
                <c:pt idx="4">
                  <c:v>3(б)</c:v>
                </c:pt>
                <c:pt idx="6">
                  <c:v>4 (б)</c:v>
                </c:pt>
                <c:pt idx="8">
                  <c:v>1(м) </c:v>
                </c:pt>
                <c:pt idx="10">
                  <c:v>2(м)</c:v>
                </c:pt>
              </c:strCache>
            </c:str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34</c:v>
                </c:pt>
                <c:pt idx="2">
                  <c:v>62</c:v>
                </c:pt>
                <c:pt idx="4">
                  <c:v>63</c:v>
                </c:pt>
                <c:pt idx="6">
                  <c:v>31</c:v>
                </c:pt>
                <c:pt idx="8">
                  <c:v>16</c:v>
                </c:pt>
                <c:pt idx="10">
                  <c:v>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9557760"/>
        <c:axId val="39838080"/>
      </c:barChart>
      <c:catAx>
        <c:axId val="3955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39838080"/>
        <c:crosses val="autoZero"/>
        <c:auto val="1"/>
        <c:lblAlgn val="ctr"/>
        <c:lblOffset val="100"/>
        <c:noMultiLvlLbl val="0"/>
      </c:catAx>
      <c:valAx>
        <c:axId val="398380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395577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2853663355586751"/>
          <c:y val="6.7875269715199749E-2"/>
          <c:w val="0.25943818742361957"/>
          <c:h val="0.1520546668817773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102201</c:v>
                </c:pt>
                <c:pt idx="2">
                  <c:v>102202</c:v>
                </c:pt>
                <c:pt idx="4">
                  <c:v>102204</c:v>
                </c:pt>
                <c:pt idx="6">
                  <c:v>102205</c:v>
                </c:pt>
                <c:pt idx="8">
                  <c:v>102206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22</c:v>
                </c:pt>
                <c:pt idx="2">
                  <c:v>12</c:v>
                </c:pt>
                <c:pt idx="4">
                  <c:v>9</c:v>
                </c:pt>
                <c:pt idx="6">
                  <c:v>10</c:v>
                </c:pt>
                <c:pt idx="8">
                  <c:v>14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102201</c:v>
                </c:pt>
                <c:pt idx="2">
                  <c:v>102202</c:v>
                </c:pt>
                <c:pt idx="4">
                  <c:v>102204</c:v>
                </c:pt>
                <c:pt idx="6">
                  <c:v>102205</c:v>
                </c:pt>
                <c:pt idx="8">
                  <c:v>102206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5</c:v>
                </c:pt>
                <c:pt idx="2">
                  <c:v>11</c:v>
                </c:pt>
                <c:pt idx="4">
                  <c:v>6</c:v>
                </c:pt>
                <c:pt idx="6">
                  <c:v>8</c:v>
                </c:pt>
                <c:pt idx="8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995072"/>
        <c:axId val="43054208"/>
      </c:barChart>
      <c:catAx>
        <c:axId val="429950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3054208"/>
        <c:crosses val="autoZero"/>
        <c:auto val="1"/>
        <c:lblAlgn val="ctr"/>
        <c:lblOffset val="100"/>
        <c:noMultiLvlLbl val="0"/>
      </c:catAx>
      <c:valAx>
        <c:axId val="430542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29950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7408858267716535"/>
          <c:y val="7.889000984251969E-2"/>
          <c:w val="0.27382808398950131"/>
          <c:h val="0.1734699803149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102101</c:v>
                </c:pt>
                <c:pt idx="2">
                  <c:v>102103</c:v>
                </c:pt>
                <c:pt idx="4">
                  <c:v>102104</c:v>
                </c:pt>
                <c:pt idx="6">
                  <c:v>102105</c:v>
                </c:pt>
                <c:pt idx="8">
                  <c:v>102106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6</c:v>
                </c:pt>
                <c:pt idx="2">
                  <c:v>8</c:v>
                </c:pt>
                <c:pt idx="4">
                  <c:v>4</c:v>
                </c:pt>
                <c:pt idx="6">
                  <c:v>6</c:v>
                </c:pt>
                <c:pt idx="8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102101</c:v>
                </c:pt>
                <c:pt idx="2">
                  <c:v>102103</c:v>
                </c:pt>
                <c:pt idx="4">
                  <c:v>102104</c:v>
                </c:pt>
                <c:pt idx="6">
                  <c:v>102105</c:v>
                </c:pt>
                <c:pt idx="8">
                  <c:v>102106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19</c:v>
                </c:pt>
                <c:pt idx="2">
                  <c:v>12</c:v>
                </c:pt>
                <c:pt idx="4">
                  <c:v>9</c:v>
                </c:pt>
                <c:pt idx="6">
                  <c:v>9</c:v>
                </c:pt>
                <c:pt idx="8">
                  <c:v>13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3736064"/>
        <c:axId val="43746048"/>
      </c:barChart>
      <c:catAx>
        <c:axId val="43736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3746048"/>
        <c:crosses val="autoZero"/>
        <c:auto val="1"/>
        <c:lblAlgn val="ctr"/>
        <c:lblOffset val="100"/>
        <c:noMultiLvlLbl val="0"/>
      </c:catAx>
      <c:valAx>
        <c:axId val="43746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373606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742191601049864"/>
          <c:y val="6.6390009842519679E-2"/>
          <c:w val="0.27382808398950131"/>
          <c:h val="0.1734699803149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102001</c:v>
                </c:pt>
                <c:pt idx="2">
                  <c:v>102002</c:v>
                </c:pt>
                <c:pt idx="4">
                  <c:v>102004</c:v>
                </c:pt>
                <c:pt idx="6">
                  <c:v>102005</c:v>
                </c:pt>
                <c:pt idx="8">
                  <c:v>102006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10</c:v>
                </c:pt>
                <c:pt idx="2">
                  <c:v>2</c:v>
                </c:pt>
                <c:pt idx="4">
                  <c:v>6</c:v>
                </c:pt>
                <c:pt idx="6">
                  <c:v>4</c:v>
                </c:pt>
                <c:pt idx="8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102001</c:v>
                </c:pt>
                <c:pt idx="2">
                  <c:v>102002</c:v>
                </c:pt>
                <c:pt idx="4">
                  <c:v>102004</c:v>
                </c:pt>
                <c:pt idx="6">
                  <c:v>102005</c:v>
                </c:pt>
                <c:pt idx="8">
                  <c:v>102006</c:v>
                </c:pt>
              </c:numCache>
            </c:numRef>
          </c:cat>
          <c:val>
            <c:numRef>
              <c:f>Лист1!$C$2:$C$10</c:f>
              <c:numCache>
                <c:formatCode>General</c:formatCode>
                <c:ptCount val="9"/>
                <c:pt idx="0">
                  <c:v>15</c:v>
                </c:pt>
                <c:pt idx="2">
                  <c:v>12</c:v>
                </c:pt>
                <c:pt idx="4">
                  <c:v>2</c:v>
                </c:pt>
                <c:pt idx="6">
                  <c:v>19</c:v>
                </c:pt>
                <c:pt idx="8">
                  <c:v>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153472"/>
        <c:axId val="44159360"/>
      </c:barChart>
      <c:catAx>
        <c:axId val="44153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4159360"/>
        <c:crosses val="autoZero"/>
        <c:auto val="1"/>
        <c:lblAlgn val="ctr"/>
        <c:lblOffset val="100"/>
        <c:noMultiLvlLbl val="0"/>
      </c:catAx>
      <c:valAx>
        <c:axId val="441593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41534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8658858267716538"/>
          <c:y val="8.5140009842519682E-2"/>
          <c:w val="0.27382808398950131"/>
          <c:h val="0.1734699803149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Лист1!$A$2:$A$12</c:f>
              <c:numCache>
                <c:formatCode>General</c:formatCode>
                <c:ptCount val="11"/>
                <c:pt idx="0">
                  <c:v>101901</c:v>
                </c:pt>
                <c:pt idx="2">
                  <c:v>101902</c:v>
                </c:pt>
                <c:pt idx="4">
                  <c:v>101903</c:v>
                </c:pt>
                <c:pt idx="6">
                  <c:v>101904</c:v>
                </c:pt>
                <c:pt idx="8">
                  <c:v>101905</c:v>
                </c:pt>
                <c:pt idx="10">
                  <c:v>101906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9</c:v>
                </c:pt>
                <c:pt idx="2">
                  <c:v>6</c:v>
                </c:pt>
                <c:pt idx="4">
                  <c:v>7</c:v>
                </c:pt>
                <c:pt idx="6">
                  <c:v>4</c:v>
                </c:pt>
                <c:pt idx="8">
                  <c:v>11</c:v>
                </c:pt>
                <c:pt idx="10">
                  <c:v>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Лист1!$A$2:$A$12</c:f>
              <c:numCache>
                <c:formatCode>General</c:formatCode>
                <c:ptCount val="11"/>
                <c:pt idx="0">
                  <c:v>101901</c:v>
                </c:pt>
                <c:pt idx="2">
                  <c:v>101902</c:v>
                </c:pt>
                <c:pt idx="4">
                  <c:v>101903</c:v>
                </c:pt>
                <c:pt idx="6">
                  <c:v>101904</c:v>
                </c:pt>
                <c:pt idx="8">
                  <c:v>101905</c:v>
                </c:pt>
                <c:pt idx="10">
                  <c:v>101906</c:v>
                </c:pt>
              </c:numCache>
            </c:numRef>
          </c:cat>
          <c:val>
            <c:numRef>
              <c:f>Лист1!$C$2:$C$12</c:f>
              <c:numCache>
                <c:formatCode>General</c:formatCode>
                <c:ptCount val="11"/>
                <c:pt idx="0">
                  <c:v>7</c:v>
                </c:pt>
                <c:pt idx="2">
                  <c:v>4</c:v>
                </c:pt>
                <c:pt idx="4">
                  <c:v>4</c:v>
                </c:pt>
                <c:pt idx="6">
                  <c:v>2</c:v>
                </c:pt>
                <c:pt idx="8">
                  <c:v>12</c:v>
                </c:pt>
                <c:pt idx="10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288640"/>
        <c:axId val="44290432"/>
      </c:barChart>
      <c:catAx>
        <c:axId val="44288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4290432"/>
        <c:crosses val="autoZero"/>
        <c:auto val="1"/>
        <c:lblAlgn val="ctr"/>
        <c:lblOffset val="100"/>
        <c:noMultiLvlLbl val="0"/>
      </c:catAx>
      <c:valAx>
        <c:axId val="442904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42886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950524934383197"/>
          <c:y val="5.3890009842519682E-2"/>
          <c:w val="0.27382808398950131"/>
          <c:h val="0.1734699803149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102208</c:v>
                </c:pt>
                <c:pt idx="2">
                  <c:v>102209</c:v>
                </c:pt>
                <c:pt idx="4">
                  <c:v>102210</c:v>
                </c:pt>
                <c:pt idx="6">
                  <c:v>102211</c:v>
                </c:pt>
                <c:pt idx="8">
                  <c:v>102212</c:v>
                </c:pt>
                <c:pt idx="10">
                  <c:v>102213</c:v>
                </c:pt>
                <c:pt idx="12">
                  <c:v>102214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4</c:v>
                </c:pt>
                <c:pt idx="2">
                  <c:v>11</c:v>
                </c:pt>
                <c:pt idx="4">
                  <c:v>10</c:v>
                </c:pt>
                <c:pt idx="6">
                  <c:v>6</c:v>
                </c:pt>
                <c:pt idx="8">
                  <c:v>3</c:v>
                </c:pt>
                <c:pt idx="10">
                  <c:v>6</c:v>
                </c:pt>
                <c:pt idx="12">
                  <c:v>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102208</c:v>
                </c:pt>
                <c:pt idx="2">
                  <c:v>102209</c:v>
                </c:pt>
                <c:pt idx="4">
                  <c:v>102210</c:v>
                </c:pt>
                <c:pt idx="6">
                  <c:v>102211</c:v>
                </c:pt>
                <c:pt idx="8">
                  <c:v>102212</c:v>
                </c:pt>
                <c:pt idx="10">
                  <c:v>102213</c:v>
                </c:pt>
                <c:pt idx="12">
                  <c:v>102214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0</c:v>
                </c:pt>
                <c:pt idx="2">
                  <c:v>6</c:v>
                </c:pt>
                <c:pt idx="4">
                  <c:v>1</c:v>
                </c:pt>
                <c:pt idx="6">
                  <c:v>0</c:v>
                </c:pt>
                <c:pt idx="8">
                  <c:v>0</c:v>
                </c:pt>
                <c:pt idx="10">
                  <c:v>1</c:v>
                </c:pt>
                <c:pt idx="12">
                  <c:v>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382848"/>
        <c:axId val="44384640"/>
      </c:barChart>
      <c:catAx>
        <c:axId val="4438284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4384640"/>
        <c:crosses val="autoZero"/>
        <c:auto val="1"/>
        <c:lblAlgn val="ctr"/>
        <c:lblOffset val="100"/>
        <c:noMultiLvlLbl val="0"/>
      </c:catAx>
      <c:valAx>
        <c:axId val="443846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4382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5950524934383205"/>
          <c:y val="7.2640009842519684E-2"/>
          <c:w val="0.27382808398950131"/>
          <c:h val="0.1734699803149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Сдали сессию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102108</c:v>
                </c:pt>
                <c:pt idx="2">
                  <c:v>102109</c:v>
                </c:pt>
                <c:pt idx="4">
                  <c:v>102110</c:v>
                </c:pt>
                <c:pt idx="6">
                  <c:v>102111</c:v>
                </c:pt>
                <c:pt idx="8">
                  <c:v>102112</c:v>
                </c:pt>
                <c:pt idx="10">
                  <c:v>102113</c:v>
                </c:pt>
              </c:numCache>
            </c:numRef>
          </c:cat>
          <c:val>
            <c:numRef>
              <c:f>Лист1!$B$2:$B$14</c:f>
              <c:numCache>
                <c:formatCode>General</c:formatCode>
                <c:ptCount val="13"/>
                <c:pt idx="0">
                  <c:v>6</c:v>
                </c:pt>
                <c:pt idx="2">
                  <c:v>8</c:v>
                </c:pt>
                <c:pt idx="4">
                  <c:v>5</c:v>
                </c:pt>
                <c:pt idx="6">
                  <c:v>4</c:v>
                </c:pt>
                <c:pt idx="8">
                  <c:v>1</c:v>
                </c:pt>
                <c:pt idx="10">
                  <c:v>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numRef>
              <c:f>Лист1!$A$2:$A$14</c:f>
              <c:numCache>
                <c:formatCode>General</c:formatCode>
                <c:ptCount val="13"/>
                <c:pt idx="0">
                  <c:v>102108</c:v>
                </c:pt>
                <c:pt idx="2">
                  <c:v>102109</c:v>
                </c:pt>
                <c:pt idx="4">
                  <c:v>102110</c:v>
                </c:pt>
                <c:pt idx="6">
                  <c:v>102111</c:v>
                </c:pt>
                <c:pt idx="8">
                  <c:v>102112</c:v>
                </c:pt>
                <c:pt idx="10">
                  <c:v>102113</c:v>
                </c:pt>
              </c:numCache>
            </c:numRef>
          </c:cat>
          <c:val>
            <c:numRef>
              <c:f>Лист1!$C$2:$C$14</c:f>
              <c:numCache>
                <c:formatCode>General</c:formatCode>
                <c:ptCount val="13"/>
                <c:pt idx="0">
                  <c:v>2</c:v>
                </c:pt>
                <c:pt idx="2">
                  <c:v>5</c:v>
                </c:pt>
                <c:pt idx="4">
                  <c:v>1</c:v>
                </c:pt>
                <c:pt idx="6">
                  <c:v>1</c:v>
                </c:pt>
                <c:pt idx="8">
                  <c:v>3</c:v>
                </c:pt>
                <c:pt idx="10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4747008"/>
        <c:axId val="44748800"/>
      </c:barChart>
      <c:catAx>
        <c:axId val="447470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4748800"/>
        <c:crosses val="autoZero"/>
        <c:auto val="1"/>
        <c:lblAlgn val="ctr"/>
        <c:lblOffset val="100"/>
        <c:noMultiLvlLbl val="0"/>
      </c:catAx>
      <c:valAx>
        <c:axId val="447488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474700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8450524934383203"/>
          <c:y val="0.12264000984251969"/>
          <c:w val="0.27382808398950131"/>
          <c:h val="0.1734699803149606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6411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1951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568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83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3385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6453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6295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381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665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785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AAA37-D034-47E3-8F23-6EAD1A3C0724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279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AAA37-D034-47E3-8F23-6EAD1A3C0724}" type="datetimeFigureOut">
              <a:rPr lang="ru-RU" smtClean="0"/>
              <a:t>13.02.2023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79FC6-AC54-4D96-87F1-C942EB4A805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46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7602512"/>
              </p:ext>
            </p:extLst>
          </p:nvPr>
        </p:nvGraphicFramePr>
        <p:xfrm>
          <a:off x="395536" y="592828"/>
          <a:ext cx="6336704" cy="4636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3568" y="188640"/>
            <a:ext cx="79075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Общие итоги зимней сессии по курсам (реальная ситуация) на 08.02:</a:t>
            </a:r>
            <a:endParaRPr lang="ru-RU" sz="2000" b="1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974427"/>
              </p:ext>
            </p:extLst>
          </p:nvPr>
        </p:nvGraphicFramePr>
        <p:xfrm>
          <a:off x="5292080" y="2060848"/>
          <a:ext cx="3530599" cy="28879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865"/>
                <a:gridCol w="913578"/>
                <a:gridCol w="609052"/>
                <a:gridCol w="609052"/>
                <a:gridCol w="609052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сдали сессию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проценты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 smtClean="0">
                          <a:effectLst/>
                        </a:rPr>
                        <a:t>Всего*</a:t>
                      </a: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1(б)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67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34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66,34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101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2(б)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2</a:t>
                      </a:r>
                      <a:r>
                        <a:rPr lang="en-US" sz="1400" b="1" u="none" strike="noStrike" dirty="0" smtClean="0">
                          <a:effectLst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6</a:t>
                      </a:r>
                      <a:r>
                        <a:rPr lang="en-US" sz="1400" b="1" u="none" strike="noStrike" dirty="0" smtClean="0">
                          <a:effectLst/>
                        </a:rPr>
                        <a:t>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 smtClean="0">
                          <a:effectLst/>
                        </a:rPr>
                        <a:t>30</a:t>
                      </a:r>
                      <a:r>
                        <a:rPr lang="ru-RU" sz="1400" b="1" u="none" strike="noStrike" dirty="0" smtClean="0">
                          <a:effectLst/>
                        </a:rPr>
                        <a:t>,</a:t>
                      </a:r>
                      <a:r>
                        <a:rPr lang="en-US" sz="1400" b="1" u="none" strike="noStrike" dirty="0" smtClean="0">
                          <a:effectLst/>
                        </a:rPr>
                        <a:t>34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89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3(б)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63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28,41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88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4 (б)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38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31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55,07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69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1(м) 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48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16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75,00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64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2(м)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16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64,44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45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013749" y="5930254"/>
            <a:ext cx="6964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* Первые курсы </a:t>
            </a:r>
            <a:r>
              <a:rPr lang="ru-RU" dirty="0" err="1" smtClean="0"/>
              <a:t>бакалавриата</a:t>
            </a:r>
            <a:r>
              <a:rPr lang="ru-RU" dirty="0" smtClean="0"/>
              <a:t>, магистратуры – реальный контингент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626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783868470"/>
              </p:ext>
            </p:extLst>
          </p:nvPr>
        </p:nvGraphicFramePr>
        <p:xfrm>
          <a:off x="251520" y="367789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3" y="4462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По данным на 08.02 – 1 курс по группам </a:t>
            </a:r>
          </a:p>
          <a:p>
            <a:pPr algn="ctr"/>
            <a:r>
              <a:rPr lang="ru-RU" b="1" dirty="0" smtClean="0"/>
              <a:t>(реальная ситуация с учетом долгов по зачетам):</a:t>
            </a:r>
            <a:endParaRPr lang="ru-RU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444492" y="1052736"/>
            <a:ext cx="460851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ОТЛИЧНИКИ: 102201 – 5 чел.; 102202 – 3 чел</a:t>
            </a:r>
            <a:r>
              <a:rPr lang="ru-RU" sz="1400" i="1" dirty="0" smtClean="0"/>
              <a:t>.; 102204 </a:t>
            </a:r>
            <a:r>
              <a:rPr lang="ru-RU" sz="1400" i="1" dirty="0" smtClean="0"/>
              <a:t>– 4 чел.; 102205 – 4 чел</a:t>
            </a:r>
            <a:r>
              <a:rPr lang="ru-RU" sz="1400" i="1" dirty="0" smtClean="0"/>
              <a:t>. (</a:t>
            </a:r>
            <a:r>
              <a:rPr lang="ru-RU" sz="1400" i="1" dirty="0" smtClean="0"/>
              <a:t>16 чел</a:t>
            </a:r>
            <a:r>
              <a:rPr lang="ru-RU" sz="1400" i="1" dirty="0" smtClean="0"/>
              <a:t>.)</a:t>
            </a:r>
          </a:p>
          <a:p>
            <a:endParaRPr lang="ru-RU" sz="1400" i="1" dirty="0" smtClean="0"/>
          </a:p>
          <a:p>
            <a:r>
              <a:rPr lang="ru-RU" sz="1400" i="1" dirty="0" smtClean="0"/>
              <a:t>1-2 </a:t>
            </a:r>
            <a:r>
              <a:rPr lang="ru-RU" sz="1400" i="1" dirty="0" smtClean="0"/>
              <a:t>долга: </a:t>
            </a:r>
            <a:r>
              <a:rPr lang="ru-RU" sz="1400" i="1" dirty="0" smtClean="0"/>
              <a:t>9 чел.</a:t>
            </a:r>
          </a:p>
          <a:p>
            <a:endParaRPr lang="ru-RU" sz="1400" i="1" dirty="0" smtClean="0"/>
          </a:p>
          <a:p>
            <a:r>
              <a:rPr lang="ru-RU" sz="1400" i="1" dirty="0" smtClean="0"/>
              <a:t>Основные </a:t>
            </a:r>
            <a:r>
              <a:rPr lang="ru-RU" sz="1400" i="1" dirty="0" smtClean="0"/>
              <a:t>долги:  </a:t>
            </a:r>
            <a:r>
              <a:rPr lang="ru-RU" sz="1400" i="1" dirty="0" smtClean="0"/>
              <a:t>англ. яз., </a:t>
            </a:r>
            <a:r>
              <a:rPr lang="ru-RU" sz="1400" i="1" dirty="0" smtClean="0"/>
              <a:t>история, </a:t>
            </a:r>
            <a:r>
              <a:rPr lang="ru-RU" sz="1400" i="1" dirty="0" err="1" smtClean="0"/>
              <a:t>физ-ра</a:t>
            </a:r>
            <a:r>
              <a:rPr lang="ru-RU" sz="1400" i="1" dirty="0" smtClean="0"/>
              <a:t>, </a:t>
            </a:r>
            <a:r>
              <a:rPr lang="ru-RU" sz="1400" i="1" dirty="0" smtClean="0"/>
              <a:t>мат. </a:t>
            </a:r>
            <a:r>
              <a:rPr lang="ru-RU" sz="1400" i="1" dirty="0" smtClean="0"/>
              <a:t>ан.;</a:t>
            </a:r>
          </a:p>
          <a:p>
            <a:r>
              <a:rPr lang="ru-RU" sz="1400" i="1" dirty="0" smtClean="0"/>
              <a:t>В группе 102205 у 4 студентов по 1 долгу – </a:t>
            </a:r>
            <a:r>
              <a:rPr lang="ru-RU" sz="1400" i="1" dirty="0" smtClean="0"/>
              <a:t>это </a:t>
            </a:r>
            <a:r>
              <a:rPr lang="ru-RU" sz="1400" i="1" dirty="0" err="1" smtClean="0"/>
              <a:t>алг</a:t>
            </a:r>
            <a:r>
              <a:rPr lang="ru-RU" sz="1400" i="1" dirty="0" smtClean="0"/>
              <a:t>. языки </a:t>
            </a:r>
            <a:r>
              <a:rPr lang="ru-RU" sz="1400" i="1" dirty="0" smtClean="0"/>
              <a:t>.  </a:t>
            </a:r>
          </a:p>
          <a:p>
            <a:endParaRPr lang="ru-RU" sz="1400" i="1" dirty="0" smtClean="0"/>
          </a:p>
          <a:p>
            <a:r>
              <a:rPr lang="ru-RU" sz="1400" i="1" dirty="0" smtClean="0"/>
              <a:t>Не </a:t>
            </a:r>
            <a:r>
              <a:rPr lang="ru-RU" sz="1400" i="1" dirty="0" smtClean="0"/>
              <a:t>приступило  к </a:t>
            </a:r>
            <a:r>
              <a:rPr lang="ru-RU" sz="1400" i="1" dirty="0" err="1" smtClean="0"/>
              <a:t>одучению</a:t>
            </a:r>
            <a:r>
              <a:rPr lang="ru-RU" sz="1400" i="1" dirty="0" smtClean="0"/>
              <a:t> 30 чел. И также </a:t>
            </a:r>
            <a:r>
              <a:rPr lang="ru-RU" sz="1400" i="1" dirty="0" smtClean="0"/>
              <a:t>8 </a:t>
            </a:r>
            <a:r>
              <a:rPr lang="ru-RU" sz="1400" i="1" dirty="0" smtClean="0"/>
              <a:t>чел. были только в начале семестра .</a:t>
            </a:r>
            <a:endParaRPr lang="ru-RU" sz="1400" i="1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671333"/>
              </p:ext>
            </p:extLst>
          </p:nvPr>
        </p:nvGraphicFramePr>
        <p:xfrm>
          <a:off x="251520" y="4365104"/>
          <a:ext cx="6504128" cy="24117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17579"/>
                <a:gridCol w="954628"/>
                <a:gridCol w="1008112"/>
                <a:gridCol w="1029528"/>
                <a:gridCol w="707532"/>
                <a:gridCol w="972855"/>
                <a:gridCol w="913894"/>
              </a:tblGrid>
              <a:tr h="590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Сдали сессию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 (без учета не приступивших)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smtClean="0">
                          <a:effectLst/>
                        </a:rPr>
                        <a:t>Проценты </a:t>
                      </a:r>
                    </a:p>
                    <a:p>
                      <a:pPr algn="ctr" fontAlgn="b"/>
                      <a:r>
                        <a:rPr lang="ru-RU" sz="1100" b="1" u="none" strike="noStrike" dirty="0" smtClean="0">
                          <a:effectLst/>
                        </a:rPr>
                        <a:t>(от реального контингента группы)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Всего по приказу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Не приступило к обучению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Реальный контингент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effectLst/>
                        </a:rPr>
                        <a:t>102201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22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81,48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</a:rPr>
                        <a:t>102202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12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52,17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23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</a:rPr>
                        <a:t>102204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60,00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9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15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</a:rPr>
                        <a:t>102205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10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55,56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</a:rPr>
                        <a:t>102206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14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77,78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26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8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5086543" y="3588698"/>
            <a:ext cx="39142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Средняя успеваемость по курсу: 66 % </a:t>
            </a:r>
          </a:p>
          <a:p>
            <a:r>
              <a:rPr lang="ru-RU" dirty="0" smtClean="0"/>
              <a:t>(51% с учетом не приступивших)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292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1933116"/>
              </p:ext>
            </p:extLst>
          </p:nvPr>
        </p:nvGraphicFramePr>
        <p:xfrm>
          <a:off x="107504" y="684158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3" y="4462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По данным на 08.02 </a:t>
            </a:r>
            <a:r>
              <a:rPr lang="ru-RU" b="1" smtClean="0"/>
              <a:t>– </a:t>
            </a:r>
            <a:r>
              <a:rPr lang="ru-RU" b="1" dirty="0"/>
              <a:t>2</a:t>
            </a:r>
            <a:r>
              <a:rPr lang="ru-RU" b="1" smtClean="0"/>
              <a:t> </a:t>
            </a:r>
            <a:r>
              <a:rPr lang="ru-RU" b="1" dirty="0" smtClean="0"/>
              <a:t>курс по группам </a:t>
            </a:r>
          </a:p>
          <a:p>
            <a:pPr algn="ctr"/>
            <a:r>
              <a:rPr lang="ru-RU" b="1" dirty="0" smtClean="0"/>
              <a:t>(реальная ситуация с учетом долгов по зачетам):</a:t>
            </a:r>
            <a:endParaRPr lang="ru-RU" b="1" dirty="0"/>
          </a:p>
        </p:txBody>
      </p:sp>
      <p:sp>
        <p:nvSpPr>
          <p:cNvPr id="2" name="TextBox 1"/>
          <p:cNvSpPr txBox="1"/>
          <p:nvPr/>
        </p:nvSpPr>
        <p:spPr>
          <a:xfrm>
            <a:off x="107504" y="4812948"/>
            <a:ext cx="864096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ОТЛИЧНИКИ: 102101 – 4  чел.; 102103 – 1. чел</a:t>
            </a:r>
            <a:r>
              <a:rPr lang="ru-RU" sz="1400" i="1" dirty="0" smtClean="0"/>
              <a:t>.; 102104 </a:t>
            </a:r>
            <a:r>
              <a:rPr lang="ru-RU" sz="1400" i="1" dirty="0" smtClean="0"/>
              <a:t>–   1 чел.; 102105 – 4 чел.; 102106 – 1  чел</a:t>
            </a:r>
            <a:r>
              <a:rPr lang="ru-RU" sz="1400" i="1" dirty="0" smtClean="0"/>
              <a:t>. (</a:t>
            </a:r>
            <a:r>
              <a:rPr lang="ru-RU" sz="1400" i="1" dirty="0" smtClean="0"/>
              <a:t>11 чел.)</a:t>
            </a:r>
          </a:p>
          <a:p>
            <a:endParaRPr lang="ru-RU" sz="1400" i="1" dirty="0"/>
          </a:p>
          <a:p>
            <a:r>
              <a:rPr lang="ru-RU" sz="1400" i="1" dirty="0" smtClean="0"/>
              <a:t>ИТОГО: 1-2 долга: 16 (из них 6 чел. с 1 долгом: прибл. вычисления).</a:t>
            </a:r>
          </a:p>
          <a:p>
            <a:endParaRPr lang="ru-RU" sz="1400" i="1" dirty="0"/>
          </a:p>
          <a:p>
            <a:r>
              <a:rPr lang="ru-RU" sz="1400" i="1" dirty="0" smtClean="0"/>
              <a:t>Основные долги: </a:t>
            </a:r>
            <a:r>
              <a:rPr lang="ru-RU" sz="1400" i="1" dirty="0" smtClean="0"/>
              <a:t>Прибл. </a:t>
            </a:r>
            <a:r>
              <a:rPr lang="ru-RU" sz="1400" i="1" dirty="0" err="1"/>
              <a:t>в</a:t>
            </a:r>
            <a:r>
              <a:rPr lang="ru-RU" sz="1400" i="1" dirty="0" err="1" smtClean="0"/>
              <a:t>ычисл</a:t>
            </a:r>
            <a:r>
              <a:rPr lang="ru-RU" sz="1400" i="1" dirty="0" smtClean="0"/>
              <a:t>., </a:t>
            </a:r>
            <a:r>
              <a:rPr lang="ru-RU" sz="1400" i="1" dirty="0" err="1">
                <a:solidFill>
                  <a:srgbClr val="0070C0"/>
                </a:solidFill>
              </a:rPr>
              <a:t>Физ-ра</a:t>
            </a:r>
            <a:r>
              <a:rPr lang="ru-RU" sz="1400" i="1" dirty="0">
                <a:solidFill>
                  <a:srgbClr val="0070C0"/>
                </a:solidFill>
              </a:rPr>
              <a:t>, Англ. яз</a:t>
            </a:r>
            <a:r>
              <a:rPr lang="ru-RU" sz="1400" i="1" dirty="0" smtClean="0">
                <a:solidFill>
                  <a:srgbClr val="0070C0"/>
                </a:solidFill>
              </a:rPr>
              <a:t>., </a:t>
            </a:r>
            <a:r>
              <a:rPr lang="ru-RU" sz="1400" i="1" dirty="0" err="1" smtClean="0">
                <a:solidFill>
                  <a:srgbClr val="0070C0"/>
                </a:solidFill>
              </a:rPr>
              <a:t>Диф</a:t>
            </a:r>
            <a:r>
              <a:rPr lang="ru-RU" sz="1400" i="1" dirty="0" smtClean="0">
                <a:solidFill>
                  <a:srgbClr val="0070C0"/>
                </a:solidFill>
              </a:rPr>
              <a:t>. </a:t>
            </a:r>
            <a:r>
              <a:rPr lang="ru-RU" sz="1400" i="1" dirty="0" err="1">
                <a:solidFill>
                  <a:srgbClr val="0070C0"/>
                </a:solidFill>
              </a:rPr>
              <a:t>у</a:t>
            </a:r>
            <a:r>
              <a:rPr lang="ru-RU" sz="1400" i="1" dirty="0" err="1" smtClean="0">
                <a:solidFill>
                  <a:srgbClr val="0070C0"/>
                </a:solidFill>
              </a:rPr>
              <a:t>р</a:t>
            </a:r>
            <a:r>
              <a:rPr lang="ru-RU" sz="1400" i="1" dirty="0" smtClean="0">
                <a:solidFill>
                  <a:srgbClr val="0070C0"/>
                </a:solidFill>
              </a:rPr>
              <a:t>., Физика </a:t>
            </a:r>
            <a:r>
              <a:rPr lang="en-US" sz="1400" i="1" dirty="0" smtClean="0">
                <a:solidFill>
                  <a:srgbClr val="0070C0"/>
                </a:solidFill>
              </a:rPr>
              <a:t> </a:t>
            </a:r>
            <a:endParaRPr lang="ru-RU" sz="1400" i="1" dirty="0">
              <a:solidFill>
                <a:srgbClr val="0070C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981554" y="6093296"/>
            <a:ext cx="3914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Средняя успеваемость по курсу: </a:t>
            </a:r>
            <a:r>
              <a:rPr lang="en-US" dirty="0" smtClean="0"/>
              <a:t>30</a:t>
            </a:r>
            <a:r>
              <a:rPr lang="ru-RU" dirty="0" smtClean="0"/>
              <a:t> %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8787551"/>
              </p:ext>
            </p:extLst>
          </p:nvPr>
        </p:nvGraphicFramePr>
        <p:xfrm>
          <a:off x="4716017" y="1844824"/>
          <a:ext cx="3975099" cy="25965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944"/>
                <a:gridCol w="989809"/>
                <a:gridCol w="609113"/>
                <a:gridCol w="977120"/>
                <a:gridCol w="609113"/>
              </a:tblGrid>
              <a:tr h="590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Сдали сессию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проценты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Всего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102101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19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24,00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102103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40,00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102104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30,77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102105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40,00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15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102106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1</a:t>
                      </a:r>
                      <a:r>
                        <a:rPr lang="en-US" sz="1400" b="1" u="none" strike="noStrike" dirty="0" smtClean="0">
                          <a:effectLst/>
                        </a:rPr>
                        <a:t>8</a:t>
                      </a:r>
                      <a:r>
                        <a:rPr lang="ru-RU" sz="1400" b="1" u="none" strike="noStrike" dirty="0" smtClean="0">
                          <a:effectLst/>
                        </a:rPr>
                        <a:t>,</a:t>
                      </a:r>
                      <a:r>
                        <a:rPr lang="en-US" sz="1400" b="1" u="none" strike="noStrike" dirty="0" smtClean="0">
                          <a:effectLst/>
                        </a:rPr>
                        <a:t>75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effectLst/>
                        </a:rPr>
                        <a:t>16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493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87104475"/>
              </p:ext>
            </p:extLst>
          </p:nvPr>
        </p:nvGraphicFramePr>
        <p:xfrm>
          <a:off x="467544" y="571023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14299" y="44624"/>
            <a:ext cx="5209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По данным на 08.02 –  3 курс по группам </a:t>
            </a:r>
          </a:p>
          <a:p>
            <a:r>
              <a:rPr lang="ru-RU" b="1" dirty="0" smtClean="0"/>
              <a:t>(реальная ситуация с учетом долгов по зачетам):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7504" y="4725144"/>
            <a:ext cx="604867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ОТЛИЧНИКИ: 102004 –  1 чел.; 102005 – 1 чел.; 102006 –  1 чел.</a:t>
            </a:r>
          </a:p>
          <a:p>
            <a:r>
              <a:rPr lang="ru-RU" sz="1400" i="1" dirty="0" smtClean="0"/>
              <a:t>(3 чел.)</a:t>
            </a:r>
          </a:p>
          <a:p>
            <a:endParaRPr lang="ru-RU" sz="1400" i="1" dirty="0"/>
          </a:p>
          <a:p>
            <a:r>
              <a:rPr lang="ru-RU" sz="1400" i="1" dirty="0" smtClean="0"/>
              <a:t>ИТОГО: 1-2 долга:  15 чел.</a:t>
            </a:r>
          </a:p>
          <a:p>
            <a:endParaRPr lang="ru-RU" sz="1400" i="1" dirty="0"/>
          </a:p>
          <a:p>
            <a:r>
              <a:rPr lang="ru-RU" sz="1400" i="1" dirty="0" smtClean="0"/>
              <a:t>Основные долги: </a:t>
            </a:r>
            <a:r>
              <a:rPr lang="ru-RU" sz="1400" i="1" dirty="0" err="1" smtClean="0"/>
              <a:t>Планир</a:t>
            </a:r>
            <a:r>
              <a:rPr lang="ru-RU" sz="1400" i="1" dirty="0" smtClean="0"/>
              <a:t>. </a:t>
            </a:r>
            <a:r>
              <a:rPr lang="ru-RU" sz="1400" i="1" dirty="0" err="1"/>
              <a:t>э</a:t>
            </a:r>
            <a:r>
              <a:rPr lang="ru-RU" sz="1400" i="1" dirty="0" err="1" smtClean="0"/>
              <a:t>ксперим</a:t>
            </a:r>
            <a:r>
              <a:rPr lang="ru-RU" sz="1400" i="1" dirty="0" smtClean="0"/>
              <a:t>.; </a:t>
            </a:r>
            <a:r>
              <a:rPr lang="ru-RU" sz="1400" i="1" dirty="0" err="1" smtClean="0"/>
              <a:t>физ-ра</a:t>
            </a:r>
            <a:endParaRPr lang="ru-RU" sz="1400" i="1" dirty="0" smtClean="0"/>
          </a:p>
          <a:p>
            <a:endParaRPr lang="ru-RU" sz="1400" i="1" dirty="0">
              <a:solidFill>
                <a:srgbClr val="0070C0"/>
              </a:solidFill>
            </a:endParaRPr>
          </a:p>
          <a:p>
            <a:r>
              <a:rPr lang="ru-RU" sz="1400" i="1" dirty="0" smtClean="0">
                <a:solidFill>
                  <a:srgbClr val="0070C0"/>
                </a:solidFill>
              </a:rPr>
              <a:t>Группа </a:t>
            </a:r>
            <a:r>
              <a:rPr lang="ru-RU" sz="1400" i="1" dirty="0" smtClean="0">
                <a:solidFill>
                  <a:srgbClr val="0070C0"/>
                </a:solidFill>
              </a:rPr>
              <a:t>102005: много «числящихся» (9)</a:t>
            </a:r>
            <a:endParaRPr lang="ru-RU" sz="1400" i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36959" y="5838910"/>
            <a:ext cx="41419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Средняя успеваемость по курсу:  28,4 % 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748481"/>
              </p:ext>
            </p:extLst>
          </p:nvPr>
        </p:nvGraphicFramePr>
        <p:xfrm>
          <a:off x="5004048" y="2276872"/>
          <a:ext cx="3759201" cy="28289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908"/>
                <a:gridCol w="989764"/>
                <a:gridCol w="609086"/>
                <a:gridCol w="761357"/>
                <a:gridCol w="609086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Сдали сессию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проценты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Всего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6096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 dirty="0">
                          <a:effectLst/>
                        </a:rPr>
                        <a:t>102001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10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15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40,00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102002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12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14,29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14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102004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75,00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102005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19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17,39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102006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15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16,67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18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463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86796"/>
              </p:ext>
            </p:extLst>
          </p:nvPr>
        </p:nvGraphicFramePr>
        <p:xfrm>
          <a:off x="395536" y="690955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14299" y="44624"/>
            <a:ext cx="52094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По данным на 08.02 – 4 курс по группам </a:t>
            </a:r>
          </a:p>
          <a:p>
            <a:r>
              <a:rPr lang="ru-RU" b="1" dirty="0" smtClean="0"/>
              <a:t>(реальная ситуация с учетом долгов по зачетам):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07504" y="4941168"/>
            <a:ext cx="8784976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ОТЛИЧНИКИ : 101901 –  3 чел.; 101903 –2 чел.; 101904 – 2 чел.;  101905 – 4 чел.;  101905 – 4 чел</a:t>
            </a:r>
            <a:r>
              <a:rPr lang="ru-RU" sz="1400" i="1" dirty="0" smtClean="0"/>
              <a:t>. (</a:t>
            </a:r>
            <a:r>
              <a:rPr lang="ru-RU" sz="1400" i="1" dirty="0" smtClean="0"/>
              <a:t>11 чел.)</a:t>
            </a:r>
          </a:p>
          <a:p>
            <a:endParaRPr lang="ru-RU" sz="1400" i="1" dirty="0"/>
          </a:p>
          <a:p>
            <a:r>
              <a:rPr lang="ru-RU" sz="1400" i="1" dirty="0" smtClean="0"/>
              <a:t>ИТОГО: 1-2 долга:  8 чел.</a:t>
            </a:r>
          </a:p>
          <a:p>
            <a:endParaRPr lang="ru-RU" sz="1400" i="1" dirty="0"/>
          </a:p>
          <a:p>
            <a:r>
              <a:rPr lang="ru-RU" sz="1400" i="1" dirty="0" smtClean="0"/>
              <a:t>Основные долги:  </a:t>
            </a:r>
            <a:r>
              <a:rPr lang="ru-RU" sz="1400" i="1" dirty="0" err="1" smtClean="0"/>
              <a:t>Осн</a:t>
            </a:r>
            <a:r>
              <a:rPr lang="ru-RU" sz="1400" i="1" dirty="0" smtClean="0"/>
              <a:t>. </a:t>
            </a:r>
            <a:r>
              <a:rPr lang="ru-RU" sz="1400" i="1" dirty="0" err="1" smtClean="0"/>
              <a:t>вариац</a:t>
            </a:r>
            <a:r>
              <a:rPr lang="ru-RU" sz="1400" i="1" dirty="0" smtClean="0"/>
              <a:t>. </a:t>
            </a:r>
            <a:r>
              <a:rPr lang="ru-RU" sz="1400" i="1" dirty="0" err="1"/>
              <a:t>и</a:t>
            </a:r>
            <a:r>
              <a:rPr lang="ru-RU" sz="1400" i="1" dirty="0" err="1" smtClean="0"/>
              <a:t>счисл</a:t>
            </a:r>
            <a:r>
              <a:rPr lang="ru-RU" sz="1400" i="1" dirty="0" smtClean="0"/>
              <a:t>.; НИР</a:t>
            </a:r>
            <a:endParaRPr lang="ru-RU" sz="1400" i="1" dirty="0">
              <a:solidFill>
                <a:srgbClr val="0070C0"/>
              </a:solidFill>
            </a:endParaRPr>
          </a:p>
          <a:p>
            <a:endParaRPr lang="ru-RU" sz="1400" i="1" dirty="0" smtClean="0">
              <a:solidFill>
                <a:srgbClr val="0070C0"/>
              </a:solidFill>
            </a:endParaRPr>
          </a:p>
          <a:p>
            <a:endParaRPr lang="ru-RU" sz="1400" i="1" dirty="0">
              <a:solidFill>
                <a:srgbClr val="0070C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8064" y="5838910"/>
            <a:ext cx="40200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Средняя успеваемость по курсу:   55 % </a:t>
            </a: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0704507"/>
              </p:ext>
            </p:extLst>
          </p:nvPr>
        </p:nvGraphicFramePr>
        <p:xfrm>
          <a:off x="4860032" y="1772816"/>
          <a:ext cx="3924300" cy="28879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52500"/>
                <a:gridCol w="990600"/>
                <a:gridCol w="609600"/>
                <a:gridCol w="762000"/>
                <a:gridCol w="609600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Сдали сессию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проценты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всего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b="1" u="none" strike="noStrike">
                          <a:effectLst/>
                        </a:rPr>
                        <a:t>101901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 dirty="0">
                          <a:effectLst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 dirty="0">
                          <a:effectLst/>
                        </a:rPr>
                        <a:t>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56,25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16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b="1" u="none" strike="noStrike">
                          <a:effectLst/>
                        </a:rPr>
                        <a:t>101902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 dirty="0">
                          <a:effectLst/>
                        </a:rPr>
                        <a:t>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 dirty="0">
                          <a:effectLst/>
                        </a:rPr>
                        <a:t>60,00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b="1" u="none" strike="noStrike">
                          <a:effectLst/>
                        </a:rPr>
                        <a:t>101903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7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 dirty="0">
                          <a:effectLst/>
                        </a:rPr>
                        <a:t>63,64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11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b="1" u="none" strike="noStrike">
                          <a:effectLst/>
                        </a:rPr>
                        <a:t>101904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 dirty="0">
                          <a:effectLst/>
                        </a:rPr>
                        <a:t>66,67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b="1" u="none" strike="noStrike">
                          <a:effectLst/>
                        </a:rPr>
                        <a:t>101905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11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12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47,83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 dirty="0">
                          <a:effectLst/>
                        </a:rPr>
                        <a:t>23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rtl="0" fontAlgn="b"/>
                      <a:r>
                        <a:rPr lang="ru-RU" sz="1400" b="1" u="none" strike="noStrike">
                          <a:effectLst/>
                        </a:rPr>
                        <a:t>101906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>
                          <a:effectLst/>
                        </a:rPr>
                        <a:t>33,33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b="1" u="none" strike="noStrike" dirty="0">
                          <a:effectLst/>
                        </a:rPr>
                        <a:t>3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674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941755936"/>
              </p:ext>
            </p:extLst>
          </p:nvPr>
        </p:nvGraphicFramePr>
        <p:xfrm>
          <a:off x="107504" y="684158"/>
          <a:ext cx="5328592" cy="3608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39553" y="44624"/>
            <a:ext cx="83529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По данным на 08.02 – 1 курс магистратуры по группам </a:t>
            </a:r>
          </a:p>
          <a:p>
            <a:pPr algn="ctr"/>
            <a:r>
              <a:rPr lang="ru-RU" b="1" dirty="0" smtClean="0"/>
              <a:t>(реальная ситуация с учетом долгов по зачетам):</a:t>
            </a:r>
            <a:endParaRPr lang="ru-RU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499992" y="1556792"/>
            <a:ext cx="4392489" cy="18928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ОТЛИЧНИКИ: 102208 – 2 чел.; 102209 – 4 чел.; 102210 – 3 чел.; </a:t>
            </a:r>
            <a:r>
              <a:rPr lang="ru-RU" sz="1400" i="1" dirty="0" smtClean="0"/>
              <a:t>  </a:t>
            </a:r>
            <a:r>
              <a:rPr lang="ru-RU" sz="1400" i="1" dirty="0" smtClean="0"/>
              <a:t>102211 –  3 чел.; 102212 –  3 чел.; 102213 – 3 чел.; 102214 – 2 чел</a:t>
            </a:r>
            <a:r>
              <a:rPr lang="ru-RU" sz="1400" i="1" dirty="0" smtClean="0"/>
              <a:t>. (</a:t>
            </a:r>
            <a:r>
              <a:rPr lang="ru-RU" sz="1400" i="1" dirty="0" smtClean="0"/>
              <a:t>20 чел.) </a:t>
            </a:r>
          </a:p>
          <a:p>
            <a:endParaRPr lang="ru-RU" sz="1100" i="1" dirty="0"/>
          </a:p>
          <a:p>
            <a:r>
              <a:rPr lang="ru-RU" sz="1400" i="1" dirty="0" smtClean="0"/>
              <a:t>ИТОГО: 1-2 долга: 8 чел.</a:t>
            </a:r>
          </a:p>
          <a:p>
            <a:endParaRPr lang="ru-RU" sz="800" i="1" dirty="0"/>
          </a:p>
          <a:p>
            <a:r>
              <a:rPr lang="ru-RU" sz="1400" i="1" dirty="0" smtClean="0"/>
              <a:t>Основные долги: </a:t>
            </a:r>
            <a:r>
              <a:rPr lang="ru-RU" sz="1400" i="1" dirty="0" err="1" smtClean="0"/>
              <a:t>Анг</a:t>
            </a:r>
            <a:r>
              <a:rPr lang="ru-RU" sz="1400" i="1" dirty="0" smtClean="0"/>
              <a:t>. </a:t>
            </a:r>
            <a:r>
              <a:rPr lang="ru-RU" sz="1400" i="1" dirty="0"/>
              <a:t>я</a:t>
            </a:r>
            <a:r>
              <a:rPr lang="ru-RU" sz="1400" i="1" dirty="0" smtClean="0"/>
              <a:t>з., </a:t>
            </a:r>
            <a:r>
              <a:rPr lang="ru-RU" sz="1400" i="1" dirty="0" err="1" smtClean="0"/>
              <a:t>осн</a:t>
            </a:r>
            <a:r>
              <a:rPr lang="ru-RU" sz="1400" i="1" dirty="0" smtClean="0"/>
              <a:t>. динамики </a:t>
            </a:r>
            <a:r>
              <a:rPr lang="ru-RU" sz="1400" i="1" dirty="0" err="1" smtClean="0"/>
              <a:t>двухфаз</a:t>
            </a:r>
            <a:r>
              <a:rPr lang="ru-RU" sz="1400" i="1" dirty="0" smtClean="0"/>
              <a:t>. потоков</a:t>
            </a:r>
          </a:p>
          <a:p>
            <a:r>
              <a:rPr lang="ru-RU" sz="1400" i="1" dirty="0" smtClean="0"/>
              <a:t>Не </a:t>
            </a:r>
            <a:r>
              <a:rPr lang="ru-RU" sz="1400" i="1" dirty="0" smtClean="0"/>
              <a:t>приступило  к </a:t>
            </a:r>
            <a:r>
              <a:rPr lang="ru-RU" sz="1400" i="1" dirty="0" err="1" smtClean="0"/>
              <a:t>одучению</a:t>
            </a:r>
            <a:r>
              <a:rPr lang="ru-RU" sz="1400" i="1" dirty="0" smtClean="0"/>
              <a:t>: 31 чел. </a:t>
            </a:r>
            <a:endParaRPr lang="ru-RU" sz="1400" i="1" dirty="0"/>
          </a:p>
        </p:txBody>
      </p:sp>
      <p:sp>
        <p:nvSpPr>
          <p:cNvPr id="10" name="TextBox 9"/>
          <p:cNvSpPr txBox="1"/>
          <p:nvPr/>
        </p:nvSpPr>
        <p:spPr>
          <a:xfrm>
            <a:off x="4932040" y="836712"/>
            <a:ext cx="39142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Средняя успеваемость по курсу:  75 %</a:t>
            </a:r>
          </a:p>
          <a:p>
            <a:r>
              <a:rPr lang="ru-RU" dirty="0" smtClean="0"/>
              <a:t>(50,5 % с учетом не приступивших)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524155"/>
              </p:ext>
            </p:extLst>
          </p:nvPr>
        </p:nvGraphicFramePr>
        <p:xfrm>
          <a:off x="3543299" y="3449618"/>
          <a:ext cx="5600701" cy="33489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0127"/>
                <a:gridCol w="817745"/>
                <a:gridCol w="781549"/>
                <a:gridCol w="977346"/>
                <a:gridCol w="609255"/>
                <a:gridCol w="837725"/>
                <a:gridCol w="786954"/>
              </a:tblGrid>
              <a:tr h="59055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</a:rPr>
                        <a:t>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Сдали сессию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 (без учета не приступивших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 smtClean="0">
                          <a:effectLst/>
                        </a:rPr>
                        <a:t>Проценты </a:t>
                      </a:r>
                    </a:p>
                    <a:p>
                      <a:pPr algn="ctr" fontAlgn="b"/>
                      <a:r>
                        <a:rPr lang="ru-RU" sz="1100" b="1" u="none" strike="noStrike" dirty="0" smtClean="0">
                          <a:effectLst/>
                        </a:rPr>
                        <a:t>(от реального контингента группы)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Всего по приказу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>
                          <a:effectLst/>
                        </a:rPr>
                        <a:t>Не приступило к обучению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</a:rPr>
                        <a:t>Реальный контингент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 dirty="0">
                          <a:effectLst/>
                        </a:rPr>
                        <a:t>102208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100,00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4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</a:rPr>
                        <a:t>102209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64,71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17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</a:rPr>
                        <a:t>102210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10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90,91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11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0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</a:rPr>
                        <a:t>102211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16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</a:rPr>
                        <a:t>102212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0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100,00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3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</a:rPr>
                        <a:t>102213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6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1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85,71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15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8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7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 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 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 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200" b="1" u="none" strike="noStrike">
                          <a:effectLst/>
                        </a:rPr>
                        <a:t>102214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>
                          <a:effectLst/>
                        </a:rPr>
                        <a:t>8</a:t>
                      </a:r>
                      <a:endParaRPr lang="ru-RU" sz="12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50,00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29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13</a:t>
                      </a:r>
                      <a:endParaRPr lang="ru-RU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</a:rPr>
                        <a:t>16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139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574085289"/>
              </p:ext>
            </p:extLst>
          </p:nvPr>
        </p:nvGraphicFramePr>
        <p:xfrm>
          <a:off x="395536" y="84802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814299" y="44624"/>
            <a:ext cx="58353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По данным на 08.02 – 2 курс (магистратура) по группам </a:t>
            </a:r>
          </a:p>
          <a:p>
            <a:r>
              <a:rPr lang="ru-RU" b="1" dirty="0" smtClean="0"/>
              <a:t>(реальная ситуация с учетом долгов по зачетам):</a:t>
            </a:r>
            <a:endParaRPr lang="ru-RU" b="1" dirty="0"/>
          </a:p>
        </p:txBody>
      </p:sp>
      <p:sp>
        <p:nvSpPr>
          <p:cNvPr id="6" name="TextBox 5"/>
          <p:cNvSpPr txBox="1"/>
          <p:nvPr/>
        </p:nvSpPr>
        <p:spPr>
          <a:xfrm>
            <a:off x="127412" y="4797152"/>
            <a:ext cx="818900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/>
              <a:t>ОТЛИЧНИКИ: 102108 –  4 чел.; 102109 – 8 чел.;   102111 – 4 чел.; 102112 –  1 чел.; 102113 – 4 чел. (21 чел.)</a:t>
            </a:r>
          </a:p>
          <a:p>
            <a:endParaRPr lang="ru-RU" sz="1400" i="1" dirty="0"/>
          </a:p>
          <a:p>
            <a:r>
              <a:rPr lang="ru-RU" sz="1400" i="1" dirty="0" smtClean="0"/>
              <a:t>ИТОГО: 1-2 долга:  3 чел. </a:t>
            </a:r>
          </a:p>
          <a:p>
            <a:endParaRPr lang="ru-RU" sz="1400" i="1" dirty="0"/>
          </a:p>
          <a:p>
            <a:r>
              <a:rPr lang="ru-RU" sz="1400" i="1" dirty="0" smtClean="0"/>
              <a:t>Основные долги</a:t>
            </a:r>
            <a:r>
              <a:rPr lang="ru-RU" sz="1400" i="1" dirty="0"/>
              <a:t>: НИР, </a:t>
            </a:r>
            <a:r>
              <a:rPr lang="ru-RU" sz="1400" i="1" dirty="0" err="1"/>
              <a:t>Сист.и</a:t>
            </a:r>
            <a:r>
              <a:rPr lang="ru-RU" sz="1400" i="1" dirty="0"/>
              <a:t> </a:t>
            </a:r>
            <a:r>
              <a:rPr lang="ru-RU" sz="1400" i="1" dirty="0" err="1" smtClean="0"/>
              <a:t>крит.мышл</a:t>
            </a:r>
            <a:r>
              <a:rPr lang="ru-RU" sz="1400" i="1" dirty="0" smtClean="0"/>
              <a:t>.</a:t>
            </a:r>
          </a:p>
          <a:p>
            <a:endParaRPr lang="ru-RU" sz="14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4701662" y="5838910"/>
            <a:ext cx="419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Средняя успеваемость по курсу:   64,4 % 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8320097"/>
              </p:ext>
            </p:extLst>
          </p:nvPr>
        </p:nvGraphicFramePr>
        <p:xfrm>
          <a:off x="4747202" y="1124744"/>
          <a:ext cx="3759201" cy="28879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9908"/>
                <a:gridCol w="989764"/>
                <a:gridCol w="609086"/>
                <a:gridCol w="761357"/>
                <a:gridCol w="609086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</a:rPr>
                        <a:t>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Сдали сессию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Не</a:t>
                      </a:r>
                      <a:r>
                        <a:rPr lang="ru-RU" sz="14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сдали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проценты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всего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102108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75,00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8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102109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8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5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61,54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102110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83,33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6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102111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1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80,00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102112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1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25,00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 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 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b="1" u="none" strike="noStrike">
                          <a:effectLst/>
                        </a:rPr>
                        <a:t>102113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5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>
                          <a:effectLst/>
                        </a:rPr>
                        <a:t>4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55,56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9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3032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404664"/>
            <a:ext cx="8373616" cy="4886003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/>
              <a:t>Общая информация</a:t>
            </a:r>
          </a:p>
          <a:p>
            <a:pPr algn="ctr"/>
            <a:endParaRPr lang="ru-RU" sz="1400" b="1" dirty="0" smtClean="0"/>
          </a:p>
          <a:p>
            <a:r>
              <a:rPr lang="ru-RU" sz="1400" u="sng" dirty="0" smtClean="0"/>
              <a:t>222 должника из 456 : </a:t>
            </a:r>
            <a:r>
              <a:rPr lang="ru-RU" sz="1400" b="1" u="sng" dirty="0" smtClean="0"/>
              <a:t>48,</a:t>
            </a:r>
            <a:r>
              <a:rPr lang="ru-RU" sz="1400" b="1" u="sng" dirty="0"/>
              <a:t>7</a:t>
            </a:r>
            <a:r>
              <a:rPr lang="ru-RU" sz="1400" b="1" u="sng" dirty="0" smtClean="0"/>
              <a:t>%</a:t>
            </a:r>
            <a:r>
              <a:rPr lang="ru-RU" sz="1400" u="sng" dirty="0" smtClean="0"/>
              <a:t> неуспевающих (без учета не приступивших – 61 чел.); </a:t>
            </a:r>
            <a:r>
              <a:rPr lang="ru-RU" sz="1400" i="1" u="sng" dirty="0" smtClean="0"/>
              <a:t>с учетом </a:t>
            </a:r>
            <a:r>
              <a:rPr lang="ru-RU" sz="1400" b="1" i="1" u="sng" dirty="0" smtClean="0"/>
              <a:t>54,7</a:t>
            </a:r>
            <a:r>
              <a:rPr lang="ru-RU" sz="1400" i="1" u="sng" dirty="0" smtClean="0"/>
              <a:t>%</a:t>
            </a:r>
          </a:p>
          <a:p>
            <a:pPr marL="0" indent="0">
              <a:buNone/>
            </a:pPr>
            <a:r>
              <a:rPr lang="ru-RU" sz="1400" u="sng" dirty="0" smtClean="0"/>
              <a:t>Из </a:t>
            </a:r>
            <a:r>
              <a:rPr lang="ru-RU" sz="1400" u="sng" dirty="0" smtClean="0"/>
              <a:t>них </a:t>
            </a:r>
            <a:r>
              <a:rPr lang="ru-RU" sz="1400" u="sng" dirty="0" err="1" smtClean="0"/>
              <a:t>бакалавриат</a:t>
            </a:r>
            <a:r>
              <a:rPr lang="ru-RU" sz="1400" u="sng" dirty="0" smtClean="0"/>
              <a:t>: 190 из 347 (</a:t>
            </a:r>
            <a:r>
              <a:rPr lang="ru-RU" sz="1400" b="1" u="sng" dirty="0" smtClean="0"/>
              <a:t>54,</a:t>
            </a:r>
            <a:r>
              <a:rPr lang="ru-RU" sz="1400" b="1" u="sng" dirty="0"/>
              <a:t>8</a:t>
            </a:r>
            <a:r>
              <a:rPr lang="ru-RU" sz="1400" b="1" u="sng" dirty="0" smtClean="0"/>
              <a:t> %</a:t>
            </a:r>
            <a:r>
              <a:rPr lang="ru-RU" sz="1400" u="sng" dirty="0" smtClean="0"/>
              <a:t> неуспевающих</a:t>
            </a:r>
            <a:r>
              <a:rPr lang="ru-RU" sz="1400" u="sng" dirty="0"/>
              <a:t>)  - (без учета не приступивших – </a:t>
            </a:r>
            <a:r>
              <a:rPr lang="ru-RU" sz="1400" u="sng" dirty="0" smtClean="0"/>
              <a:t>30 </a:t>
            </a:r>
            <a:r>
              <a:rPr lang="ru-RU" sz="1400" u="sng" dirty="0"/>
              <a:t>чел.); </a:t>
            </a:r>
            <a:r>
              <a:rPr lang="ru-RU" sz="1400" i="1" u="sng" dirty="0"/>
              <a:t>с учетом </a:t>
            </a:r>
            <a:r>
              <a:rPr lang="ru-RU" sz="1400" i="1" u="sng" dirty="0" smtClean="0"/>
              <a:t>58,4 %</a:t>
            </a:r>
            <a:endParaRPr lang="ru-RU" sz="1400" i="1" u="sng" dirty="0"/>
          </a:p>
          <a:p>
            <a:pPr marL="0" indent="0">
              <a:buNone/>
            </a:pPr>
            <a:r>
              <a:rPr lang="ru-RU" sz="1400" u="sng" dirty="0" smtClean="0"/>
              <a:t>Из </a:t>
            </a:r>
            <a:r>
              <a:rPr lang="ru-RU" sz="1400" u="sng" dirty="0" smtClean="0"/>
              <a:t>них магистратура: 32 из 109  (</a:t>
            </a:r>
            <a:r>
              <a:rPr lang="ru-RU" sz="1400" b="1" u="sng" dirty="0" smtClean="0"/>
              <a:t>29,4 % </a:t>
            </a:r>
            <a:r>
              <a:rPr lang="ru-RU" sz="1400" u="sng" dirty="0" smtClean="0"/>
              <a:t>неуспевающих</a:t>
            </a:r>
            <a:r>
              <a:rPr lang="ru-RU" sz="1400" u="sng" dirty="0"/>
              <a:t>) - (без учета не приступивших – </a:t>
            </a:r>
            <a:r>
              <a:rPr lang="ru-RU" sz="1400" u="sng" dirty="0" smtClean="0"/>
              <a:t>31 </a:t>
            </a:r>
            <a:r>
              <a:rPr lang="ru-RU" sz="1400" u="sng" dirty="0"/>
              <a:t>чел.); </a:t>
            </a:r>
            <a:r>
              <a:rPr lang="ru-RU" sz="1400" i="1" u="sng" dirty="0"/>
              <a:t>с учетом </a:t>
            </a:r>
            <a:r>
              <a:rPr lang="ru-RU" sz="1400" i="1" u="sng" dirty="0" smtClean="0"/>
              <a:t>45,0 %</a:t>
            </a:r>
            <a:endParaRPr lang="ru-RU" sz="1400" i="1" u="sng" dirty="0"/>
          </a:p>
          <a:p>
            <a:pPr marL="0" indent="0">
              <a:buNone/>
            </a:pPr>
            <a:endParaRPr lang="ru-RU" sz="1400" u="sng" dirty="0" smtClean="0"/>
          </a:p>
          <a:p>
            <a:r>
              <a:rPr lang="ru-RU" sz="1400" b="1" dirty="0" smtClean="0"/>
              <a:t>из </a:t>
            </a:r>
            <a:r>
              <a:rPr lang="ru-RU" sz="1400" b="1" dirty="0" smtClean="0"/>
              <a:t>них имеют долг по 1-2 дисциплинам: 59 чел. (26,5 %) </a:t>
            </a:r>
            <a:r>
              <a:rPr lang="ru-RU" sz="1400" u="sng" dirty="0"/>
              <a:t>(без учета не </a:t>
            </a:r>
            <a:r>
              <a:rPr lang="ru-RU" sz="1400" u="sng" dirty="0" smtClean="0"/>
              <a:t>приступивших)</a:t>
            </a:r>
            <a:endParaRPr lang="ru-RU" sz="1400" b="1" dirty="0" smtClean="0"/>
          </a:p>
          <a:p>
            <a:pPr marL="0" indent="0">
              <a:buNone/>
            </a:pPr>
            <a:r>
              <a:rPr lang="ru-RU" sz="1400" dirty="0" smtClean="0"/>
              <a:t>48 (б) – 25 % от общего кол-ва неуспевающих в </a:t>
            </a:r>
            <a:r>
              <a:rPr lang="ru-RU" sz="1400" dirty="0" err="1" smtClean="0"/>
              <a:t>бакалавриате</a:t>
            </a:r>
            <a:r>
              <a:rPr lang="ru-RU" sz="1400" dirty="0" smtClean="0"/>
              <a:t>;</a:t>
            </a:r>
          </a:p>
          <a:p>
            <a:pPr marL="0" indent="0">
              <a:buNone/>
            </a:pPr>
            <a:r>
              <a:rPr lang="ru-RU" sz="1400" dirty="0" smtClean="0"/>
              <a:t>11 (м) – 34,4 % </a:t>
            </a:r>
            <a:r>
              <a:rPr lang="ru-RU" sz="1400" dirty="0"/>
              <a:t>от общего кол-ва неуспевающих в </a:t>
            </a:r>
            <a:r>
              <a:rPr lang="ru-RU" sz="1400" dirty="0" smtClean="0"/>
              <a:t>магистратуре.</a:t>
            </a:r>
          </a:p>
          <a:p>
            <a:pPr marL="0" indent="0">
              <a:buNone/>
            </a:pPr>
            <a:r>
              <a:rPr lang="ru-RU" sz="1400" dirty="0" smtClean="0"/>
              <a:t>Из них:</a:t>
            </a:r>
            <a:endParaRPr lang="ru-RU" sz="1400" dirty="0" smtClean="0"/>
          </a:p>
          <a:p>
            <a:pPr marL="0" indent="0">
              <a:buNone/>
            </a:pPr>
            <a:r>
              <a:rPr lang="ru-RU" sz="1400" dirty="0" smtClean="0"/>
              <a:t>1 курс б: 9 чел.</a:t>
            </a:r>
          </a:p>
          <a:p>
            <a:pPr marL="0" indent="0">
              <a:buNone/>
            </a:pPr>
            <a:r>
              <a:rPr lang="ru-RU" sz="1400" dirty="0" smtClean="0"/>
              <a:t>2 курс б: 16 чел.</a:t>
            </a:r>
          </a:p>
          <a:p>
            <a:pPr marL="0" indent="0">
              <a:buNone/>
            </a:pPr>
            <a:r>
              <a:rPr lang="ru-RU" sz="1400" dirty="0" smtClean="0"/>
              <a:t>3 курс б: 15 чел.</a:t>
            </a:r>
          </a:p>
          <a:p>
            <a:pPr marL="0" indent="0">
              <a:buNone/>
            </a:pPr>
            <a:r>
              <a:rPr lang="ru-RU" sz="1400" dirty="0" smtClean="0"/>
              <a:t>4 курс б: </a:t>
            </a:r>
            <a:r>
              <a:rPr lang="ru-RU" sz="1400" dirty="0"/>
              <a:t>8</a:t>
            </a:r>
            <a:r>
              <a:rPr lang="ru-RU" sz="1400" dirty="0" smtClean="0"/>
              <a:t> чел.</a:t>
            </a:r>
          </a:p>
          <a:p>
            <a:pPr marL="0" indent="0">
              <a:buNone/>
            </a:pPr>
            <a:endParaRPr lang="ru-RU" sz="1400" dirty="0" smtClean="0"/>
          </a:p>
          <a:p>
            <a:pPr marL="0" indent="0">
              <a:buNone/>
            </a:pPr>
            <a:r>
              <a:rPr lang="ru-RU" sz="1400" dirty="0" smtClean="0"/>
              <a:t>1 курс м: 8 чел.</a:t>
            </a:r>
          </a:p>
          <a:p>
            <a:pPr marL="0" indent="0">
              <a:buNone/>
            </a:pPr>
            <a:r>
              <a:rPr lang="ru-RU" sz="1400" dirty="0" smtClean="0"/>
              <a:t>2 курс м: 3 чел.</a:t>
            </a:r>
          </a:p>
          <a:p>
            <a:pPr marL="0" indent="0">
              <a:buNone/>
            </a:pPr>
            <a:endParaRPr lang="ru-RU" sz="1400" dirty="0"/>
          </a:p>
          <a:p>
            <a:pPr marL="0" indent="0">
              <a:buNone/>
            </a:pPr>
            <a:r>
              <a:rPr lang="ru-RU" sz="1400" b="1" dirty="0" smtClean="0"/>
              <a:t>ОСНОВНАЯ </a:t>
            </a:r>
            <a:r>
              <a:rPr lang="ru-RU" sz="1400" b="1" dirty="0" smtClean="0"/>
              <a:t>ПРОБЛЕМА: завышенные контрольные цифры приема; </a:t>
            </a:r>
            <a:r>
              <a:rPr lang="ru-RU" sz="1400" b="1" dirty="0" smtClean="0"/>
              <a:t>«непривлекательность» сдачи ЕГЭ по физике и инженерных профессий в общем; общая </a:t>
            </a:r>
            <a:r>
              <a:rPr lang="ru-RU" sz="1400" b="1" dirty="0" smtClean="0"/>
              <a:t>недисциплинированность студентов (вызванная в том числе политикой «</a:t>
            </a:r>
            <a:r>
              <a:rPr lang="ru-RU" sz="1400" b="1" dirty="0" err="1" smtClean="0"/>
              <a:t>неотчисления</a:t>
            </a:r>
            <a:r>
              <a:rPr lang="ru-RU" sz="1400" b="1" dirty="0" smtClean="0"/>
              <a:t>» студентов из-за штрафов за невыполнение </a:t>
            </a:r>
            <a:r>
              <a:rPr lang="ru-RU" sz="1400" b="1" dirty="0" err="1" smtClean="0"/>
              <a:t>госзадания</a:t>
            </a:r>
            <a:r>
              <a:rPr lang="ru-RU" sz="1400" b="1" dirty="0" smtClean="0"/>
              <a:t>), снижение уровня общей подготовки студентов из-за обучения онлайн в финальных классах средней школы из-за пандемии и др.</a:t>
            </a:r>
            <a:endParaRPr lang="ru-RU" sz="1400" b="1" dirty="0" smtClean="0"/>
          </a:p>
        </p:txBody>
      </p:sp>
    </p:spTree>
    <p:extLst>
      <p:ext uri="{BB962C8B-B14F-4D97-AF65-F5344CB8AC3E}">
        <p14:creationId xmlns:p14="http://schemas.microsoft.com/office/powerpoint/2010/main" val="87988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620688"/>
            <a:ext cx="8229600" cy="4525963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sz="6000" dirty="0" smtClean="0"/>
              <a:t>СПАСИБО </a:t>
            </a:r>
          </a:p>
          <a:p>
            <a:pPr marL="0" indent="0" algn="ctr">
              <a:buNone/>
            </a:pPr>
            <a:r>
              <a:rPr lang="ru-RU" sz="6000" dirty="0" smtClean="0"/>
              <a:t>ЗА ВНИМАНИЕ!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52170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3656</TotalTime>
  <Words>1114</Words>
  <Application>Microsoft Office PowerPoint</Application>
  <PresentationFormat>Экран (4:3)</PresentationFormat>
  <Paragraphs>505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Елизавета Пикущак</dc:creator>
  <cp:lastModifiedBy>Елизавета Пикущак</cp:lastModifiedBy>
  <cp:revision>178</cp:revision>
  <cp:lastPrinted>2023-02-09T05:12:08Z</cp:lastPrinted>
  <dcterms:created xsi:type="dcterms:W3CDTF">2021-10-25T01:05:39Z</dcterms:created>
  <dcterms:modified xsi:type="dcterms:W3CDTF">2023-02-13T04:47:29Z</dcterms:modified>
</cp:coreProperties>
</file>