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9" r:id="rId4"/>
    <p:sldId id="261" r:id="rId5"/>
    <p:sldId id="262" r:id="rId6"/>
    <p:sldId id="263" r:id="rId7"/>
    <p:sldId id="270" r:id="rId8"/>
    <p:sldId id="266" r:id="rId9"/>
    <p:sldId id="271" r:id="rId10"/>
    <p:sldId id="268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0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сдали сессию</c:v>
                </c:pt>
              </c:strCache>
            </c:strRef>
          </c:tx>
          <c:invertIfNegative val="0"/>
          <c:cat>
            <c:strRef>
              <c:f>Лист1!$A$2:$A$12</c:f>
              <c:strCache>
                <c:ptCount val="11"/>
                <c:pt idx="0">
                  <c:v>1(б)</c:v>
                </c:pt>
                <c:pt idx="2">
                  <c:v>2(б)</c:v>
                </c:pt>
                <c:pt idx="4">
                  <c:v>3(б)</c:v>
                </c:pt>
                <c:pt idx="6">
                  <c:v>4(б) </c:v>
                </c:pt>
                <c:pt idx="8">
                  <c:v>1(м) </c:v>
                </c:pt>
                <c:pt idx="10">
                  <c:v>2(м) </c:v>
                </c:pt>
              </c:strCache>
            </c:str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36</c:v>
                </c:pt>
                <c:pt idx="2">
                  <c:v>20</c:v>
                </c:pt>
                <c:pt idx="4">
                  <c:v>24</c:v>
                </c:pt>
                <c:pt idx="6">
                  <c:v>43</c:v>
                </c:pt>
                <c:pt idx="8">
                  <c:v>35</c:v>
                </c:pt>
                <c:pt idx="10">
                  <c:v>22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всего</c:v>
                </c:pt>
              </c:strCache>
            </c:strRef>
          </c:tx>
          <c:invertIfNegative val="0"/>
          <c:cat>
            <c:strRef>
              <c:f>Лист1!$A$2:$A$12</c:f>
              <c:strCache>
                <c:ptCount val="11"/>
                <c:pt idx="0">
                  <c:v>1(б)</c:v>
                </c:pt>
                <c:pt idx="2">
                  <c:v>2(б)</c:v>
                </c:pt>
                <c:pt idx="4">
                  <c:v>3(б)</c:v>
                </c:pt>
                <c:pt idx="6">
                  <c:v>4(б) </c:v>
                </c:pt>
                <c:pt idx="8">
                  <c:v>1(м) </c:v>
                </c:pt>
                <c:pt idx="10">
                  <c:v>2(м) </c:v>
                </c:pt>
              </c:strCache>
            </c:strRef>
          </c:cat>
          <c:val>
            <c:numRef>
              <c:f>Лист1!$C$2:$C$12</c:f>
              <c:numCache>
                <c:formatCode>General</c:formatCode>
                <c:ptCount val="11"/>
                <c:pt idx="0">
                  <c:v>85</c:v>
                </c:pt>
                <c:pt idx="2">
                  <c:v>68</c:v>
                </c:pt>
                <c:pt idx="4">
                  <c:v>46</c:v>
                </c:pt>
                <c:pt idx="6">
                  <c:v>50</c:v>
                </c:pt>
                <c:pt idx="8">
                  <c:v>17</c:v>
                </c:pt>
                <c:pt idx="10">
                  <c:v>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3384320"/>
        <c:axId val="53386240"/>
      </c:barChart>
      <c:catAx>
        <c:axId val="533843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53386240"/>
        <c:crosses val="autoZero"/>
        <c:auto val="1"/>
        <c:lblAlgn val="ctr"/>
        <c:lblOffset val="100"/>
        <c:noMultiLvlLbl val="0"/>
      </c:catAx>
      <c:valAx>
        <c:axId val="533862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5338432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Сдали сессию</c:v>
                </c:pt>
              </c:strCache>
            </c:strRef>
          </c:tx>
          <c:invertIfNegative val="0"/>
          <c:cat>
            <c:numRef>
              <c:f>Лист1!$A$2:$A$10</c:f>
              <c:numCache>
                <c:formatCode>General</c:formatCode>
                <c:ptCount val="9"/>
                <c:pt idx="0">
                  <c:v>102101</c:v>
                </c:pt>
                <c:pt idx="2">
                  <c:v>102103</c:v>
                </c:pt>
                <c:pt idx="4">
                  <c:v>102104</c:v>
                </c:pt>
                <c:pt idx="6">
                  <c:v>102105</c:v>
                </c:pt>
                <c:pt idx="8">
                  <c:v>102106</c:v>
                </c:pt>
              </c:numCache>
            </c:num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10</c:v>
                </c:pt>
                <c:pt idx="2">
                  <c:v>8</c:v>
                </c:pt>
                <c:pt idx="4">
                  <c:v>5</c:v>
                </c:pt>
                <c:pt idx="6">
                  <c:v>7</c:v>
                </c:pt>
                <c:pt idx="8">
                  <c:v>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Всего</c:v>
                </c:pt>
              </c:strCache>
            </c:strRef>
          </c:tx>
          <c:invertIfNegative val="0"/>
          <c:cat>
            <c:numRef>
              <c:f>Лист1!$A$2:$A$10</c:f>
              <c:numCache>
                <c:formatCode>General</c:formatCode>
                <c:ptCount val="9"/>
                <c:pt idx="0">
                  <c:v>102101</c:v>
                </c:pt>
                <c:pt idx="2">
                  <c:v>102103</c:v>
                </c:pt>
                <c:pt idx="4">
                  <c:v>102104</c:v>
                </c:pt>
                <c:pt idx="6">
                  <c:v>102105</c:v>
                </c:pt>
                <c:pt idx="8">
                  <c:v>102106</c:v>
                </c:pt>
              </c:numCache>
            </c:numRef>
          </c:cat>
          <c:val>
            <c:numRef>
              <c:f>Лист1!$C$2:$C$10</c:f>
              <c:numCache>
                <c:formatCode>General</c:formatCode>
                <c:ptCount val="9"/>
                <c:pt idx="0">
                  <c:v>17</c:v>
                </c:pt>
                <c:pt idx="2">
                  <c:v>18</c:v>
                </c:pt>
                <c:pt idx="4">
                  <c:v>19</c:v>
                </c:pt>
                <c:pt idx="6">
                  <c:v>17</c:v>
                </c:pt>
                <c:pt idx="8">
                  <c:v>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81068544"/>
        <c:axId val="181070080"/>
      </c:barChart>
      <c:catAx>
        <c:axId val="1810685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81070080"/>
        <c:crosses val="autoZero"/>
        <c:auto val="1"/>
        <c:lblAlgn val="ctr"/>
        <c:lblOffset val="100"/>
        <c:noMultiLvlLbl val="0"/>
      </c:catAx>
      <c:valAx>
        <c:axId val="1810700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8106854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Сдали сессию</c:v>
                </c:pt>
              </c:strCache>
            </c:strRef>
          </c:tx>
          <c:invertIfNegative val="0"/>
          <c:cat>
            <c:numRef>
              <c:f>Лист1!$A$2:$A$10</c:f>
              <c:numCache>
                <c:formatCode>General</c:formatCode>
                <c:ptCount val="9"/>
                <c:pt idx="0">
                  <c:v>102001</c:v>
                </c:pt>
                <c:pt idx="2">
                  <c:v>102002</c:v>
                </c:pt>
                <c:pt idx="4">
                  <c:v>102005</c:v>
                </c:pt>
                <c:pt idx="6">
                  <c:v>102006</c:v>
                </c:pt>
              </c:numCache>
            </c:num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5</c:v>
                </c:pt>
                <c:pt idx="2">
                  <c:v>2</c:v>
                </c:pt>
                <c:pt idx="4">
                  <c:v>5</c:v>
                </c:pt>
                <c:pt idx="6">
                  <c:v>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Всего</c:v>
                </c:pt>
              </c:strCache>
            </c:strRef>
          </c:tx>
          <c:invertIfNegative val="0"/>
          <c:cat>
            <c:numRef>
              <c:f>Лист1!$A$2:$A$10</c:f>
              <c:numCache>
                <c:formatCode>General</c:formatCode>
                <c:ptCount val="9"/>
                <c:pt idx="0">
                  <c:v>102001</c:v>
                </c:pt>
                <c:pt idx="2">
                  <c:v>102002</c:v>
                </c:pt>
                <c:pt idx="4">
                  <c:v>102005</c:v>
                </c:pt>
                <c:pt idx="6">
                  <c:v>102006</c:v>
                </c:pt>
              </c:numCache>
            </c:numRef>
          </c:cat>
          <c:val>
            <c:numRef>
              <c:f>Лист1!$C$2:$C$10</c:f>
              <c:numCache>
                <c:formatCode>General</c:formatCode>
                <c:ptCount val="9"/>
                <c:pt idx="0">
                  <c:v>22</c:v>
                </c:pt>
                <c:pt idx="2">
                  <c:v>12</c:v>
                </c:pt>
                <c:pt idx="4">
                  <c:v>19</c:v>
                </c:pt>
                <c:pt idx="6">
                  <c:v>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01661824"/>
        <c:axId val="201684096"/>
      </c:barChart>
      <c:catAx>
        <c:axId val="2016618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01684096"/>
        <c:crosses val="autoZero"/>
        <c:auto val="1"/>
        <c:lblAlgn val="ctr"/>
        <c:lblOffset val="100"/>
        <c:noMultiLvlLbl val="0"/>
      </c:catAx>
      <c:valAx>
        <c:axId val="2016840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166182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Сдали сессию</c:v>
                </c:pt>
              </c:strCache>
            </c:strRef>
          </c:tx>
          <c:invertIfNegative val="0"/>
          <c:cat>
            <c:numRef>
              <c:f>Лист1!$A$2:$A$12</c:f>
              <c:numCache>
                <c:formatCode>General</c:formatCode>
                <c:ptCount val="11"/>
                <c:pt idx="0">
                  <c:v>101901</c:v>
                </c:pt>
                <c:pt idx="2">
                  <c:v>101902</c:v>
                </c:pt>
                <c:pt idx="4">
                  <c:v>101903</c:v>
                </c:pt>
                <c:pt idx="6">
                  <c:v>101904</c:v>
                </c:pt>
                <c:pt idx="8">
                  <c:v>101905</c:v>
                </c:pt>
                <c:pt idx="10">
                  <c:v>101906</c:v>
                </c:pt>
              </c:numCache>
            </c:num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7</c:v>
                </c:pt>
                <c:pt idx="2">
                  <c:v>4</c:v>
                </c:pt>
                <c:pt idx="4">
                  <c:v>4</c:v>
                </c:pt>
                <c:pt idx="6">
                  <c:v>2</c:v>
                </c:pt>
                <c:pt idx="8">
                  <c:v>7</c:v>
                </c:pt>
                <c:pt idx="10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Всего</c:v>
                </c:pt>
              </c:strCache>
            </c:strRef>
          </c:tx>
          <c:invertIfNegative val="0"/>
          <c:cat>
            <c:numRef>
              <c:f>Лист1!$A$2:$A$12</c:f>
              <c:numCache>
                <c:formatCode>General</c:formatCode>
                <c:ptCount val="11"/>
                <c:pt idx="0">
                  <c:v>101901</c:v>
                </c:pt>
                <c:pt idx="2">
                  <c:v>101902</c:v>
                </c:pt>
                <c:pt idx="4">
                  <c:v>101903</c:v>
                </c:pt>
                <c:pt idx="6">
                  <c:v>101904</c:v>
                </c:pt>
                <c:pt idx="8">
                  <c:v>101905</c:v>
                </c:pt>
                <c:pt idx="10">
                  <c:v>101906</c:v>
                </c:pt>
              </c:numCache>
            </c:numRef>
          </c:cat>
          <c:val>
            <c:numRef>
              <c:f>Лист1!$C$2:$C$12</c:f>
              <c:numCache>
                <c:formatCode>General</c:formatCode>
                <c:ptCount val="11"/>
                <c:pt idx="0">
                  <c:v>12</c:v>
                </c:pt>
                <c:pt idx="2">
                  <c:v>6</c:v>
                </c:pt>
                <c:pt idx="4">
                  <c:v>7</c:v>
                </c:pt>
                <c:pt idx="6">
                  <c:v>7</c:v>
                </c:pt>
                <c:pt idx="8">
                  <c:v>12</c:v>
                </c:pt>
                <c:pt idx="10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81723136"/>
        <c:axId val="181724672"/>
      </c:barChart>
      <c:catAx>
        <c:axId val="1817231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81724672"/>
        <c:crosses val="autoZero"/>
        <c:auto val="1"/>
        <c:lblAlgn val="ctr"/>
        <c:lblOffset val="100"/>
        <c:noMultiLvlLbl val="0"/>
      </c:catAx>
      <c:valAx>
        <c:axId val="1817246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8172313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Сдали сессию</c:v>
                </c:pt>
              </c:strCache>
            </c:strRef>
          </c:tx>
          <c:invertIfNegative val="0"/>
          <c:cat>
            <c:numRef>
              <c:f>Лист1!$A$2:$A$14</c:f>
              <c:numCache>
                <c:formatCode>General</c:formatCode>
                <c:ptCount val="13"/>
                <c:pt idx="0">
                  <c:v>101801</c:v>
                </c:pt>
                <c:pt idx="2">
                  <c:v>101802</c:v>
                </c:pt>
                <c:pt idx="4">
                  <c:v>101803</c:v>
                </c:pt>
                <c:pt idx="6">
                  <c:v>101804</c:v>
                </c:pt>
                <c:pt idx="8">
                  <c:v>101805</c:v>
                </c:pt>
                <c:pt idx="10">
                  <c:v>101806</c:v>
                </c:pt>
                <c:pt idx="12">
                  <c:v>101807</c:v>
                </c:pt>
              </c:numCache>
            </c:numRef>
          </c:cat>
          <c:val>
            <c:numRef>
              <c:f>Лист1!$B$2:$B$14</c:f>
              <c:numCache>
                <c:formatCode>General</c:formatCode>
                <c:ptCount val="13"/>
                <c:pt idx="0">
                  <c:v>12</c:v>
                </c:pt>
                <c:pt idx="2">
                  <c:v>4</c:v>
                </c:pt>
                <c:pt idx="4">
                  <c:v>6</c:v>
                </c:pt>
                <c:pt idx="6">
                  <c:v>6</c:v>
                </c:pt>
                <c:pt idx="8">
                  <c:v>4</c:v>
                </c:pt>
                <c:pt idx="10">
                  <c:v>7</c:v>
                </c:pt>
                <c:pt idx="12">
                  <c:v>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Всего</c:v>
                </c:pt>
              </c:strCache>
            </c:strRef>
          </c:tx>
          <c:invertIfNegative val="0"/>
          <c:cat>
            <c:numRef>
              <c:f>Лист1!$A$2:$A$14</c:f>
              <c:numCache>
                <c:formatCode>General</c:formatCode>
                <c:ptCount val="13"/>
                <c:pt idx="0">
                  <c:v>101801</c:v>
                </c:pt>
                <c:pt idx="2">
                  <c:v>101802</c:v>
                </c:pt>
                <c:pt idx="4">
                  <c:v>101803</c:v>
                </c:pt>
                <c:pt idx="6">
                  <c:v>101804</c:v>
                </c:pt>
                <c:pt idx="8">
                  <c:v>101805</c:v>
                </c:pt>
                <c:pt idx="10">
                  <c:v>101806</c:v>
                </c:pt>
                <c:pt idx="12">
                  <c:v>101807</c:v>
                </c:pt>
              </c:numCache>
            </c:numRef>
          </c:cat>
          <c:val>
            <c:numRef>
              <c:f>Лист1!$C$2:$C$14</c:f>
              <c:numCache>
                <c:formatCode>General</c:formatCode>
                <c:ptCount val="13"/>
                <c:pt idx="0">
                  <c:v>6</c:v>
                </c:pt>
                <c:pt idx="2">
                  <c:v>9</c:v>
                </c:pt>
                <c:pt idx="4">
                  <c:v>5</c:v>
                </c:pt>
                <c:pt idx="6">
                  <c:v>4</c:v>
                </c:pt>
                <c:pt idx="8">
                  <c:v>9</c:v>
                </c:pt>
                <c:pt idx="10">
                  <c:v>13</c:v>
                </c:pt>
                <c:pt idx="12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83978624"/>
        <c:axId val="183980416"/>
      </c:barChart>
      <c:catAx>
        <c:axId val="1839786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83980416"/>
        <c:crosses val="autoZero"/>
        <c:auto val="1"/>
        <c:lblAlgn val="ctr"/>
        <c:lblOffset val="100"/>
        <c:noMultiLvlLbl val="0"/>
      </c:catAx>
      <c:valAx>
        <c:axId val="1839804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8397862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Сдали сессию</c:v>
                </c:pt>
              </c:strCache>
            </c:strRef>
          </c:tx>
          <c:invertIfNegative val="0"/>
          <c:cat>
            <c:numRef>
              <c:f>Лист1!$A$2:$A$14</c:f>
              <c:numCache>
                <c:formatCode>General</c:formatCode>
                <c:ptCount val="13"/>
                <c:pt idx="0">
                  <c:v>102108</c:v>
                </c:pt>
                <c:pt idx="2">
                  <c:v>102109</c:v>
                </c:pt>
                <c:pt idx="4">
                  <c:v>102110</c:v>
                </c:pt>
                <c:pt idx="6">
                  <c:v>102111</c:v>
                </c:pt>
                <c:pt idx="8">
                  <c:v>102112</c:v>
                </c:pt>
                <c:pt idx="10">
                  <c:v>102113</c:v>
                </c:pt>
              </c:numCache>
            </c:numRef>
          </c:cat>
          <c:val>
            <c:numRef>
              <c:f>Лист1!$B$2:$B$14</c:f>
              <c:numCache>
                <c:formatCode>General</c:formatCode>
                <c:ptCount val="13"/>
                <c:pt idx="0">
                  <c:v>11</c:v>
                </c:pt>
                <c:pt idx="2">
                  <c:v>6</c:v>
                </c:pt>
                <c:pt idx="4">
                  <c:v>6</c:v>
                </c:pt>
                <c:pt idx="6">
                  <c:v>5</c:v>
                </c:pt>
                <c:pt idx="8">
                  <c:v>2</c:v>
                </c:pt>
                <c:pt idx="10">
                  <c:v>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Всего</c:v>
                </c:pt>
              </c:strCache>
            </c:strRef>
          </c:tx>
          <c:invertIfNegative val="0"/>
          <c:cat>
            <c:numRef>
              <c:f>Лист1!$A$2:$A$14</c:f>
              <c:numCache>
                <c:formatCode>General</c:formatCode>
                <c:ptCount val="13"/>
                <c:pt idx="0">
                  <c:v>102108</c:v>
                </c:pt>
                <c:pt idx="2">
                  <c:v>102109</c:v>
                </c:pt>
                <c:pt idx="4">
                  <c:v>102110</c:v>
                </c:pt>
                <c:pt idx="6">
                  <c:v>102111</c:v>
                </c:pt>
                <c:pt idx="8">
                  <c:v>102112</c:v>
                </c:pt>
                <c:pt idx="10">
                  <c:v>102113</c:v>
                </c:pt>
              </c:numCache>
            </c:numRef>
          </c:cat>
          <c:val>
            <c:numRef>
              <c:f>Лист1!$C$2:$C$14</c:f>
              <c:numCache>
                <c:formatCode>General</c:formatCode>
                <c:ptCount val="13"/>
                <c:pt idx="0">
                  <c:v>1</c:v>
                </c:pt>
                <c:pt idx="2">
                  <c:v>7</c:v>
                </c:pt>
                <c:pt idx="4">
                  <c:v>0</c:v>
                </c:pt>
                <c:pt idx="6">
                  <c:v>2</c:v>
                </c:pt>
                <c:pt idx="8">
                  <c:v>2</c:v>
                </c:pt>
                <c:pt idx="10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84719616"/>
        <c:axId val="184733696"/>
      </c:barChart>
      <c:catAx>
        <c:axId val="184719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84733696"/>
        <c:crosses val="autoZero"/>
        <c:auto val="1"/>
        <c:lblAlgn val="ctr"/>
        <c:lblOffset val="100"/>
        <c:noMultiLvlLbl val="0"/>
      </c:catAx>
      <c:valAx>
        <c:axId val="1847336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8471961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Сдали сессию</c:v>
                </c:pt>
              </c:strCache>
            </c:strRef>
          </c:tx>
          <c:invertIfNegative val="0"/>
          <c:cat>
            <c:numRef>
              <c:f>Лист1!$A$2:$A$14</c:f>
              <c:numCache>
                <c:formatCode>General</c:formatCode>
                <c:ptCount val="13"/>
                <c:pt idx="0">
                  <c:v>102008</c:v>
                </c:pt>
                <c:pt idx="2">
                  <c:v>102009</c:v>
                </c:pt>
                <c:pt idx="4">
                  <c:v>102011</c:v>
                </c:pt>
                <c:pt idx="6">
                  <c:v>102012</c:v>
                </c:pt>
                <c:pt idx="8">
                  <c:v>102013</c:v>
                </c:pt>
                <c:pt idx="10">
                  <c:v>102014</c:v>
                </c:pt>
              </c:numCache>
            </c:numRef>
          </c:cat>
          <c:val>
            <c:numRef>
              <c:f>Лист1!$B$2:$B$14</c:f>
              <c:numCache>
                <c:formatCode>General</c:formatCode>
                <c:ptCount val="13"/>
                <c:pt idx="0">
                  <c:v>5</c:v>
                </c:pt>
                <c:pt idx="2">
                  <c:v>5</c:v>
                </c:pt>
                <c:pt idx="4">
                  <c:v>0</c:v>
                </c:pt>
                <c:pt idx="6">
                  <c:v>3</c:v>
                </c:pt>
                <c:pt idx="8">
                  <c:v>6</c:v>
                </c:pt>
                <c:pt idx="10">
                  <c:v>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Всего</c:v>
                </c:pt>
              </c:strCache>
            </c:strRef>
          </c:tx>
          <c:invertIfNegative val="0"/>
          <c:cat>
            <c:numRef>
              <c:f>Лист1!$A$2:$A$14</c:f>
              <c:numCache>
                <c:formatCode>General</c:formatCode>
                <c:ptCount val="13"/>
                <c:pt idx="0">
                  <c:v>102008</c:v>
                </c:pt>
                <c:pt idx="2">
                  <c:v>102009</c:v>
                </c:pt>
                <c:pt idx="4">
                  <c:v>102011</c:v>
                </c:pt>
                <c:pt idx="6">
                  <c:v>102012</c:v>
                </c:pt>
                <c:pt idx="8">
                  <c:v>102013</c:v>
                </c:pt>
                <c:pt idx="10">
                  <c:v>102014</c:v>
                </c:pt>
              </c:numCache>
            </c:numRef>
          </c:cat>
          <c:val>
            <c:numRef>
              <c:f>Лист1!$C$2:$C$14</c:f>
              <c:numCache>
                <c:formatCode>General</c:formatCode>
                <c:ptCount val="13"/>
                <c:pt idx="0">
                  <c:v>2</c:v>
                </c:pt>
                <c:pt idx="2">
                  <c:v>1</c:v>
                </c:pt>
                <c:pt idx="4">
                  <c:v>4</c:v>
                </c:pt>
                <c:pt idx="6">
                  <c:v>1</c:v>
                </c:pt>
                <c:pt idx="8">
                  <c:v>4</c:v>
                </c:pt>
                <c:pt idx="10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33788160"/>
        <c:axId val="233789696"/>
      </c:barChart>
      <c:catAx>
        <c:axId val="233788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33789696"/>
        <c:crosses val="autoZero"/>
        <c:auto val="1"/>
        <c:lblAlgn val="ctr"/>
        <c:lblOffset val="100"/>
        <c:noMultiLvlLbl val="0"/>
      </c:catAx>
      <c:valAx>
        <c:axId val="2337896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3378816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6411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1951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1568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0836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3385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6453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6295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9381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3665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7857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9279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AAA37-D034-47E3-8F23-6EAD1A3C0724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5460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787636249"/>
              </p:ext>
            </p:extLst>
          </p:nvPr>
        </p:nvGraphicFramePr>
        <p:xfrm>
          <a:off x="395536" y="592828"/>
          <a:ext cx="6336704" cy="46363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83568" y="188640"/>
            <a:ext cx="79075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Общие итоги </a:t>
            </a:r>
            <a:r>
              <a:rPr lang="ru-RU" sz="2000" b="1" dirty="0" smtClean="0"/>
              <a:t>зимней </a:t>
            </a:r>
            <a:r>
              <a:rPr lang="ru-RU" sz="2000" b="1" dirty="0" smtClean="0"/>
              <a:t>сессии по курсам </a:t>
            </a:r>
            <a:r>
              <a:rPr lang="ru-RU" sz="2000" b="1" dirty="0" smtClean="0"/>
              <a:t>(реальная ситуация) на 18.02:</a:t>
            </a:r>
            <a:endParaRPr lang="ru-RU" sz="2000" b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3985121"/>
              </p:ext>
            </p:extLst>
          </p:nvPr>
        </p:nvGraphicFramePr>
        <p:xfrm>
          <a:off x="5436096" y="4293096"/>
          <a:ext cx="3530599" cy="2286000"/>
        </p:xfrm>
        <a:graphic>
          <a:graphicData uri="http://schemas.openxmlformats.org/drawingml/2006/table">
            <a:tbl>
              <a:tblPr/>
              <a:tblGrid>
                <a:gridCol w="789865"/>
                <a:gridCol w="913578"/>
                <a:gridCol w="609052"/>
                <a:gridCol w="609052"/>
                <a:gridCol w="609052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сдали сессию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Не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сдали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проценты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всего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1(б)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29,75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2(б)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22,73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3(б)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34,29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4(б)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46,24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1(м)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67,31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2(м)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64,71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626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620688"/>
            <a:ext cx="8229600" cy="452596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ru-RU" sz="6000" dirty="0" smtClean="0"/>
              <a:t>СПАСИБО </a:t>
            </a:r>
          </a:p>
          <a:p>
            <a:pPr marL="0" indent="0" algn="ctr">
              <a:buNone/>
            </a:pPr>
            <a:r>
              <a:rPr lang="ru-RU" sz="6000" dirty="0" smtClean="0"/>
              <a:t>ЗА ВНИМАНИЕ!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521700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600226310"/>
              </p:ext>
            </p:extLst>
          </p:nvPr>
        </p:nvGraphicFramePr>
        <p:xfrm>
          <a:off x="467544" y="571023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3988" y="201691"/>
            <a:ext cx="9224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По данным на </a:t>
            </a:r>
            <a:r>
              <a:rPr lang="ru-RU" b="1" dirty="0" smtClean="0"/>
              <a:t>18</a:t>
            </a:r>
            <a:r>
              <a:rPr lang="ru-RU" b="1" dirty="0" smtClean="0"/>
              <a:t>.02 </a:t>
            </a:r>
            <a:r>
              <a:rPr lang="ru-RU" b="1" dirty="0" smtClean="0"/>
              <a:t>– </a:t>
            </a:r>
            <a:r>
              <a:rPr lang="ru-RU" b="1" dirty="0" smtClean="0"/>
              <a:t>1 </a:t>
            </a:r>
            <a:r>
              <a:rPr lang="ru-RU" b="1" dirty="0" smtClean="0"/>
              <a:t>курс по группам (реальная ситуация с учетом долгов по зачетам):</a:t>
            </a:r>
            <a:endParaRPr lang="ru-RU" b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353527"/>
              </p:ext>
            </p:extLst>
          </p:nvPr>
        </p:nvGraphicFramePr>
        <p:xfrm>
          <a:off x="5148064" y="4797152"/>
          <a:ext cx="3759201" cy="1905000"/>
        </p:xfrm>
        <a:graphic>
          <a:graphicData uri="http://schemas.openxmlformats.org/drawingml/2006/table">
            <a:tbl>
              <a:tblPr/>
              <a:tblGrid>
                <a:gridCol w="789908"/>
                <a:gridCol w="989764"/>
                <a:gridCol w="609086"/>
                <a:gridCol w="761357"/>
                <a:gridCol w="609086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Сдали сессию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Не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сдали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проценты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Всего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102101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37,04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102103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30,77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102104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20,83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102105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29,17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102106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2929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838435520"/>
              </p:ext>
            </p:extLst>
          </p:nvPr>
        </p:nvGraphicFramePr>
        <p:xfrm>
          <a:off x="467544" y="571023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3988" y="201691"/>
            <a:ext cx="9224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По данным на </a:t>
            </a:r>
            <a:r>
              <a:rPr lang="ru-RU" b="1" dirty="0" smtClean="0"/>
              <a:t>18.02 </a:t>
            </a:r>
            <a:r>
              <a:rPr lang="ru-RU" b="1" dirty="0" smtClean="0"/>
              <a:t>– 2 курс по группам (реальная ситуация с учетом долгов по зачетам):</a:t>
            </a:r>
            <a:endParaRPr lang="ru-RU" b="1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0431087"/>
              </p:ext>
            </p:extLst>
          </p:nvPr>
        </p:nvGraphicFramePr>
        <p:xfrm>
          <a:off x="4788025" y="4653138"/>
          <a:ext cx="4047232" cy="2087114"/>
        </p:xfrm>
        <a:graphic>
          <a:graphicData uri="http://schemas.openxmlformats.org/drawingml/2006/table">
            <a:tbl>
              <a:tblPr/>
              <a:tblGrid>
                <a:gridCol w="850431"/>
                <a:gridCol w="1065600"/>
                <a:gridCol w="655754"/>
                <a:gridCol w="819693"/>
                <a:gridCol w="655754"/>
              </a:tblGrid>
              <a:tr h="20461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Сдали сессию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Не сдали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проценты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Всего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4781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102001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18,52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61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619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102002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14,29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61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619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102005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20,83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61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619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102006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34,78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4637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205069378"/>
              </p:ext>
            </p:extLst>
          </p:nvPr>
        </p:nvGraphicFramePr>
        <p:xfrm>
          <a:off x="395536" y="571023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8359" y="198283"/>
            <a:ext cx="9145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По данным на </a:t>
            </a:r>
            <a:r>
              <a:rPr lang="ru-RU" b="1" dirty="0" smtClean="0"/>
              <a:t>18</a:t>
            </a:r>
            <a:r>
              <a:rPr lang="ru-RU" b="1" dirty="0" smtClean="0"/>
              <a:t>.02 </a:t>
            </a:r>
            <a:r>
              <a:rPr lang="ru-RU" b="1" dirty="0" smtClean="0"/>
              <a:t>– 3 курс по группам (реальная ситуация с учетом долгов по зачетам):</a:t>
            </a:r>
            <a:endParaRPr lang="ru-RU" b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310250"/>
              </p:ext>
            </p:extLst>
          </p:nvPr>
        </p:nvGraphicFramePr>
        <p:xfrm>
          <a:off x="5004048" y="4221088"/>
          <a:ext cx="3759201" cy="2286000"/>
        </p:xfrm>
        <a:graphic>
          <a:graphicData uri="http://schemas.openxmlformats.org/drawingml/2006/table">
            <a:tbl>
              <a:tblPr/>
              <a:tblGrid>
                <a:gridCol w="789908"/>
                <a:gridCol w="989764"/>
                <a:gridCol w="609086"/>
                <a:gridCol w="761357"/>
                <a:gridCol w="609086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Сдали сессию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Не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сдали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проценты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всего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101901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36,84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101902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101903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36,36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101904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22,22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101905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36,84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101906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674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047295253"/>
              </p:ext>
            </p:extLst>
          </p:nvPr>
        </p:nvGraphicFramePr>
        <p:xfrm>
          <a:off x="395536" y="692696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1125" y="215375"/>
            <a:ext cx="9224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По данным на </a:t>
            </a:r>
            <a:r>
              <a:rPr lang="ru-RU" b="1" dirty="0" smtClean="0"/>
              <a:t>18</a:t>
            </a:r>
            <a:r>
              <a:rPr lang="ru-RU" b="1" dirty="0" smtClean="0"/>
              <a:t>.02 </a:t>
            </a:r>
            <a:r>
              <a:rPr lang="ru-RU" b="1" dirty="0" smtClean="0"/>
              <a:t>– 4 курс по группам (реальная ситуация с учетом долгов по зачетам):</a:t>
            </a:r>
            <a:endParaRPr lang="ru-RU" b="1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606533"/>
              </p:ext>
            </p:extLst>
          </p:nvPr>
        </p:nvGraphicFramePr>
        <p:xfrm>
          <a:off x="4932040" y="3933056"/>
          <a:ext cx="3759201" cy="2667000"/>
        </p:xfrm>
        <a:graphic>
          <a:graphicData uri="http://schemas.openxmlformats.org/drawingml/2006/table">
            <a:tbl>
              <a:tblPr/>
              <a:tblGrid>
                <a:gridCol w="789908"/>
                <a:gridCol w="989764"/>
                <a:gridCol w="609086"/>
                <a:gridCol w="761357"/>
                <a:gridCol w="609086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Сдали сессию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Не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сдали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проценты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всего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101801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66,67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101802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30,77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101803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54,55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101804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101805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30,77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101806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101807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3970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959749851"/>
              </p:ext>
            </p:extLst>
          </p:nvPr>
        </p:nvGraphicFramePr>
        <p:xfrm>
          <a:off x="395536" y="848022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51520" y="201691"/>
            <a:ext cx="8892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 данным на </a:t>
            </a:r>
            <a:r>
              <a:rPr lang="ru-RU" dirty="0" smtClean="0"/>
              <a:t>18</a:t>
            </a:r>
            <a:r>
              <a:rPr lang="ru-RU" dirty="0" smtClean="0"/>
              <a:t>.02 </a:t>
            </a:r>
            <a:r>
              <a:rPr lang="ru-RU" dirty="0" smtClean="0"/>
              <a:t>– </a:t>
            </a:r>
            <a:r>
              <a:rPr lang="ru-RU" dirty="0" smtClean="0"/>
              <a:t>1 </a:t>
            </a:r>
            <a:r>
              <a:rPr lang="ru-RU" dirty="0" smtClean="0"/>
              <a:t>курс (м) по группам (реальная ситуация с учетом долгов по зачетам):</a:t>
            </a:r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0515991"/>
              </p:ext>
            </p:extLst>
          </p:nvPr>
        </p:nvGraphicFramePr>
        <p:xfrm>
          <a:off x="4788024" y="4005064"/>
          <a:ext cx="4191249" cy="2502024"/>
        </p:xfrm>
        <a:graphic>
          <a:graphicData uri="http://schemas.openxmlformats.org/drawingml/2006/table">
            <a:tbl>
              <a:tblPr/>
              <a:tblGrid>
                <a:gridCol w="880693"/>
                <a:gridCol w="1103518"/>
                <a:gridCol w="679089"/>
                <a:gridCol w="848860"/>
                <a:gridCol w="679089"/>
              </a:tblGrid>
              <a:tr h="20850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Сдали сессию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Не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сдали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проценты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всего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502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102108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91,67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50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502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102109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46,15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50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502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102110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50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502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102111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71,43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50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502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102112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50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502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102113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3032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957004337"/>
              </p:ext>
            </p:extLst>
          </p:nvPr>
        </p:nvGraphicFramePr>
        <p:xfrm>
          <a:off x="395536" y="848022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51520" y="201691"/>
            <a:ext cx="8892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 данным на </a:t>
            </a:r>
            <a:r>
              <a:rPr lang="ru-RU" dirty="0" smtClean="0"/>
              <a:t>18</a:t>
            </a:r>
            <a:r>
              <a:rPr lang="ru-RU" dirty="0" smtClean="0"/>
              <a:t>.02 </a:t>
            </a:r>
            <a:r>
              <a:rPr lang="ru-RU" dirty="0" smtClean="0"/>
              <a:t>– </a:t>
            </a:r>
            <a:r>
              <a:rPr lang="ru-RU" dirty="0"/>
              <a:t>2</a:t>
            </a:r>
            <a:r>
              <a:rPr lang="ru-RU" dirty="0" smtClean="0"/>
              <a:t> </a:t>
            </a:r>
            <a:r>
              <a:rPr lang="ru-RU" dirty="0" smtClean="0"/>
              <a:t>курс (м) по группам (реальная ситуация с учетом долгов по зачетам):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3281974"/>
              </p:ext>
            </p:extLst>
          </p:nvPr>
        </p:nvGraphicFramePr>
        <p:xfrm>
          <a:off x="4667474" y="4077072"/>
          <a:ext cx="3759201" cy="2286000"/>
        </p:xfrm>
        <a:graphic>
          <a:graphicData uri="http://schemas.openxmlformats.org/drawingml/2006/table">
            <a:tbl>
              <a:tblPr/>
              <a:tblGrid>
                <a:gridCol w="789908"/>
                <a:gridCol w="989764"/>
                <a:gridCol w="609086"/>
                <a:gridCol w="761357"/>
                <a:gridCol w="609086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Сдали сессию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Не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сдали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проценты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всего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102008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71,43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102009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83,33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102011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102012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102013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102014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3956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04664"/>
            <a:ext cx="8373616" cy="4886003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ru-RU" b="1" dirty="0" smtClean="0"/>
              <a:t>Общая информация</a:t>
            </a:r>
            <a:endParaRPr lang="ru-RU" b="1" dirty="0" smtClean="0"/>
          </a:p>
          <a:p>
            <a:r>
              <a:rPr lang="ru-RU" u="sng" dirty="0" smtClean="0"/>
              <a:t>278</a:t>
            </a:r>
            <a:r>
              <a:rPr lang="ru-RU" u="sng" dirty="0" smtClean="0"/>
              <a:t> </a:t>
            </a:r>
            <a:r>
              <a:rPr lang="ru-RU" u="sng" dirty="0" smtClean="0"/>
              <a:t>должников из </a:t>
            </a:r>
            <a:r>
              <a:rPr lang="ru-RU" u="sng" dirty="0" smtClean="0"/>
              <a:t>458 (по списку): 60,7% неуспевающих</a:t>
            </a:r>
          </a:p>
          <a:p>
            <a:pPr marL="0" indent="0">
              <a:buNone/>
            </a:pPr>
            <a:r>
              <a:rPr lang="ru-RU" u="sng" dirty="0" smtClean="0"/>
              <a:t>Из них </a:t>
            </a:r>
            <a:r>
              <a:rPr lang="ru-RU" u="sng" dirty="0" err="1" smtClean="0"/>
              <a:t>бакалавриат</a:t>
            </a:r>
            <a:r>
              <a:rPr lang="ru-RU" u="sng" dirty="0" smtClean="0"/>
              <a:t>: 249 из 372 (66,9 % неуспевающих)</a:t>
            </a:r>
          </a:p>
          <a:p>
            <a:pPr marL="0" indent="0">
              <a:buNone/>
            </a:pPr>
            <a:r>
              <a:rPr lang="ru-RU" u="sng" dirty="0" smtClean="0"/>
              <a:t>Из них магистратура: 29 из 86  (33,7 % неуспевающих)</a:t>
            </a:r>
          </a:p>
          <a:p>
            <a:endParaRPr lang="ru-RU" dirty="0" smtClean="0"/>
          </a:p>
          <a:p>
            <a:r>
              <a:rPr lang="ru-RU" b="1" dirty="0"/>
              <a:t>и</a:t>
            </a:r>
            <a:r>
              <a:rPr lang="ru-RU" b="1" dirty="0" smtClean="0"/>
              <a:t>з них </a:t>
            </a:r>
            <a:r>
              <a:rPr lang="ru-RU" b="1" dirty="0" smtClean="0"/>
              <a:t>имеют долг по 1-2 дисциплинам: 94 чел. (33,8%)</a:t>
            </a:r>
          </a:p>
          <a:p>
            <a:pPr marL="0" indent="0">
              <a:buNone/>
            </a:pPr>
            <a:r>
              <a:rPr lang="ru-RU" dirty="0" smtClean="0"/>
              <a:t>85 (б) – 34% от общего кол-ва неуспевающих в </a:t>
            </a:r>
            <a:r>
              <a:rPr lang="ru-RU" dirty="0" err="1" smtClean="0"/>
              <a:t>бакалавриате</a:t>
            </a:r>
            <a:r>
              <a:rPr lang="ru-RU" dirty="0" smtClean="0"/>
              <a:t>;</a:t>
            </a:r>
          </a:p>
          <a:p>
            <a:pPr marL="0" indent="0">
              <a:buNone/>
            </a:pPr>
            <a:r>
              <a:rPr lang="ru-RU" dirty="0" smtClean="0"/>
              <a:t>9 (м) – 31% </a:t>
            </a:r>
            <a:r>
              <a:rPr lang="ru-RU" dirty="0"/>
              <a:t>от общего кол-ва неуспевающих в </a:t>
            </a:r>
            <a:r>
              <a:rPr lang="ru-RU" dirty="0" smtClean="0"/>
              <a:t>магистратуре.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1 курс б: 26 чел.</a:t>
            </a:r>
          </a:p>
          <a:p>
            <a:pPr marL="0" indent="0">
              <a:buNone/>
            </a:pPr>
            <a:r>
              <a:rPr lang="ru-RU" dirty="0" smtClean="0"/>
              <a:t>2 курс б:  20 чел.</a:t>
            </a:r>
          </a:p>
          <a:p>
            <a:pPr marL="0" indent="0">
              <a:buNone/>
            </a:pPr>
            <a:r>
              <a:rPr lang="ru-RU" dirty="0" smtClean="0"/>
              <a:t>3 курс б: 14 чел.</a:t>
            </a:r>
          </a:p>
          <a:p>
            <a:pPr marL="0" indent="0">
              <a:buNone/>
            </a:pPr>
            <a:r>
              <a:rPr lang="ru-RU" dirty="0" smtClean="0"/>
              <a:t>4 курс б: 25 чел.</a:t>
            </a:r>
          </a:p>
          <a:p>
            <a:pPr marL="0" indent="0">
              <a:buNone/>
            </a:pPr>
            <a:r>
              <a:rPr lang="ru-RU" dirty="0" smtClean="0"/>
              <a:t>1 курс м: 4 чел.</a:t>
            </a:r>
          </a:p>
          <a:p>
            <a:pPr marL="0" indent="0">
              <a:buNone/>
            </a:pPr>
            <a:r>
              <a:rPr lang="ru-RU" dirty="0" smtClean="0"/>
              <a:t>2 курс м: 5 чел.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879882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Сдали (пересдали) физику 18.02 (19 чел.)-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учтено в вышеприведенных таблицах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0596106"/>
              </p:ext>
            </p:extLst>
          </p:nvPr>
        </p:nvGraphicFramePr>
        <p:xfrm>
          <a:off x="1475656" y="1412776"/>
          <a:ext cx="6048672" cy="4752528"/>
        </p:xfrm>
        <a:graphic>
          <a:graphicData uri="http://schemas.openxmlformats.org/drawingml/2006/table">
            <a:tbl>
              <a:tblPr/>
              <a:tblGrid>
                <a:gridCol w="1236322"/>
                <a:gridCol w="1635136"/>
                <a:gridCol w="1954186"/>
                <a:gridCol w="1223028"/>
              </a:tblGrid>
              <a:tr h="1980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Имя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Фамилия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Задание:Экзамен (Значение)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Группа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980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Георгий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Власов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Удовлетворительно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102101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Мээрим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Мансур Кызы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Удовлетворительно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102101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Артём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Микульский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Удовлетворительно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102101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Никита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Поляцковый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Хорошо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102101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980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Ильяс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Асильбеков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Удовлетворительно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102103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Антон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Ильяшенко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Удовлетворительно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102103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Павел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Самойленко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Удовлетворительно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102103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Никита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Чернов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Хорошо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102103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980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Акбар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Рахмонов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Удовлетворительно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102104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Нордибек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Халилов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Удовлетворительно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102104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980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Артур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Ким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Удовлетворительно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102105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Алихан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Куртов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Удовлетворительно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102105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980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Андрей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Антонов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Удовлетворительно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102106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Эдуард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Бушумов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Отлично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102106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Екатерина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Быкова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Отлично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102106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Егор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Жданов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Удовлетворительно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102106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Никита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Зайцев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Удовлетворительно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102106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Тимур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Кунце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Удовлетворительно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102106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Даниил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Панченко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Удовлетворительно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102106</a:t>
                      </a:r>
                    </a:p>
                  </a:txBody>
                  <a:tcPr marL="9429" marR="9429" marT="94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958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2479</TotalTime>
  <Words>601</Words>
  <Application>Microsoft Office PowerPoint</Application>
  <PresentationFormat>Экран (4:3)</PresentationFormat>
  <Paragraphs>495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Сдали (пересдали) физику 18.02 (19 чел.)- не учтено в вышеприведенных таблицах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Елизавета Пикущак</dc:creator>
  <cp:lastModifiedBy>Елизавета Пикущак</cp:lastModifiedBy>
  <cp:revision>76</cp:revision>
  <dcterms:created xsi:type="dcterms:W3CDTF">2021-10-25T01:05:39Z</dcterms:created>
  <dcterms:modified xsi:type="dcterms:W3CDTF">2022-02-22T07:24:15Z</dcterms:modified>
</cp:coreProperties>
</file>