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75" r:id="rId10"/>
    <p:sldId id="273" r:id="rId11"/>
    <p:sldId id="274" r:id="rId12"/>
    <p:sldId id="278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7F5"/>
    <a:srgbClr val="D71740"/>
    <a:srgbClr val="686BEE"/>
    <a:srgbClr val="342DC5"/>
    <a:srgbClr val="1A1377"/>
    <a:srgbClr val="171458"/>
    <a:srgbClr val="A6B6FC"/>
    <a:srgbClr val="726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18" autoAdjust="0"/>
  </p:normalViewPr>
  <p:slideViewPr>
    <p:cSldViewPr>
      <p:cViewPr>
        <p:scale>
          <a:sx n="120" d="100"/>
          <a:sy n="120" d="100"/>
        </p:scale>
        <p:origin x="-3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77;&#1082;&#1088;&#1077;&#1090;&#1072;&#1088;&#1100;%20&#1043;&#1040;&#1050;\&#1044;&#1086;&#1082;&#1091;&#1084;&#1077;&#1085;&#1090;&#1099;\&#1050;&#1085;&#1080;&#1075;&#1072;1%202025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Выданные дипломы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>
        <c:manualLayout>
          <c:xMode val="edge"/>
          <c:yMode val="edge"/>
          <c:x val="0.26739588801399827"/>
          <c:y val="2.777777777777777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990303295421404"/>
          <c:w val="0.73356964966855531"/>
          <c:h val="0.8400969670457859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Бакалавры!$D$3:$D$4</c:f>
              <c:strCache>
                <c:ptCount val="2"/>
                <c:pt idx="0">
                  <c:v>диплом с отличием </c:v>
                </c:pt>
                <c:pt idx="1">
                  <c:v>диплом без отличия</c:v>
                </c:pt>
              </c:strCache>
            </c:strRef>
          </c:cat>
          <c:val>
            <c:numRef>
              <c:f>Бакалавры!$F$3:$F$4</c:f>
              <c:numCache>
                <c:formatCode>0%</c:formatCode>
                <c:ptCount val="2"/>
                <c:pt idx="0">
                  <c:v>0.19047619047619047</c:v>
                </c:pt>
                <c:pt idx="1">
                  <c:v>0.80952380952380953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Выданные дипломы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Магистры!$D$3:$D$4</c:f>
              <c:strCache>
                <c:ptCount val="2"/>
                <c:pt idx="0">
                  <c:v>диплом с отличием </c:v>
                </c:pt>
                <c:pt idx="1">
                  <c:v>диплом без отличия</c:v>
                </c:pt>
              </c:strCache>
            </c:strRef>
          </c:cat>
          <c:val>
            <c:numRef>
              <c:f>Магистры!$F$3:$F$4</c:f>
              <c:numCache>
                <c:formatCode>0%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Оценка ВКР на защите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941293433149742"/>
          <c:y val="0.17920826257399972"/>
          <c:w val="0.60426200741774505"/>
          <c:h val="0.7876986882409891"/>
        </c:manualLayout>
      </c:layout>
      <c:doughnut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Магистры!$A$14:$A$15</c:f>
              <c:strCache>
                <c:ptCount val="2"/>
                <c:pt idx="0">
                  <c:v> отлично</c:v>
                </c:pt>
                <c:pt idx="1">
                  <c:v> хорошо</c:v>
                </c:pt>
              </c:strCache>
            </c:strRef>
          </c:cat>
          <c:val>
            <c:numRef>
              <c:f>Магистры!$C$14:$C$15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Выданные дипломы</a:t>
            </a:r>
            <a:r>
              <a:rPr lang="ru-RU" sz="1800" b="1" i="0" u="none" strike="noStrike" baseline="0"/>
              <a:t> </a:t>
            </a:r>
            <a:endParaRPr lang="ru-RU">
              <a:effectLst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501750276334644"/>
          <c:w val="0.92908676813687363"/>
          <c:h val="0.7549824972366535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Магистры!$D$14:$D$15</c:f>
              <c:strCache>
                <c:ptCount val="2"/>
                <c:pt idx="0">
                  <c:v>диплом с отличием </c:v>
                </c:pt>
                <c:pt idx="1">
                  <c:v>диплом без отличия</c:v>
                </c:pt>
              </c:strCache>
            </c:strRef>
          </c:cat>
          <c:val>
            <c:numRef>
              <c:f>Магистры!$F$14:$F$15</c:f>
              <c:numCache>
                <c:formatCode>0%</c:formatCode>
                <c:ptCount val="2"/>
                <c:pt idx="0">
                  <c:v>0.77777777777777779</c:v>
                </c:pt>
                <c:pt idx="1">
                  <c:v>0.22222222222222221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Оценка ВКР на защите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737927397738281"/>
          <c:y val="0.1969113939030929"/>
          <c:w val="0.46326699224342838"/>
          <c:h val="0.71504253150616115"/>
        </c:manualLayout>
      </c:layout>
      <c:doughnut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Магистры!$A$39:$A$40</c:f>
              <c:strCache>
                <c:ptCount val="2"/>
                <c:pt idx="0">
                  <c:v> отлично</c:v>
                </c:pt>
                <c:pt idx="1">
                  <c:v> хорошо</c:v>
                </c:pt>
              </c:strCache>
            </c:strRef>
          </c:cat>
          <c:val>
            <c:numRef>
              <c:f>Магистры!$C$39:$C$40</c:f>
              <c:numCache>
                <c:formatCode>0.00%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Выданные дипломы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618402833289529"/>
          <c:w val="1"/>
          <c:h val="0.728005831330394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Магистры!$D$39:$D$40</c:f>
              <c:strCache>
                <c:ptCount val="2"/>
                <c:pt idx="0">
                  <c:v>диплом с отличием </c:v>
                </c:pt>
                <c:pt idx="1">
                  <c:v>диплом без отличия</c:v>
                </c:pt>
              </c:strCache>
            </c:strRef>
          </c:cat>
          <c:val>
            <c:numRef>
              <c:f>Магистры!$F$39:$F$40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Оценка ВКР на защите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88012443061882"/>
          <c:y val="0.20978488022403641"/>
          <c:w val="0.56865710908664469"/>
          <c:h val="0.74170849703568287"/>
        </c:manualLayout>
      </c:layout>
      <c:doughnut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Магистры!$A$28:$A$29</c:f>
              <c:strCache>
                <c:ptCount val="2"/>
                <c:pt idx="0">
                  <c:v> отлично</c:v>
                </c:pt>
                <c:pt idx="1">
                  <c:v> хорошо</c:v>
                </c:pt>
              </c:strCache>
            </c:strRef>
          </c:cat>
          <c:val>
            <c:numRef>
              <c:f>Магистры!$C$28:$C$29</c:f>
              <c:numCache>
                <c:formatCode>0.00%</c:formatCode>
                <c:ptCount val="2"/>
                <c:pt idx="0">
                  <c:v>0.66666666666666663</c:v>
                </c:pt>
                <c:pt idx="1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Выданные дипломы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829150296431708"/>
          <c:w val="0.91419334751557102"/>
          <c:h val="0.7219768510569533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Магистры!$D$28:$D$29</c:f>
              <c:strCache>
                <c:ptCount val="2"/>
                <c:pt idx="0">
                  <c:v>диплом с отличием </c:v>
                </c:pt>
                <c:pt idx="1">
                  <c:v>диплом без отличия</c:v>
                </c:pt>
              </c:strCache>
            </c:strRef>
          </c:cat>
          <c:val>
            <c:numRef>
              <c:f>Магистры!$F$28:$F$29</c:f>
              <c:numCache>
                <c:formatCode>0%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>
                <a:effectLst/>
              </a:rPr>
              <a:t>Выполнение ГЗ по бакалавриату, %</a:t>
            </a:r>
            <a:endParaRPr lang="ru-RU">
              <a:effectLst/>
            </a:endParaRPr>
          </a:p>
        </c:rich>
      </c:tx>
      <c:layout>
        <c:manualLayout>
          <c:xMode val="edge"/>
          <c:yMode val="edge"/>
          <c:x val="0.25735798580732966"/>
          <c:y val="3.000468380201870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'Выполнение гос.задания'!$B$3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'Выполнение гос.задания'!$A$4:$A$7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гос.задания'!$B$4:$B$7</c:f>
              <c:numCache>
                <c:formatCode>General</c:formatCode>
                <c:ptCount val="4"/>
                <c:pt idx="0">
                  <c:v>60</c:v>
                </c:pt>
                <c:pt idx="1">
                  <c:v>76.7</c:v>
                </c:pt>
                <c:pt idx="2">
                  <c:v>44</c:v>
                </c:pt>
              </c:numCache>
            </c:numRef>
          </c:val>
        </c:ser>
        <c:ser>
          <c:idx val="1"/>
          <c:order val="1"/>
          <c:tx>
            <c:strRef>
              <c:f>'Выполнение гос.задания'!$C$3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'Выполнение гос.задания'!$A$4:$A$7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гос.задания'!$C$4:$C$7</c:f>
              <c:numCache>
                <c:formatCode>General</c:formatCode>
                <c:ptCount val="4"/>
                <c:pt idx="0">
                  <c:v>59.1</c:v>
                </c:pt>
                <c:pt idx="1">
                  <c:v>43.8</c:v>
                </c:pt>
                <c:pt idx="2">
                  <c:v>90</c:v>
                </c:pt>
                <c:pt idx="3">
                  <c:v>33.299999999999997</c:v>
                </c:pt>
              </c:numCache>
            </c:numRef>
          </c:val>
        </c:ser>
        <c:ser>
          <c:idx val="2"/>
          <c:order val="2"/>
          <c:tx>
            <c:strRef>
              <c:f>'Выполнение гос.задания'!$D$3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'Выполнение гос.задания'!$A$4:$A$7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гос.задания'!$D$4:$D$7</c:f>
              <c:numCache>
                <c:formatCode>General</c:formatCode>
                <c:ptCount val="4"/>
                <c:pt idx="0">
                  <c:v>44</c:v>
                </c:pt>
                <c:pt idx="1">
                  <c:v>53.1</c:v>
                </c:pt>
                <c:pt idx="2">
                  <c:v>64</c:v>
                </c:pt>
                <c:pt idx="3">
                  <c:v>56.5</c:v>
                </c:pt>
              </c:numCache>
            </c:numRef>
          </c:val>
        </c:ser>
        <c:ser>
          <c:idx val="3"/>
          <c:order val="3"/>
          <c:tx>
            <c:strRef>
              <c:f>'Выполнение гос.задания'!$E$3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'Выполнение гос.задания'!$A$4:$A$7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гос.задания'!$E$4:$E$7</c:f>
              <c:numCache>
                <c:formatCode>General</c:formatCode>
                <c:ptCount val="4"/>
                <c:pt idx="0">
                  <c:v>59.26</c:v>
                </c:pt>
                <c:pt idx="1">
                  <c:v>53.13</c:v>
                </c:pt>
                <c:pt idx="2">
                  <c:v>56</c:v>
                </c:pt>
                <c:pt idx="3">
                  <c:v>52</c:v>
                </c:pt>
              </c:numCache>
            </c:numRef>
          </c:val>
        </c:ser>
        <c:ser>
          <c:idx val="4"/>
          <c:order val="4"/>
          <c:tx>
            <c:strRef>
              <c:f>'Выполнение гос.задания'!$F$3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'Выполнение гос.задания'!$A$4:$A$7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гос.задания'!$F$4:$F$7</c:f>
              <c:numCache>
                <c:formatCode>General</c:formatCode>
                <c:ptCount val="4"/>
                <c:pt idx="0">
                  <c:v>64</c:v>
                </c:pt>
                <c:pt idx="1">
                  <c:v>46</c:v>
                </c:pt>
                <c:pt idx="2">
                  <c:v>20.68</c:v>
                </c:pt>
                <c:pt idx="3">
                  <c:v>68</c:v>
                </c:pt>
              </c:numCache>
            </c:numRef>
          </c:val>
        </c:ser>
        <c:ser>
          <c:idx val="5"/>
          <c:order val="5"/>
          <c:tx>
            <c:strRef>
              <c:f>'Выполнение гос.задания'!$G$3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'Выполнение гос.задания'!$A$4:$A$7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гос.задания'!$G$4:$G$7</c:f>
              <c:numCache>
                <c:formatCode>General</c:formatCode>
                <c:ptCount val="4"/>
                <c:pt idx="0">
                  <c:v>29.2</c:v>
                </c:pt>
                <c:pt idx="1">
                  <c:v>46.7</c:v>
                </c:pt>
                <c:pt idx="2">
                  <c:v>65.5</c:v>
                </c:pt>
                <c:pt idx="3">
                  <c:v>24</c:v>
                </c:pt>
              </c:numCache>
            </c:numRef>
          </c:val>
        </c:ser>
        <c:ser>
          <c:idx val="6"/>
          <c:order val="6"/>
          <c:tx>
            <c:strRef>
              <c:f>'Выполнение гос.задания'!$H$3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'Выполнение гос.задания'!$A$4:$A$7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гос.задания'!$H$4:$H$7</c:f>
              <c:numCache>
                <c:formatCode>General</c:formatCode>
                <c:ptCount val="4"/>
                <c:pt idx="0">
                  <c:v>40.700000000000003</c:v>
                </c:pt>
                <c:pt idx="1">
                  <c:v>24.1</c:v>
                </c:pt>
                <c:pt idx="2">
                  <c:v>30</c:v>
                </c:pt>
                <c:pt idx="3">
                  <c:v>25.7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642624"/>
        <c:axId val="169062784"/>
        <c:axId val="0"/>
      </c:bar3DChart>
      <c:catAx>
        <c:axId val="16764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9062784"/>
        <c:crosses val="autoZero"/>
        <c:auto val="1"/>
        <c:lblAlgn val="ctr"/>
        <c:lblOffset val="100"/>
        <c:noMultiLvlLbl val="0"/>
      </c:catAx>
      <c:valAx>
        <c:axId val="169062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6426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>
                <a:effectLst/>
              </a:rPr>
              <a:t>Выполнение ГЗ по магистратуре,%</a:t>
            </a:r>
            <a:endParaRPr lang="ru-RU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'Выполнение гос.задания'!$B$10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'Выполнение гос.задания'!$A$11:$A$14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гос.задания'!$B$11:$B$14</c:f>
              <c:numCache>
                <c:formatCode>General</c:formatCode>
                <c:ptCount val="4"/>
                <c:pt idx="0">
                  <c:v>61.1</c:v>
                </c:pt>
                <c:pt idx="1">
                  <c:v>87.5</c:v>
                </c:pt>
                <c:pt idx="2">
                  <c:v>50</c:v>
                </c:pt>
                <c:pt idx="3">
                  <c:v>83.3</c:v>
                </c:pt>
              </c:numCache>
            </c:numRef>
          </c:val>
        </c:ser>
        <c:ser>
          <c:idx val="1"/>
          <c:order val="1"/>
          <c:tx>
            <c:strRef>
              <c:f>'Выполнение гос.задания'!$C$10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'Выполнение гос.задания'!$A$11:$A$14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гос.задания'!$C$11:$C$14</c:f>
              <c:numCache>
                <c:formatCode>General</c:formatCode>
                <c:ptCount val="4"/>
                <c:pt idx="0">
                  <c:v>85</c:v>
                </c:pt>
                <c:pt idx="1">
                  <c:v>58.3</c:v>
                </c:pt>
                <c:pt idx="2">
                  <c:v>75</c:v>
                </c:pt>
                <c:pt idx="3">
                  <c:v>33.299999999999997</c:v>
                </c:pt>
              </c:numCache>
            </c:numRef>
          </c:val>
        </c:ser>
        <c:ser>
          <c:idx val="2"/>
          <c:order val="2"/>
          <c:tx>
            <c:strRef>
              <c:f>'Выполнение гос.задания'!$D$10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'Выполнение гос.задания'!$A$11:$A$14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гос.задания'!$D$11:$D$14</c:f>
              <c:numCache>
                <c:formatCode>General</c:formatCode>
                <c:ptCount val="4"/>
                <c:pt idx="0">
                  <c:v>88.2</c:v>
                </c:pt>
                <c:pt idx="1">
                  <c:v>83.3</c:v>
                </c:pt>
                <c:pt idx="2">
                  <c:v>77.8</c:v>
                </c:pt>
                <c:pt idx="3">
                  <c:v>50</c:v>
                </c:pt>
              </c:numCache>
            </c:numRef>
          </c:val>
        </c:ser>
        <c:ser>
          <c:idx val="3"/>
          <c:order val="3"/>
          <c:tx>
            <c:strRef>
              <c:f>'Выполнение гос.задания'!$E$10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'Выполнение гос.задания'!$A$11:$A$14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гос.задания'!$E$11:$E$14</c:f>
              <c:numCache>
                <c:formatCode>General</c:formatCode>
                <c:ptCount val="4"/>
                <c:pt idx="0">
                  <c:v>88.9</c:v>
                </c:pt>
                <c:pt idx="1">
                  <c:v>46.15</c:v>
                </c:pt>
                <c:pt idx="2">
                  <c:v>100</c:v>
                </c:pt>
              </c:numCache>
            </c:numRef>
          </c:val>
        </c:ser>
        <c:ser>
          <c:idx val="4"/>
          <c:order val="4"/>
          <c:tx>
            <c:strRef>
              <c:f>'Выполнение гос.задания'!$F$10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'Выполнение гос.задания'!$A$11:$A$14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гос.задания'!$F$11:$F$14</c:f>
              <c:numCache>
                <c:formatCode>General</c:formatCode>
                <c:ptCount val="4"/>
                <c:pt idx="0">
                  <c:v>55.56</c:v>
                </c:pt>
                <c:pt idx="1">
                  <c:v>50</c:v>
                </c:pt>
                <c:pt idx="2">
                  <c:v>65.22</c:v>
                </c:pt>
              </c:numCache>
            </c:numRef>
          </c:val>
        </c:ser>
        <c:ser>
          <c:idx val="5"/>
          <c:order val="5"/>
          <c:tx>
            <c:strRef>
              <c:f>'Выполнение гос.задания'!$G$10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'Выполнение гос.задания'!$A$11:$A$14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гос.задания'!$G$11:$G$14</c:f>
              <c:numCache>
                <c:formatCode>General</c:formatCode>
                <c:ptCount val="4"/>
                <c:pt idx="0">
                  <c:v>23.8</c:v>
                </c:pt>
                <c:pt idx="1">
                  <c:v>40</c:v>
                </c:pt>
                <c:pt idx="2">
                  <c:v>6.7</c:v>
                </c:pt>
                <c:pt idx="3">
                  <c:v>13.8</c:v>
                </c:pt>
              </c:numCache>
            </c:numRef>
          </c:val>
        </c:ser>
        <c:ser>
          <c:idx val="6"/>
          <c:order val="6"/>
          <c:tx>
            <c:strRef>
              <c:f>'Выполнение гос.задания'!$H$10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'Выполнение гос.задания'!$A$11:$A$14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гос.задания'!$H$11:$H$14</c:f>
              <c:numCache>
                <c:formatCode>General</c:formatCode>
                <c:ptCount val="4"/>
                <c:pt idx="0">
                  <c:v>36</c:v>
                </c:pt>
                <c:pt idx="1">
                  <c:v>38.5</c:v>
                </c:pt>
                <c:pt idx="2">
                  <c:v>30</c:v>
                </c:pt>
                <c:pt idx="3">
                  <c:v>42.9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8923136"/>
        <c:axId val="168925824"/>
        <c:axId val="0"/>
      </c:bar3DChart>
      <c:catAx>
        <c:axId val="16892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8925824"/>
        <c:crosses val="autoZero"/>
        <c:auto val="1"/>
        <c:lblAlgn val="ctr"/>
        <c:lblOffset val="100"/>
        <c:noMultiLvlLbl val="0"/>
      </c:catAx>
      <c:valAx>
        <c:axId val="168925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9231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>
                <a:effectLst/>
              </a:rPr>
              <a:t>Зачисление и выпуск по направлениям бакалавриата за 6 лет (численность студентов)</a:t>
            </a:r>
            <a:endParaRPr lang="ru-RU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'Выполнение гос.задания'!$D$26</c:f>
              <c:strCache>
                <c:ptCount val="1"/>
                <c:pt idx="0">
                  <c:v>2016-2020</c:v>
                </c:pt>
              </c:strCache>
            </c:strRef>
          </c:tx>
          <c:invertIfNegative val="0"/>
          <c:cat>
            <c:strRef>
              <c:f>'Выполнение гос.задания'!$A$27:$A$30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гос.задания'!$D$27:$D$30</c:f>
              <c:numCache>
                <c:formatCode>General</c:formatCode>
                <c:ptCount val="4"/>
                <c:pt idx="0">
                  <c:v>22</c:v>
                </c:pt>
                <c:pt idx="1">
                  <c:v>32</c:v>
                </c:pt>
                <c:pt idx="2">
                  <c:v>11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'Выполнение гос.задания'!$E$26</c:f>
              <c:strCache>
                <c:ptCount val="1"/>
              </c:strCache>
            </c:strRef>
          </c:tx>
          <c:invertIfNegative val="0"/>
          <c:cat>
            <c:strRef>
              <c:f>'Выполнение гос.задания'!$A$27:$A$30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гос.задания'!$E$27:$E$30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'Выполнение гос.задания'!$F$26</c:f>
              <c:strCache>
                <c:ptCount val="1"/>
                <c:pt idx="0">
                  <c:v>2017-2021</c:v>
                </c:pt>
              </c:strCache>
            </c:strRef>
          </c:tx>
          <c:invertIfNegative val="0"/>
          <c:cat>
            <c:strRef>
              <c:f>'Выполнение гос.задания'!$A$27:$A$30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гос.задания'!$F$27:$F$30</c:f>
              <c:numCache>
                <c:formatCode>General</c:formatCode>
                <c:ptCount val="4"/>
                <c:pt idx="0">
                  <c:v>28</c:v>
                </c:pt>
                <c:pt idx="1">
                  <c:v>32</c:v>
                </c:pt>
                <c:pt idx="2">
                  <c:v>26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'Выполнение гос.задания'!$G$26</c:f>
              <c:strCache>
                <c:ptCount val="1"/>
              </c:strCache>
            </c:strRef>
          </c:tx>
          <c:invertIfNegative val="0"/>
          <c:cat>
            <c:strRef>
              <c:f>'Выполнение гос.задания'!$A$27:$A$30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гос.задания'!$G$27:$G$30</c:f>
              <c:numCache>
                <c:formatCode>General</c:formatCode>
                <c:ptCount val="4"/>
                <c:pt idx="0">
                  <c:v>11</c:v>
                </c:pt>
                <c:pt idx="1">
                  <c:v>17</c:v>
                </c:pt>
                <c:pt idx="2">
                  <c:v>16</c:v>
                </c:pt>
                <c:pt idx="3">
                  <c:v>13</c:v>
                </c:pt>
              </c:numCache>
            </c:numRef>
          </c:val>
        </c:ser>
        <c:ser>
          <c:idx val="4"/>
          <c:order val="4"/>
          <c:tx>
            <c:strRef>
              <c:f>'Выполнение гос.задания'!$H$26</c:f>
              <c:strCache>
                <c:ptCount val="1"/>
                <c:pt idx="0">
                  <c:v>2018-2022</c:v>
                </c:pt>
              </c:strCache>
            </c:strRef>
          </c:tx>
          <c:invertIfNegative val="0"/>
          <c:cat>
            <c:strRef>
              <c:f>'Выполнение гос.задания'!$A$27:$A$30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гос.задания'!$H$27:$H$30</c:f>
              <c:numCache>
                <c:formatCode>General</c:formatCode>
                <c:ptCount val="4"/>
                <c:pt idx="0">
                  <c:v>25</c:v>
                </c:pt>
                <c:pt idx="1">
                  <c:v>32</c:v>
                </c:pt>
                <c:pt idx="2">
                  <c:v>26</c:v>
                </c:pt>
                <c:pt idx="3">
                  <c:v>25</c:v>
                </c:pt>
              </c:numCache>
            </c:numRef>
          </c:val>
        </c:ser>
        <c:ser>
          <c:idx val="5"/>
          <c:order val="5"/>
          <c:tx>
            <c:strRef>
              <c:f>'Выполнение гос.задания'!$I$26</c:f>
              <c:strCache>
                <c:ptCount val="1"/>
              </c:strCache>
            </c:strRef>
          </c:tx>
          <c:invertIfNegative val="0"/>
          <c:cat>
            <c:strRef>
              <c:f>'Выполнение гос.задания'!$A$27:$A$30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гос.задания'!$I$27:$I$30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14</c:v>
                </c:pt>
                <c:pt idx="3">
                  <c:v>13</c:v>
                </c:pt>
              </c:numCache>
            </c:numRef>
          </c:val>
        </c:ser>
        <c:ser>
          <c:idx val="6"/>
          <c:order val="6"/>
          <c:tx>
            <c:strRef>
              <c:f>'Выполнение гос.задания'!$J$26</c:f>
              <c:strCache>
                <c:ptCount val="1"/>
                <c:pt idx="0">
                  <c:v>2019-2023</c:v>
                </c:pt>
              </c:strCache>
            </c:strRef>
          </c:tx>
          <c:invertIfNegative val="0"/>
          <c:cat>
            <c:strRef>
              <c:f>'Выполнение гос.задания'!$A$27:$A$30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гос.задания'!$J$27:$J$30</c:f>
              <c:numCache>
                <c:formatCode>General</c:formatCode>
                <c:ptCount val="4"/>
                <c:pt idx="0">
                  <c:v>26</c:v>
                </c:pt>
                <c:pt idx="1">
                  <c:v>29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</c:ser>
        <c:ser>
          <c:idx val="7"/>
          <c:order val="7"/>
          <c:tx>
            <c:strRef>
              <c:f>'Выполнение гос.задания'!$K$26</c:f>
              <c:strCache>
                <c:ptCount val="1"/>
              </c:strCache>
            </c:strRef>
          </c:tx>
          <c:invertIfNegative val="0"/>
          <c:cat>
            <c:strRef>
              <c:f>'Выполнение гос.задания'!$A$27:$A$30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гос.задания'!$K$27:$K$30</c:f>
              <c:numCache>
                <c:formatCode>General</c:formatCode>
                <c:ptCount val="4"/>
                <c:pt idx="0">
                  <c:v>16</c:v>
                </c:pt>
                <c:pt idx="1">
                  <c:v>6</c:v>
                </c:pt>
                <c:pt idx="2">
                  <c:v>12</c:v>
                </c:pt>
                <c:pt idx="3">
                  <c:v>17</c:v>
                </c:pt>
              </c:numCache>
            </c:numRef>
          </c:val>
        </c:ser>
        <c:ser>
          <c:idx val="8"/>
          <c:order val="8"/>
          <c:tx>
            <c:strRef>
              <c:f>'Выполнение гос.задания'!$L$26</c:f>
              <c:strCache>
                <c:ptCount val="1"/>
                <c:pt idx="0">
                  <c:v>2020-2024</c:v>
                </c:pt>
              </c:strCache>
            </c:strRef>
          </c:tx>
          <c:invertIfNegative val="0"/>
          <c:cat>
            <c:strRef>
              <c:f>'Выполнение гос.задания'!$A$27:$A$30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гос.задания'!$L$27:$L$30</c:f>
              <c:numCache>
                <c:formatCode>General</c:formatCode>
                <c:ptCount val="4"/>
                <c:pt idx="0">
                  <c:v>23</c:v>
                </c:pt>
                <c:pt idx="1">
                  <c:v>30</c:v>
                </c:pt>
                <c:pt idx="2">
                  <c:v>30</c:v>
                </c:pt>
                <c:pt idx="3">
                  <c:v>25</c:v>
                </c:pt>
              </c:numCache>
            </c:numRef>
          </c:val>
        </c:ser>
        <c:ser>
          <c:idx val="9"/>
          <c:order val="9"/>
          <c:tx>
            <c:strRef>
              <c:f>'Выполнение гос.задания'!$M$26</c:f>
              <c:strCache>
                <c:ptCount val="1"/>
              </c:strCache>
            </c:strRef>
          </c:tx>
          <c:invertIfNegative val="0"/>
          <c:cat>
            <c:strRef>
              <c:f>'Выполнение гос.задания'!$A$27:$A$30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гос.задания'!$M$27:$M$30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19</c:v>
                </c:pt>
                <c:pt idx="3">
                  <c:v>6</c:v>
                </c:pt>
              </c:numCache>
            </c:numRef>
          </c:val>
        </c:ser>
        <c:ser>
          <c:idx val="10"/>
          <c:order val="10"/>
          <c:tx>
            <c:strRef>
              <c:f>'Выполнение гос.задания'!$N$26</c:f>
              <c:strCache>
                <c:ptCount val="1"/>
                <c:pt idx="0">
                  <c:v>2021-2025</c:v>
                </c:pt>
              </c:strCache>
            </c:strRef>
          </c:tx>
          <c:invertIfNegative val="0"/>
          <c:cat>
            <c:strRef>
              <c:f>'Выполнение гос.задания'!$A$27:$A$30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гос.задания'!$N$27:$N$30</c:f>
              <c:numCache>
                <c:formatCode>General</c:formatCode>
                <c:ptCount val="4"/>
                <c:pt idx="0">
                  <c:v>27</c:v>
                </c:pt>
                <c:pt idx="1">
                  <c:v>29</c:v>
                </c:pt>
                <c:pt idx="2">
                  <c:v>30</c:v>
                </c:pt>
                <c:pt idx="3">
                  <c:v>35</c:v>
                </c:pt>
              </c:numCache>
            </c:numRef>
          </c:val>
        </c:ser>
        <c:ser>
          <c:idx val="11"/>
          <c:order val="11"/>
          <c:tx>
            <c:strRef>
              <c:f>'Выполнение гос.задания'!$O$26</c:f>
              <c:strCache>
                <c:ptCount val="1"/>
              </c:strCache>
            </c:strRef>
          </c:tx>
          <c:invertIfNegative val="0"/>
          <c:cat>
            <c:strRef>
              <c:f>'Выполнение гос.задания'!$A$27:$A$30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гос.задания'!$O$27:$O$30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21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336832"/>
        <c:axId val="169338752"/>
      </c:barChart>
      <c:catAx>
        <c:axId val="1693368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69338752"/>
        <c:crosses val="autoZero"/>
        <c:auto val="1"/>
        <c:lblAlgn val="ctr"/>
        <c:lblOffset val="100"/>
        <c:noMultiLvlLbl val="0"/>
      </c:catAx>
      <c:valAx>
        <c:axId val="169338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3368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Оценка ВКР на защите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31362729514133E-2"/>
          <c:y val="0.13208880139982501"/>
          <c:w val="0.48929908900274793"/>
          <c:h val="0.84013342082239717"/>
        </c:manualLayout>
      </c:layout>
      <c:doughnut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Бакалавры!$A$3:$A$5</c:f>
              <c:strCache>
                <c:ptCount val="3"/>
                <c:pt idx="0">
                  <c:v> отлично</c:v>
                </c:pt>
                <c:pt idx="1">
                  <c:v> хорошо</c:v>
                </c:pt>
                <c:pt idx="2">
                  <c:v>удовлетворительно</c:v>
                </c:pt>
              </c:strCache>
            </c:strRef>
          </c:cat>
          <c:val>
            <c:numRef>
              <c:f>Бакалавры!$C$3:$C$5</c:f>
              <c:numCache>
                <c:formatCode>0%</c:formatCode>
                <c:ptCount val="3"/>
                <c:pt idx="0">
                  <c:v>0.5714285714285714</c:v>
                </c:pt>
                <c:pt idx="1">
                  <c:v>0.23809523809523808</c:v>
                </c:pt>
                <c:pt idx="2">
                  <c:v>0.19047619047619047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635265438430038"/>
          <c:y val="0.21161672499270925"/>
          <c:w val="0.2880457432762229"/>
          <c:h val="0.242970253718285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Зачисление и выпуск по направлениям магистратуры за 6 лет (численность студентов)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1111111111111112E-2"/>
          <c:y val="0.32728489105075281"/>
          <c:w val="0.98339577865266836"/>
          <c:h val="0.52812650446246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'Выполнение гос.задания'!$D$34</c:f>
              <c:strCache>
                <c:ptCount val="1"/>
                <c:pt idx="0">
                  <c:v>2018-2020</c:v>
                </c:pt>
              </c:strCache>
            </c:strRef>
          </c:tx>
          <c:invertIfNegative val="0"/>
          <c:cat>
            <c:strRef>
              <c:f>'Выполнение гос.задания'!$A$35:$A$38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гос.задания'!$D$35:$D$38</c:f>
              <c:numCache>
                <c:formatCode>General</c:formatCode>
                <c:ptCount val="4"/>
                <c:pt idx="0">
                  <c:v>21</c:v>
                </c:pt>
                <c:pt idx="1">
                  <c:v>24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'Выполнение гос.задания'!$E$34</c:f>
              <c:strCache>
                <c:ptCount val="1"/>
              </c:strCache>
            </c:strRef>
          </c:tx>
          <c:invertIfNegative val="0"/>
          <c:cat>
            <c:strRef>
              <c:f>'Выполнение гос.задания'!$A$35:$A$38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гос.задания'!$E$35:$E$38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'Выполнение гос.задания'!$F$34</c:f>
              <c:strCache>
                <c:ptCount val="1"/>
                <c:pt idx="0">
                  <c:v>2019-2021</c:v>
                </c:pt>
              </c:strCache>
            </c:strRef>
          </c:tx>
          <c:invertIfNegative val="0"/>
          <c:cat>
            <c:strRef>
              <c:f>'Выполнение гос.задания'!$A$35:$A$38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гос.задания'!$F$35:$F$38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'Выполнение гос.задания'!$G$34</c:f>
              <c:strCache>
                <c:ptCount val="1"/>
              </c:strCache>
            </c:strRef>
          </c:tx>
          <c:invertIfNegative val="0"/>
          <c:cat>
            <c:strRef>
              <c:f>'Выполнение гос.задания'!$A$35:$A$38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гос.задания'!$G$35:$G$38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ser>
          <c:idx val="4"/>
          <c:order val="4"/>
          <c:tx>
            <c:strRef>
              <c:f>'Выполнение гос.задания'!$H$34</c:f>
              <c:strCache>
                <c:ptCount val="1"/>
                <c:pt idx="0">
                  <c:v>2020-2022</c:v>
                </c:pt>
              </c:strCache>
            </c:strRef>
          </c:tx>
          <c:invertIfNegative val="0"/>
          <c:cat>
            <c:strRef>
              <c:f>'Выполнение гос.задания'!$A$35:$A$38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гос.задания'!$H$35:$H$38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ser>
          <c:idx val="5"/>
          <c:order val="5"/>
          <c:tx>
            <c:strRef>
              <c:f>'Выполнение гос.задания'!$I$34</c:f>
              <c:strCache>
                <c:ptCount val="1"/>
              </c:strCache>
            </c:strRef>
          </c:tx>
          <c:invertIfNegative val="0"/>
          <c:cat>
            <c:strRef>
              <c:f>'Выполнение гос.задания'!$A$35:$A$38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гос.задания'!$I$35:$I$38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ser>
          <c:idx val="6"/>
          <c:order val="6"/>
          <c:tx>
            <c:strRef>
              <c:f>'Выполнение гос.задания'!$J$34</c:f>
              <c:strCache>
                <c:ptCount val="1"/>
                <c:pt idx="0">
                  <c:v>2021-2023</c:v>
                </c:pt>
              </c:strCache>
            </c:strRef>
          </c:tx>
          <c:invertIfNegative val="0"/>
          <c:cat>
            <c:strRef>
              <c:f>'Выполнение гос.задания'!$A$35:$A$38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гос.задания'!$J$35:$J$38</c:f>
              <c:numCache>
                <c:formatCode>General</c:formatCode>
                <c:ptCount val="4"/>
                <c:pt idx="0">
                  <c:v>18</c:v>
                </c:pt>
                <c:pt idx="1">
                  <c:v>23</c:v>
                </c:pt>
                <c:pt idx="2">
                  <c:v>12</c:v>
                </c:pt>
              </c:numCache>
            </c:numRef>
          </c:val>
        </c:ser>
        <c:ser>
          <c:idx val="7"/>
          <c:order val="7"/>
          <c:tx>
            <c:strRef>
              <c:f>'Выполнение гос.задания'!$K$34</c:f>
              <c:strCache>
                <c:ptCount val="1"/>
              </c:strCache>
            </c:strRef>
          </c:tx>
          <c:invertIfNegative val="0"/>
          <c:cat>
            <c:strRef>
              <c:f>'Выполнение гос.задания'!$A$35:$A$38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гос.задания'!$K$35:$K$38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</c:ser>
        <c:ser>
          <c:idx val="8"/>
          <c:order val="8"/>
          <c:tx>
            <c:strRef>
              <c:f>'Выполнение гос.задания'!$L$34</c:f>
              <c:strCache>
                <c:ptCount val="1"/>
                <c:pt idx="0">
                  <c:v>2022-2024</c:v>
                </c:pt>
              </c:strCache>
            </c:strRef>
          </c:tx>
          <c:invertIfNegative val="0"/>
          <c:cat>
            <c:strRef>
              <c:f>'Выполнение гос.задания'!$A$35:$A$38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гос.задания'!$L$35:$L$38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15</c:v>
                </c:pt>
                <c:pt idx="3">
                  <c:v>29</c:v>
                </c:pt>
              </c:numCache>
            </c:numRef>
          </c:val>
        </c:ser>
        <c:ser>
          <c:idx val="9"/>
          <c:order val="9"/>
          <c:tx>
            <c:strRef>
              <c:f>'Выполнение гос.задания'!$M$34</c:f>
              <c:strCache>
                <c:ptCount val="1"/>
              </c:strCache>
            </c:strRef>
          </c:tx>
          <c:invertIfNegative val="0"/>
          <c:cat>
            <c:strRef>
              <c:f>'Выполнение гос.задания'!$A$35:$A$38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гос.задания'!$M$35:$M$38</c:f>
              <c:numCache>
                <c:formatCode>General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ser>
          <c:idx val="10"/>
          <c:order val="10"/>
          <c:tx>
            <c:strRef>
              <c:f>'Выполнение гос.задания'!$N$34</c:f>
              <c:strCache>
                <c:ptCount val="1"/>
                <c:pt idx="0">
                  <c:v>2023-2025</c:v>
                </c:pt>
              </c:strCache>
            </c:strRef>
          </c:tx>
          <c:invertIfNegative val="0"/>
          <c:cat>
            <c:strRef>
              <c:f>'Выполнение гос.задания'!$A$35:$A$38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гос.задания'!$N$35:$N$38</c:f>
              <c:numCache>
                <c:formatCode>General</c:formatCode>
                <c:ptCount val="4"/>
                <c:pt idx="0">
                  <c:v>24</c:v>
                </c:pt>
                <c:pt idx="1">
                  <c:v>26</c:v>
                </c:pt>
                <c:pt idx="2">
                  <c:v>20</c:v>
                </c:pt>
                <c:pt idx="3">
                  <c:v>14</c:v>
                </c:pt>
              </c:numCache>
            </c:numRef>
          </c:val>
        </c:ser>
        <c:ser>
          <c:idx val="11"/>
          <c:order val="11"/>
          <c:tx>
            <c:strRef>
              <c:f>'Выполнение гос.задания'!$O$34</c:f>
              <c:strCache>
                <c:ptCount val="1"/>
              </c:strCache>
            </c:strRef>
          </c:tx>
          <c:invertIfNegative val="0"/>
          <c:cat>
            <c:strRef>
              <c:f>'Выполнение гос.задания'!$A$35:$A$38</c:f>
              <c:strCache>
                <c:ptCount val="4"/>
                <c:pt idx="0">
                  <c:v>Прикладная механика</c:v>
                </c:pt>
                <c:pt idx="1">
                  <c:v>Техническая фихика </c:v>
                </c:pt>
                <c:pt idx="2">
                  <c:v>Мехатроника и робототехника</c:v>
                </c:pt>
                <c:pt idx="3">
                  <c:v>Баллистика и гидроаэродинамика</c:v>
                </c:pt>
              </c:strCache>
            </c:strRef>
          </c:cat>
          <c:val>
            <c:numRef>
              <c:f>'Выполнение гос.задания'!$O$35:$O$38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6116864"/>
        <c:axId val="176118400"/>
      </c:barChart>
      <c:catAx>
        <c:axId val="176116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76118400"/>
        <c:crosses val="autoZero"/>
        <c:auto val="1"/>
        <c:lblAlgn val="ctr"/>
        <c:lblOffset val="100"/>
        <c:noMultiLvlLbl val="0"/>
      </c:catAx>
      <c:valAx>
        <c:axId val="176118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61168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Оценка ВКР на защите</a:t>
            </a:r>
          </a:p>
        </c:rich>
      </c:tx>
      <c:layout>
        <c:manualLayout>
          <c:xMode val="edge"/>
          <c:yMode val="edge"/>
          <c:x val="8.1284776902887129E-2"/>
          <c:y val="5.09259259259259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060367454068473E-4"/>
          <c:y val="0.15523694954797318"/>
          <c:w val="0.47732677165354331"/>
          <c:h val="0.79554461942257215"/>
        </c:manualLayout>
      </c:layout>
      <c:doughnut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Бакалавры!$A$14:$A$16</c:f>
              <c:strCache>
                <c:ptCount val="3"/>
                <c:pt idx="0">
                  <c:v> отлично</c:v>
                </c:pt>
                <c:pt idx="1">
                  <c:v> хорошо</c:v>
                </c:pt>
                <c:pt idx="2">
                  <c:v>удовлетворительно</c:v>
                </c:pt>
              </c:strCache>
            </c:strRef>
          </c:cat>
          <c:val>
            <c:numRef>
              <c:f>Бакалавры!$C$14:$C$16</c:f>
              <c:numCache>
                <c:formatCode>0.00%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927909011373577"/>
          <c:y val="0.26700313502478856"/>
          <c:w val="0.32460979877515311"/>
          <c:h val="0.53034558180227476"/>
        </c:manualLayout>
      </c:layout>
      <c:overlay val="0"/>
      <c:txPr>
        <a:bodyPr/>
        <a:lstStyle/>
        <a:p>
          <a:pPr>
            <a:defRPr sz="14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Выданные дипломы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535339792462946E-2"/>
          <c:y val="0.28226597271504983"/>
          <c:w val="0.88865563988679797"/>
          <c:h val="0.6780437094291110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Бакалавры!$D$14:$D$15</c:f>
              <c:strCache>
                <c:ptCount val="2"/>
                <c:pt idx="0">
                  <c:v>диплом с отличием </c:v>
                </c:pt>
                <c:pt idx="1">
                  <c:v>диплом без отличия</c:v>
                </c:pt>
              </c:strCache>
            </c:strRef>
          </c:cat>
          <c:val>
            <c:numRef>
              <c:f>Бакалавры!$F$14:$F$15</c:f>
              <c:numCache>
                <c:formatCode>0%</c:formatCode>
                <c:ptCount val="2"/>
                <c:pt idx="0">
                  <c:v>0.18181818181818182</c:v>
                </c:pt>
                <c:pt idx="1">
                  <c:v>0.81818181818181823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Бакалавры!$D$13</c:f>
              <c:strCache>
                <c:ptCount val="1"/>
                <c:pt idx="0">
                  <c:v>Выданные дипломы</c:v>
                </c:pt>
              </c:strCache>
            </c:strRef>
          </c:cat>
          <c:val>
            <c:numRef>
              <c:f>Бакалавры!$E$13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Оценка ВКР на защите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>
        <c:manualLayout>
          <c:xMode val="edge"/>
          <c:yMode val="edge"/>
          <c:x val="0.16027737658778654"/>
          <c:y val="5.08182706629583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419231196533718"/>
          <c:y val="0.25425447078384888"/>
          <c:w val="0.56024256564085473"/>
          <c:h val="0.71217275293328985"/>
        </c:manualLayout>
      </c:layout>
      <c:doughnutChart>
        <c:varyColors val="1"/>
        <c:ser>
          <c:idx val="0"/>
          <c:order val="0"/>
          <c:spPr>
            <a:solidFill>
              <a:schemeClr val="accent1"/>
            </a:solidFill>
          </c:spPr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Бакалавры!$A$36:$A$37</c:f>
              <c:strCache>
                <c:ptCount val="2"/>
                <c:pt idx="0">
                  <c:v> отлично</c:v>
                </c:pt>
                <c:pt idx="1">
                  <c:v> хорошо</c:v>
                </c:pt>
              </c:strCache>
            </c:strRef>
          </c:cat>
          <c:val>
            <c:numRef>
              <c:f>Бакалавры!$C$36:$C$37</c:f>
              <c:numCache>
                <c:formatCode>0.00%</c:formatCode>
                <c:ptCount val="2"/>
                <c:pt idx="0">
                  <c:v>0.7142857142857143</c:v>
                </c:pt>
                <c:pt idx="1">
                  <c:v>0.2857142857142857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186837018109099"/>
          <c:y val="0.13829842823490421"/>
          <c:w val="0.36660783027121607"/>
          <c:h val="0.106865339749198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Выданные дипломы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>
        <c:manualLayout>
          <c:xMode val="edge"/>
          <c:yMode val="edge"/>
          <c:x val="0.27295144356955381"/>
          <c:y val="2.314814814814814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Бакалавры!$D$36:$D$37</c:f>
              <c:strCache>
                <c:ptCount val="2"/>
                <c:pt idx="0">
                  <c:v>диплом с отличием </c:v>
                </c:pt>
                <c:pt idx="1">
                  <c:v>диплом без отличия</c:v>
                </c:pt>
              </c:strCache>
            </c:strRef>
          </c:cat>
          <c:val>
            <c:numRef>
              <c:f>Бакалавры!$F$36:$F$37</c:f>
              <c:numCache>
                <c:formatCode>0%</c:formatCode>
                <c:ptCount val="2"/>
                <c:pt idx="0">
                  <c:v>0.14285714285714285</c:v>
                </c:pt>
                <c:pt idx="1">
                  <c:v>0.8571428571428571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Бакалавры!$D$35</c:f>
              <c:strCache>
                <c:ptCount val="1"/>
                <c:pt idx="0">
                  <c:v>Выданные дипломы</c:v>
                </c:pt>
              </c:strCache>
            </c:strRef>
          </c:cat>
          <c:val>
            <c:numRef>
              <c:f>Бакалавры!$E$35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Оценка ВКР на защите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4994042529896"/>
          <c:y val="0.2183161565926226"/>
          <c:w val="0.57844176733986075"/>
          <c:h val="0.7816838434073774"/>
        </c:manualLayout>
      </c:layout>
      <c:doughnut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Бакалавры!$A$25:$A$27</c:f>
              <c:strCache>
                <c:ptCount val="3"/>
                <c:pt idx="0">
                  <c:v> отлично</c:v>
                </c:pt>
                <c:pt idx="1">
                  <c:v> хорошо</c:v>
                </c:pt>
                <c:pt idx="2">
                  <c:v>удовлетворительно</c:v>
                </c:pt>
              </c:strCache>
            </c:strRef>
          </c:cat>
          <c:val>
            <c:numRef>
              <c:f>Бакалавры!$C$25:$C$27</c:f>
              <c:numCache>
                <c:formatCode>0.00%</c:formatCode>
                <c:ptCount val="3"/>
                <c:pt idx="0">
                  <c:v>0.55555555555555558</c:v>
                </c:pt>
                <c:pt idx="1">
                  <c:v>0.33333333333333331</c:v>
                </c:pt>
                <c:pt idx="2">
                  <c:v>0.1111111111111111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Выданные дипломы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F0000"/>
            </a:solidFill>
          </c:spPr>
          <c:explosion val="25"/>
          <c:dPt>
            <c:idx val="1"/>
            <c:bubble3D val="0"/>
            <c:spPr>
              <a:solidFill>
                <a:schemeClr val="bg2"/>
              </a:solidFill>
            </c:spPr>
          </c:dPt>
          <c:dLbls>
            <c:dLbl>
              <c:idx val="0"/>
              <c:layout>
                <c:manualLayout>
                  <c:x val="-0.15139463670703254"/>
                  <c:y val="2.81034150140902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44364151337682"/>
                  <c:y val="-8.76558896868052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Бакалавры!$D$25:$D$26</c:f>
              <c:strCache>
                <c:ptCount val="2"/>
                <c:pt idx="0">
                  <c:v>диплом с отличием </c:v>
                </c:pt>
                <c:pt idx="1">
                  <c:v>диплом без отличия</c:v>
                </c:pt>
              </c:strCache>
            </c:strRef>
          </c:cat>
          <c:val>
            <c:numRef>
              <c:f>Бакалавры!$F$25:$F$26</c:f>
              <c:numCache>
                <c:formatCode>0%</c:formatCode>
                <c:ptCount val="2"/>
                <c:pt idx="0">
                  <c:v>0.44444444444444442</c:v>
                </c:pt>
                <c:pt idx="1">
                  <c:v>0.55555555555555558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Оценка ВКР на защите</a:t>
            </a:r>
          </a:p>
        </c:rich>
      </c:tx>
      <c:layout>
        <c:manualLayout>
          <c:xMode val="edge"/>
          <c:yMode val="edge"/>
          <c:x val="0.26184033245844268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31960734521561"/>
          <c:y val="0.20853612419132916"/>
          <c:w val="0.58015895059279132"/>
          <c:h val="0.78098320272106514"/>
        </c:manualLayout>
      </c:layout>
      <c:doughnut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Магистры!$A$3:$A$4</c:f>
              <c:strCache>
                <c:ptCount val="2"/>
                <c:pt idx="0">
                  <c:v> отлично</c:v>
                </c:pt>
                <c:pt idx="1">
                  <c:v> хорошо</c:v>
                </c:pt>
              </c:strCache>
            </c:strRef>
          </c:cat>
          <c:val>
            <c:numRef>
              <c:f>Магистры!$C$3:$C$4</c:f>
              <c:numCache>
                <c:formatCode>0%</c:formatCode>
                <c:ptCount val="2"/>
                <c:pt idx="0">
                  <c:v>0.83333333333333337</c:v>
                </c:pt>
                <c:pt idx="1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CC839-8E35-41EF-8BEE-EA63FED9D8AB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FC850-63A6-43C0-9290-A39A7210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1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C850-63A6-43C0-9290-A39A72101A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8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C850-63A6-43C0-9290-A39A72101A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3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0C9B-AE28-44E2-85FF-470C0CD76A9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E46C-A09F-4433-83AF-8766E09BDD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0C9B-AE28-44E2-85FF-470C0CD76A9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E46C-A09F-4433-83AF-8766E09BD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0C9B-AE28-44E2-85FF-470C0CD76A9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E46C-A09F-4433-83AF-8766E09BD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0C9B-AE28-44E2-85FF-470C0CD76A9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E46C-A09F-4433-83AF-8766E09BDD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0C9B-AE28-44E2-85FF-470C0CD76A9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E46C-A09F-4433-83AF-8766E09BD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0C9B-AE28-44E2-85FF-470C0CD76A9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E46C-A09F-4433-83AF-8766E09BDD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0C9B-AE28-44E2-85FF-470C0CD76A9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E46C-A09F-4433-83AF-8766E09BDD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0C9B-AE28-44E2-85FF-470C0CD76A9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E46C-A09F-4433-83AF-8766E09BD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0C9B-AE28-44E2-85FF-470C0CD76A9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E46C-A09F-4433-83AF-8766E09BD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0C9B-AE28-44E2-85FF-470C0CD76A9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E46C-A09F-4433-83AF-8766E09BD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0C9B-AE28-44E2-85FF-470C0CD76A9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E46C-A09F-4433-83AF-8766E09BDD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8B0C9B-AE28-44E2-85FF-470C0CD76A9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7CE46C-A09F-4433-83AF-8766E09BDD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501008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175351" cy="1793167"/>
          </a:xfrm>
        </p:spPr>
        <p:txBody>
          <a:bodyPr/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Отчет по ГЭК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4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539973"/>
              </p:ext>
            </p:extLst>
          </p:nvPr>
        </p:nvGraphicFramePr>
        <p:xfrm>
          <a:off x="25030" y="692696"/>
          <a:ext cx="911897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709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99686"/>
              </p:ext>
            </p:extLst>
          </p:nvPr>
        </p:nvGraphicFramePr>
        <p:xfrm>
          <a:off x="0" y="1052736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292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477427"/>
              </p:ext>
            </p:extLst>
          </p:nvPr>
        </p:nvGraphicFramePr>
        <p:xfrm>
          <a:off x="0" y="620688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294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660068"/>
              </p:ext>
            </p:extLst>
          </p:nvPr>
        </p:nvGraphicFramePr>
        <p:xfrm>
          <a:off x="10183" y="980728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139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15.03.06 Мехатроника и робототехника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036496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КЦП на </a:t>
            </a:r>
            <a:r>
              <a:rPr lang="ru-RU" dirty="0" smtClean="0"/>
              <a:t>2021 </a:t>
            </a:r>
            <a:r>
              <a:rPr lang="ru-RU" dirty="0" smtClean="0"/>
              <a:t>г. поступления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r>
              <a:rPr lang="ru-RU" dirty="0" smtClean="0"/>
              <a:t> человек</a:t>
            </a:r>
            <a:endParaRPr lang="ru-RU" dirty="0" smtClean="0"/>
          </a:p>
          <a:p>
            <a:r>
              <a:rPr lang="ru-RU" dirty="0" smtClean="0"/>
              <a:t>Выпуск – </a:t>
            </a:r>
            <a:r>
              <a:rPr lang="ru-RU" dirty="0" smtClean="0">
                <a:solidFill>
                  <a:srgbClr val="342DC5"/>
                </a:solidFill>
              </a:rPr>
              <a:t>21</a:t>
            </a:r>
            <a:r>
              <a:rPr lang="ru-RU" dirty="0" smtClean="0"/>
              <a:t> человек из них 12 человек  платно, </a:t>
            </a:r>
            <a:r>
              <a:rPr lang="ru-RU" dirty="0" smtClean="0"/>
              <a:t>это составляет от КЦП </a:t>
            </a:r>
            <a:r>
              <a:rPr lang="ru-RU" dirty="0" smtClean="0">
                <a:solidFill>
                  <a:srgbClr val="C00000"/>
                </a:solidFill>
              </a:rPr>
              <a:t>30</a:t>
            </a:r>
            <a:r>
              <a:rPr lang="ru-RU" dirty="0" smtClean="0"/>
              <a:t>% 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396605"/>
              </p:ext>
            </p:extLst>
          </p:nvPr>
        </p:nvGraphicFramePr>
        <p:xfrm>
          <a:off x="4572000" y="2708920"/>
          <a:ext cx="45412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646093"/>
              </p:ext>
            </p:extLst>
          </p:nvPr>
        </p:nvGraphicFramePr>
        <p:xfrm>
          <a:off x="34401" y="2636912"/>
          <a:ext cx="525767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54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16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15.03.03 Прикладная механика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9144000" cy="4846320"/>
          </a:xfrm>
        </p:spPr>
        <p:txBody>
          <a:bodyPr/>
          <a:lstStyle/>
          <a:p>
            <a:r>
              <a:rPr lang="ru-RU" dirty="0" smtClean="0"/>
              <a:t>КЦП на </a:t>
            </a:r>
            <a:r>
              <a:rPr lang="ru-RU" dirty="0" smtClean="0"/>
              <a:t>2021 </a:t>
            </a:r>
            <a:r>
              <a:rPr lang="ru-RU" dirty="0" smtClean="0"/>
              <a:t>г. поступления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27</a:t>
            </a:r>
            <a:r>
              <a:rPr lang="ru-RU" dirty="0" smtClean="0"/>
              <a:t> </a:t>
            </a:r>
            <a:r>
              <a:rPr lang="ru-RU" dirty="0" smtClean="0"/>
              <a:t>человек</a:t>
            </a:r>
          </a:p>
          <a:p>
            <a:r>
              <a:rPr lang="ru-RU" dirty="0" smtClean="0"/>
              <a:t>Выпуск – </a:t>
            </a:r>
            <a:r>
              <a:rPr lang="ru-RU" dirty="0" smtClean="0">
                <a:solidFill>
                  <a:srgbClr val="342DC5"/>
                </a:solidFill>
              </a:rPr>
              <a:t>11</a:t>
            </a:r>
            <a:r>
              <a:rPr lang="ru-RU" dirty="0" smtClean="0"/>
              <a:t> </a:t>
            </a:r>
            <a:r>
              <a:rPr lang="ru-RU" dirty="0" smtClean="0"/>
              <a:t>человек, это составляет от КЦП </a:t>
            </a:r>
            <a:r>
              <a:rPr lang="ru-RU" dirty="0" smtClean="0">
                <a:solidFill>
                  <a:srgbClr val="C00000"/>
                </a:solidFill>
              </a:rPr>
              <a:t>40,7</a:t>
            </a:r>
            <a:r>
              <a:rPr lang="ru-RU" dirty="0" smtClean="0"/>
              <a:t>%</a:t>
            </a:r>
            <a:endParaRPr lang="ru-RU" dirty="0" smtClean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149332"/>
              </p:ext>
            </p:extLst>
          </p:nvPr>
        </p:nvGraphicFramePr>
        <p:xfrm>
          <a:off x="179512" y="2204864"/>
          <a:ext cx="489654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20926"/>
              </p:ext>
            </p:extLst>
          </p:nvPr>
        </p:nvGraphicFramePr>
        <p:xfrm>
          <a:off x="3707904" y="2564904"/>
          <a:ext cx="55801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93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16.03.01 Техническая физика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251" y="1412776"/>
            <a:ext cx="8354354" cy="4846320"/>
          </a:xfrm>
        </p:spPr>
        <p:txBody>
          <a:bodyPr/>
          <a:lstStyle/>
          <a:p>
            <a:r>
              <a:rPr lang="ru-RU" dirty="0"/>
              <a:t>КЦП на </a:t>
            </a:r>
            <a:r>
              <a:rPr lang="ru-RU" dirty="0" smtClean="0"/>
              <a:t>2021 </a:t>
            </a:r>
            <a:r>
              <a:rPr lang="ru-RU" dirty="0"/>
              <a:t>г. поступления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29</a:t>
            </a:r>
            <a:r>
              <a:rPr lang="ru-RU" dirty="0" smtClean="0"/>
              <a:t> </a:t>
            </a:r>
            <a:r>
              <a:rPr lang="ru-RU" dirty="0"/>
              <a:t>человек</a:t>
            </a:r>
          </a:p>
          <a:p>
            <a:r>
              <a:rPr lang="ru-RU" dirty="0"/>
              <a:t>Выпуск – </a:t>
            </a:r>
            <a:r>
              <a:rPr lang="ru-RU" dirty="0" smtClean="0">
                <a:solidFill>
                  <a:srgbClr val="342DC5"/>
                </a:solidFill>
              </a:rPr>
              <a:t>7</a:t>
            </a:r>
            <a:r>
              <a:rPr lang="ru-RU" dirty="0" smtClean="0"/>
              <a:t> </a:t>
            </a:r>
            <a:r>
              <a:rPr lang="ru-RU" dirty="0"/>
              <a:t>человек, это составляет от КЦП </a:t>
            </a:r>
            <a:r>
              <a:rPr lang="ru-RU" dirty="0" smtClean="0">
                <a:solidFill>
                  <a:srgbClr val="C00000"/>
                </a:solidFill>
              </a:rPr>
              <a:t>24,1</a:t>
            </a:r>
            <a:r>
              <a:rPr lang="ru-RU" dirty="0" smtClean="0"/>
              <a:t>%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13506"/>
              </p:ext>
            </p:extLst>
          </p:nvPr>
        </p:nvGraphicFramePr>
        <p:xfrm>
          <a:off x="-324544" y="2420888"/>
          <a:ext cx="54006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777129"/>
              </p:ext>
            </p:extLst>
          </p:nvPr>
        </p:nvGraphicFramePr>
        <p:xfrm>
          <a:off x="3491880" y="2564904"/>
          <a:ext cx="55446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56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24.03.03 Баллистика и гидроаэродинамика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8172400" cy="1008112"/>
          </a:xfrm>
        </p:spPr>
        <p:txBody>
          <a:bodyPr/>
          <a:lstStyle/>
          <a:p>
            <a:r>
              <a:rPr lang="ru-RU" dirty="0"/>
              <a:t>КЦП на </a:t>
            </a:r>
            <a:r>
              <a:rPr lang="ru-RU" dirty="0" smtClean="0"/>
              <a:t>2021 </a:t>
            </a:r>
            <a:r>
              <a:rPr lang="ru-RU" dirty="0"/>
              <a:t>г. поступления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35</a:t>
            </a:r>
            <a:r>
              <a:rPr lang="ru-RU" dirty="0" smtClean="0"/>
              <a:t> </a:t>
            </a:r>
            <a:r>
              <a:rPr lang="ru-RU" dirty="0"/>
              <a:t>человек</a:t>
            </a:r>
          </a:p>
          <a:p>
            <a:r>
              <a:rPr lang="ru-RU" dirty="0"/>
              <a:t>Выпуск – </a:t>
            </a:r>
            <a:r>
              <a:rPr lang="ru-RU" dirty="0" smtClean="0">
                <a:solidFill>
                  <a:srgbClr val="342DC5"/>
                </a:solidFill>
              </a:rPr>
              <a:t>9</a:t>
            </a:r>
            <a:r>
              <a:rPr lang="ru-RU" dirty="0" smtClean="0"/>
              <a:t> </a:t>
            </a:r>
            <a:r>
              <a:rPr lang="ru-RU" dirty="0"/>
              <a:t>человек, это составляет от КЦП </a:t>
            </a:r>
            <a:r>
              <a:rPr lang="ru-RU" dirty="0" smtClean="0">
                <a:solidFill>
                  <a:srgbClr val="C00000"/>
                </a:solidFill>
              </a:rPr>
              <a:t>25,7</a:t>
            </a:r>
            <a:r>
              <a:rPr lang="ru-RU" dirty="0" smtClean="0"/>
              <a:t>%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764990"/>
              </p:ext>
            </p:extLst>
          </p:nvPr>
        </p:nvGraphicFramePr>
        <p:xfrm>
          <a:off x="-468560" y="2276872"/>
          <a:ext cx="53285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897279"/>
              </p:ext>
            </p:extLst>
          </p:nvPr>
        </p:nvGraphicFramePr>
        <p:xfrm>
          <a:off x="3419872" y="2420888"/>
          <a:ext cx="6048672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29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15.04.06 Мехатроника и робототехника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805" y="1340768"/>
            <a:ext cx="8172400" cy="936104"/>
          </a:xfrm>
        </p:spPr>
        <p:txBody>
          <a:bodyPr/>
          <a:lstStyle/>
          <a:p>
            <a:r>
              <a:rPr lang="ru-RU" dirty="0"/>
              <a:t>КЦП на </a:t>
            </a:r>
            <a:r>
              <a:rPr lang="ru-RU" dirty="0" smtClean="0"/>
              <a:t>2023 </a:t>
            </a:r>
            <a:r>
              <a:rPr lang="ru-RU" dirty="0"/>
              <a:t>г. поступления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ru-RU" dirty="0" smtClean="0"/>
              <a:t> </a:t>
            </a:r>
            <a:r>
              <a:rPr lang="ru-RU" dirty="0"/>
              <a:t>человек</a:t>
            </a:r>
          </a:p>
          <a:p>
            <a:r>
              <a:rPr lang="ru-RU" dirty="0"/>
              <a:t>Выпуск – </a:t>
            </a:r>
            <a:r>
              <a:rPr lang="ru-RU" dirty="0" smtClean="0">
                <a:solidFill>
                  <a:srgbClr val="342DC5"/>
                </a:solidFill>
              </a:rPr>
              <a:t>6</a:t>
            </a:r>
            <a:r>
              <a:rPr lang="ru-RU" dirty="0" smtClean="0"/>
              <a:t> </a:t>
            </a:r>
            <a:r>
              <a:rPr lang="ru-RU" dirty="0"/>
              <a:t>человек, это составляет от КЦП </a:t>
            </a:r>
            <a:r>
              <a:rPr lang="ru-RU" dirty="0" smtClean="0">
                <a:solidFill>
                  <a:srgbClr val="C00000"/>
                </a:solidFill>
              </a:rPr>
              <a:t>30</a:t>
            </a:r>
            <a:r>
              <a:rPr lang="ru-RU" dirty="0" smtClean="0"/>
              <a:t>%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028743"/>
              </p:ext>
            </p:extLst>
          </p:nvPr>
        </p:nvGraphicFramePr>
        <p:xfrm>
          <a:off x="-324544" y="2276872"/>
          <a:ext cx="50405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836667"/>
              </p:ext>
            </p:extLst>
          </p:nvPr>
        </p:nvGraphicFramePr>
        <p:xfrm>
          <a:off x="3419872" y="2420888"/>
          <a:ext cx="57241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155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15.04.03 Прикладная механика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8378" y="1124744"/>
            <a:ext cx="8460432" cy="4990336"/>
          </a:xfrm>
        </p:spPr>
        <p:txBody>
          <a:bodyPr/>
          <a:lstStyle/>
          <a:p>
            <a:r>
              <a:rPr lang="ru-RU" dirty="0"/>
              <a:t>КЦП на </a:t>
            </a:r>
            <a:r>
              <a:rPr lang="ru-RU" dirty="0" smtClean="0"/>
              <a:t>2023 </a:t>
            </a:r>
            <a:r>
              <a:rPr lang="ru-RU" dirty="0"/>
              <a:t>г. поступления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ru-RU" dirty="0" smtClean="0"/>
              <a:t> человек +1 квотник</a:t>
            </a:r>
            <a:endParaRPr lang="ru-RU" dirty="0"/>
          </a:p>
          <a:p>
            <a:r>
              <a:rPr lang="ru-RU" dirty="0"/>
              <a:t>Выпуск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342DC5"/>
                </a:solidFill>
              </a:rPr>
              <a:t>9</a:t>
            </a:r>
            <a:r>
              <a:rPr lang="ru-RU" dirty="0" smtClean="0"/>
              <a:t> </a:t>
            </a:r>
            <a:r>
              <a:rPr lang="ru-RU" dirty="0" smtClean="0"/>
              <a:t>человек</a:t>
            </a:r>
            <a:r>
              <a:rPr lang="ru-RU" dirty="0"/>
              <a:t>, это составляет от КЦП </a:t>
            </a:r>
            <a:r>
              <a:rPr lang="ru-RU" dirty="0" smtClean="0">
                <a:solidFill>
                  <a:srgbClr val="C00000"/>
                </a:solidFill>
              </a:rPr>
              <a:t>36,0</a:t>
            </a:r>
            <a:r>
              <a:rPr lang="ru-RU" dirty="0" smtClean="0"/>
              <a:t>%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685434"/>
              </p:ext>
            </p:extLst>
          </p:nvPr>
        </p:nvGraphicFramePr>
        <p:xfrm>
          <a:off x="-900608" y="2132856"/>
          <a:ext cx="52565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799256"/>
              </p:ext>
            </p:extLst>
          </p:nvPr>
        </p:nvGraphicFramePr>
        <p:xfrm>
          <a:off x="3635896" y="2420888"/>
          <a:ext cx="54006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770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239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16.04.01 Техническая физика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8172400" cy="1080120"/>
          </a:xfrm>
        </p:spPr>
        <p:txBody>
          <a:bodyPr>
            <a:normAutofit/>
          </a:bodyPr>
          <a:lstStyle/>
          <a:p>
            <a:r>
              <a:rPr lang="ru-RU" dirty="0"/>
              <a:t>КЦП на </a:t>
            </a:r>
            <a:r>
              <a:rPr lang="ru-RU" dirty="0" smtClean="0"/>
              <a:t>2023 </a:t>
            </a:r>
            <a:r>
              <a:rPr lang="ru-RU" dirty="0"/>
              <a:t>г. поступления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30</a:t>
            </a:r>
            <a:r>
              <a:rPr lang="ru-RU" dirty="0" smtClean="0"/>
              <a:t> </a:t>
            </a:r>
            <a:r>
              <a:rPr lang="ru-RU" dirty="0"/>
              <a:t>человек</a:t>
            </a:r>
          </a:p>
          <a:p>
            <a:r>
              <a:rPr lang="ru-RU" dirty="0"/>
              <a:t>Выпуск – </a:t>
            </a:r>
            <a:r>
              <a:rPr lang="ru-RU" dirty="0" smtClean="0">
                <a:solidFill>
                  <a:srgbClr val="342DC5"/>
                </a:solidFill>
              </a:rPr>
              <a:t>10</a:t>
            </a:r>
            <a:r>
              <a:rPr lang="ru-RU" dirty="0" smtClean="0"/>
              <a:t> </a:t>
            </a:r>
            <a:r>
              <a:rPr lang="ru-RU" dirty="0"/>
              <a:t>человек, это составляет от КЦП </a:t>
            </a:r>
            <a:r>
              <a:rPr lang="ru-RU" dirty="0" smtClean="0">
                <a:solidFill>
                  <a:srgbClr val="C00000"/>
                </a:solidFill>
              </a:rPr>
              <a:t>38,5</a:t>
            </a:r>
            <a:r>
              <a:rPr lang="ru-RU" dirty="0" smtClean="0"/>
              <a:t>%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189874"/>
              </p:ext>
            </p:extLst>
          </p:nvPr>
        </p:nvGraphicFramePr>
        <p:xfrm>
          <a:off x="107504" y="2204864"/>
          <a:ext cx="895280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Лист" r:id="rId3" imgW="7124700" imgH="1619250" progId="Excel.Sheet.12">
                  <p:embed/>
                </p:oleObj>
              </mc:Choice>
              <mc:Fallback>
                <p:oleObj name="Лист" r:id="rId3" imgW="7124700" imgH="1619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2204864"/>
                        <a:ext cx="8952805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907226"/>
              </p:ext>
            </p:extLst>
          </p:nvPr>
        </p:nvGraphicFramePr>
        <p:xfrm>
          <a:off x="-396552" y="3717032"/>
          <a:ext cx="51125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104512"/>
              </p:ext>
            </p:extLst>
          </p:nvPr>
        </p:nvGraphicFramePr>
        <p:xfrm>
          <a:off x="4283968" y="3861048"/>
          <a:ext cx="48600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5192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24.04.03 Баллистика и гидроаэродинамика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8172400" cy="1008112"/>
          </a:xfrm>
        </p:spPr>
        <p:txBody>
          <a:bodyPr/>
          <a:lstStyle/>
          <a:p>
            <a:r>
              <a:rPr lang="ru-RU" dirty="0"/>
              <a:t>КЦП на </a:t>
            </a:r>
            <a:r>
              <a:rPr lang="ru-RU" dirty="0" smtClean="0"/>
              <a:t>2023 </a:t>
            </a:r>
            <a:r>
              <a:rPr lang="ru-RU" dirty="0"/>
              <a:t>г. поступления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14</a:t>
            </a:r>
            <a:r>
              <a:rPr lang="ru-RU" dirty="0" smtClean="0"/>
              <a:t> </a:t>
            </a:r>
            <a:r>
              <a:rPr lang="ru-RU" dirty="0"/>
              <a:t>человек</a:t>
            </a:r>
          </a:p>
          <a:p>
            <a:r>
              <a:rPr lang="ru-RU" dirty="0"/>
              <a:t>Выпуск – </a:t>
            </a:r>
            <a:r>
              <a:rPr lang="ru-RU" dirty="0" smtClean="0">
                <a:solidFill>
                  <a:srgbClr val="342DC5"/>
                </a:solidFill>
              </a:rPr>
              <a:t>6</a:t>
            </a:r>
            <a:r>
              <a:rPr lang="ru-RU" dirty="0" smtClean="0"/>
              <a:t> </a:t>
            </a:r>
            <a:r>
              <a:rPr lang="ru-RU" dirty="0"/>
              <a:t>человек, это составляет от КЦП </a:t>
            </a:r>
            <a:r>
              <a:rPr lang="ru-RU" dirty="0" smtClean="0">
                <a:solidFill>
                  <a:srgbClr val="C00000"/>
                </a:solidFill>
              </a:rPr>
              <a:t>42,9</a:t>
            </a:r>
            <a:r>
              <a:rPr lang="ru-RU" dirty="0" smtClean="0"/>
              <a:t>%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349394"/>
              </p:ext>
            </p:extLst>
          </p:nvPr>
        </p:nvGraphicFramePr>
        <p:xfrm>
          <a:off x="-972616" y="2420888"/>
          <a:ext cx="54006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017759"/>
              </p:ext>
            </p:extLst>
          </p:nvPr>
        </p:nvGraphicFramePr>
        <p:xfrm>
          <a:off x="3491880" y="2492896"/>
          <a:ext cx="58326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7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12586</TotalTime>
  <Words>293</Words>
  <Application>Microsoft Office PowerPoint</Application>
  <PresentationFormat>Экран (4:3)</PresentationFormat>
  <Paragraphs>50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Лист Microsoft Excel</vt:lpstr>
      <vt:lpstr>Отчет по ГЭК</vt:lpstr>
      <vt:lpstr>15.03.06 Мехатроника и робототехника </vt:lpstr>
      <vt:lpstr>15.03.03 Прикладная механика</vt:lpstr>
      <vt:lpstr>16.03.01 Техническая физика</vt:lpstr>
      <vt:lpstr>24.03.03 Баллистика и гидроаэродинамика </vt:lpstr>
      <vt:lpstr>15.04.06 Мехатроника и робототехника</vt:lpstr>
      <vt:lpstr>15.04.03 Прикладная механика</vt:lpstr>
      <vt:lpstr>16.04.01 Техническая физика</vt:lpstr>
      <vt:lpstr>24.04.03 Баллистика и гидроаэродинамика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ГЭК</dc:title>
  <dc:creator>User</dc:creator>
  <cp:lastModifiedBy>1</cp:lastModifiedBy>
  <cp:revision>126</cp:revision>
  <dcterms:created xsi:type="dcterms:W3CDTF">2021-10-21T04:49:47Z</dcterms:created>
  <dcterms:modified xsi:type="dcterms:W3CDTF">2025-10-18T10:42:40Z</dcterms:modified>
</cp:coreProperties>
</file>