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6" r:id="rId9"/>
    <p:sldId id="275" r:id="rId10"/>
    <p:sldId id="273" r:id="rId11"/>
    <p:sldId id="274" r:id="rId12"/>
    <p:sldId id="270" r:id="rId13"/>
    <p:sldId id="272" r:id="rId14"/>
    <p:sldId id="276" r:id="rId15"/>
    <p:sldId id="278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97F5"/>
    <a:srgbClr val="D71740"/>
    <a:srgbClr val="686BEE"/>
    <a:srgbClr val="342DC5"/>
    <a:srgbClr val="1A1377"/>
    <a:srgbClr val="171458"/>
    <a:srgbClr val="A6B6FC"/>
    <a:srgbClr val="726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30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77;&#1082;&#1088;&#1077;&#1090;&#1072;&#1088;&#1100;%20&#1043;&#1040;&#1050;\&#1044;&#1086;&#1082;&#1091;&#1084;&#1077;&#1085;&#1090;&#1099;\&#1050;&#1085;&#1080;&#1075;&#1072;1%202024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0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77;&#1082;&#1088;&#1077;&#1090;&#1072;&#1088;&#1100;%20&#1043;&#1040;&#1050;\&#1044;&#1086;&#1082;&#1091;&#1084;&#1077;&#1085;&#1090;&#1099;\&#1050;&#1085;&#1080;&#1075;&#1072;1%202024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2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5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77;&#1082;&#1088;&#1077;&#1090;&#1072;&#1088;&#1100;%20&#1043;&#1040;&#1050;\&#1044;&#1086;&#1082;&#1091;&#1084;&#1077;&#1085;&#1090;&#1099;\&#1050;&#1085;&#1080;&#1075;&#1072;1%202024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77;&#1082;&#1088;&#1077;&#1090;&#1072;&#1088;&#1100;%20&#1043;&#1040;&#1050;\&#1044;&#1086;&#1082;&#1091;&#1084;&#1077;&#1085;&#1090;&#1099;\&#1050;&#1085;&#1080;&#1075;&#1072;1%20202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6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7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9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0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1050;&#1085;&#1080;&#1075;&#1072;1%20202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7;&#1077;&#1082;&#1088;&#1077;&#1090;&#1072;&#1088;&#1100;%20&#1043;&#1040;&#1050;\&#1044;&#1086;&#1082;&#1091;&#1084;&#1077;&#1085;&#1090;&#1099;\&#1050;&#1085;&#1080;&#1075;&#1072;1%20202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Оценка ВКР на защите</a:t>
            </a:r>
          </a:p>
        </c:rich>
      </c:tx>
      <c:layout>
        <c:manualLayout>
          <c:xMode val="edge"/>
          <c:yMode val="edge"/>
          <c:x val="4.6316086259501635E-2"/>
          <c:y val="5.09259259259259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7807003781013325E-2"/>
          <c:y val="0.18130723242927968"/>
          <c:w val="0.47681191512815085"/>
          <c:h val="0.81869276757072029"/>
        </c:manualLayout>
      </c:layout>
      <c:doughnut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Бакалавры!$A$3:$A$5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Бакалавры!$C$3:$C$5</c:f>
              <c:numCache>
                <c:formatCode>0%</c:formatCode>
                <c:ptCount val="3"/>
                <c:pt idx="0">
                  <c:v>0.47368421052631576</c:v>
                </c:pt>
                <c:pt idx="1">
                  <c:v>0.36842105263157893</c:v>
                </c:pt>
                <c:pt idx="2">
                  <c:v>0.15789473684210525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3669306872255507"/>
          <c:y val="0.39680191017789446"/>
          <c:w val="0.2880457432762229"/>
          <c:h val="0.2429702537182852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Оценка ВКР на защите</a:t>
            </a:r>
          </a:p>
        </c:rich>
      </c:tx>
      <c:layout>
        <c:manualLayout>
          <c:xMode val="edge"/>
          <c:yMode val="edge"/>
          <c:x val="0.26184033245844268"/>
          <c:y val="2.3148148148148147E-2"/>
        </c:manualLayout>
      </c:layout>
      <c:overlay val="0"/>
    </c:title>
    <c:autoTitleDeleted val="0"/>
    <c:plotArea>
      <c:layout/>
      <c:doughnut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Магистры!$A$3:$A$4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Магистры!$C$3:$C$4</c:f>
              <c:numCache>
                <c:formatCode>0%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Выданные дипломы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Магистры!$D$3:$D$4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Магистры!$F$3:$F$4</c:f>
              <c:numCache>
                <c:formatCode>0%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Оценка ВКР на защите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>
        <c:manualLayout>
          <c:xMode val="edge"/>
          <c:yMode val="edge"/>
          <c:x val="0.23069849164400302"/>
          <c:y val="2.300469030011158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1677195684497766"/>
          <c:y val="0.1969113939030929"/>
          <c:w val="0.47223158614035277"/>
          <c:h val="0.7494109953966468"/>
        </c:manualLayout>
      </c:layout>
      <c:doughnut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Магистры!$A$14:$A$15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Магистры!$C$14:$C$15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Выданные дипломы</a:t>
            </a:r>
            <a:r>
              <a:rPr lang="ru-RU" sz="1800" b="1" i="0" u="none" strike="noStrike" baseline="0"/>
              <a:t> </a:t>
            </a:r>
            <a:endParaRPr lang="ru-RU">
              <a:effectLst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109106153397492"/>
          <c:w val="1"/>
          <c:h val="0.7890893846602508"/>
        </c:manualLayout>
      </c:layout>
      <c:pie3DChart>
        <c:varyColors val="1"/>
        <c:ser>
          <c:idx val="0"/>
          <c:order val="0"/>
          <c:explosion val="23"/>
          <c:dPt>
            <c:idx val="0"/>
            <c:bubble3D val="0"/>
            <c:explosion val="24"/>
            <c:spPr>
              <a:solidFill>
                <a:srgbClr val="FF0000"/>
              </a:solidFill>
            </c:spPr>
          </c:dPt>
          <c:dPt>
            <c:idx val="1"/>
            <c:bubble3D val="0"/>
            <c:explosion val="22"/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Магистры!$D$14:$D$15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Магистры!$F$14:$F$15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Оценка ВКР на защите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>
        <c:manualLayout>
          <c:xMode val="edge"/>
          <c:yMode val="edge"/>
          <c:x val="0.14315266841644794"/>
          <c:y val="2.77777777777777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794378827646544"/>
          <c:y val="0.15535505978419367"/>
          <c:w val="0.50077909011373578"/>
          <c:h val="0.83463181685622634"/>
        </c:manualLayout>
      </c:layout>
      <c:doughnut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Магистры!$A$39:$A$40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Магистры!$C$39:$C$40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Выданные дипломы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5876990533591859"/>
          <c:w val="1"/>
          <c:h val="0.7412300946640813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3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Магистры!$D$39:$D$40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Магистры!$F$39:$F$40</c:f>
              <c:numCache>
                <c:formatCode>0%</c:formatCode>
                <c:ptCount val="2"/>
                <c:pt idx="0">
                  <c:v>0.41666666666666669</c:v>
                </c:pt>
                <c:pt idx="1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Оценка ВКР на защите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5794378827646544"/>
          <c:y val="0.15535505978419367"/>
          <c:w val="0.53689020122484687"/>
          <c:h val="0.84464494021580638"/>
        </c:manualLayout>
      </c:layout>
      <c:doughnut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Магистры!$A$28:$A$29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Магистры!$C$28:$C$29</c:f>
              <c:numCache>
                <c:formatCode>0.00%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Выданные дипломы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4935598943112602"/>
          <c:w val="1"/>
          <c:h val="0.8485207057451151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37"/>
            <c:spPr>
              <a:solidFill>
                <a:srgbClr val="FF000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Магистры!$D$28:$D$29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Магистры!$F$28:$F$29</c:f>
              <c:numCache>
                <c:formatCode>0%</c:formatCode>
                <c:ptCount val="2"/>
                <c:pt idx="0">
                  <c:v>0.75</c:v>
                </c:pt>
                <c:pt idx="1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baseline="0">
                <a:effectLst/>
              </a:rPr>
              <a:t>Выполнение ГЗ по бакалавриату, %</a:t>
            </a:r>
            <a:endParaRPr lang="ru-RU">
              <a:effectLst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гос.задания'!$B$3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гос.задания'!$A$4:$A$7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гос.задания'!$B$4:$B$7</c:f>
              <c:numCache>
                <c:formatCode>General</c:formatCode>
                <c:ptCount val="4"/>
                <c:pt idx="0">
                  <c:v>60</c:v>
                </c:pt>
                <c:pt idx="1">
                  <c:v>76.7</c:v>
                </c:pt>
                <c:pt idx="2">
                  <c:v>44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гос.задания'!$C$3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2669990072787614E-3"/>
                  <c:y val="8.4350531100409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446660048525073E-3"/>
                  <c:y val="5.1121534000247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гос.задания'!$A$4:$A$7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гос.задания'!$C$4:$C$7</c:f>
              <c:numCache>
                <c:formatCode>General</c:formatCode>
                <c:ptCount val="4"/>
                <c:pt idx="0">
                  <c:v>59.1</c:v>
                </c:pt>
                <c:pt idx="1">
                  <c:v>43.8</c:v>
                </c:pt>
                <c:pt idx="2">
                  <c:v>90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'Выполнение гос.задания'!$D$3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гос.задания'!$A$4:$A$7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гос.задания'!$D$4:$D$7</c:f>
              <c:numCache>
                <c:formatCode>General</c:formatCode>
                <c:ptCount val="4"/>
                <c:pt idx="0">
                  <c:v>44</c:v>
                </c:pt>
                <c:pt idx="1">
                  <c:v>53.1</c:v>
                </c:pt>
                <c:pt idx="2">
                  <c:v>64</c:v>
                </c:pt>
                <c:pt idx="3">
                  <c:v>56.5</c:v>
                </c:pt>
              </c:numCache>
            </c:numRef>
          </c:val>
        </c:ser>
        <c:ser>
          <c:idx val="3"/>
          <c:order val="3"/>
          <c:tx>
            <c:strRef>
              <c:f>'Выполнение гос.задания'!$E$3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2669990072787614E-3"/>
                  <c:y val="5.6233687400272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446660048525073E-3"/>
                  <c:y val="8.1794454400396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гос.задания'!$A$4:$A$7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гос.задания'!$E$4:$E$7</c:f>
              <c:numCache>
                <c:formatCode>General</c:formatCode>
                <c:ptCount val="4"/>
                <c:pt idx="0">
                  <c:v>59.26</c:v>
                </c:pt>
                <c:pt idx="1">
                  <c:v>53.13</c:v>
                </c:pt>
                <c:pt idx="2">
                  <c:v>56</c:v>
                </c:pt>
                <c:pt idx="3">
                  <c:v>52</c:v>
                </c:pt>
              </c:numCache>
            </c:numRef>
          </c:val>
        </c:ser>
        <c:ser>
          <c:idx val="4"/>
          <c:order val="4"/>
          <c:tx>
            <c:strRef>
              <c:f>'Выполнение гос.задания'!$F$3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гос.задания'!$A$4:$A$7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гос.задания'!$F$4:$F$7</c:f>
              <c:numCache>
                <c:formatCode>General</c:formatCode>
                <c:ptCount val="4"/>
                <c:pt idx="0">
                  <c:v>64</c:v>
                </c:pt>
                <c:pt idx="1">
                  <c:v>46</c:v>
                </c:pt>
                <c:pt idx="2">
                  <c:v>20.68</c:v>
                </c:pt>
                <c:pt idx="3">
                  <c:v>68</c:v>
                </c:pt>
              </c:numCache>
            </c:numRef>
          </c:val>
        </c:ser>
        <c:ser>
          <c:idx val="5"/>
          <c:order val="5"/>
          <c:tx>
            <c:strRef>
              <c:f>'Выполнение гос.задания'!$G$3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гос.задания'!$A$4:$A$7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гос.задания'!$G$4:$G$7</c:f>
              <c:numCache>
                <c:formatCode>General</c:formatCode>
                <c:ptCount val="4"/>
                <c:pt idx="0">
                  <c:v>29.2</c:v>
                </c:pt>
                <c:pt idx="1">
                  <c:v>46.7</c:v>
                </c:pt>
                <c:pt idx="2">
                  <c:v>65.5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9263360"/>
        <c:axId val="199264896"/>
        <c:axId val="0"/>
      </c:bar3DChart>
      <c:catAx>
        <c:axId val="19926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99264896"/>
        <c:crosses val="autoZero"/>
        <c:auto val="1"/>
        <c:lblAlgn val="ctr"/>
        <c:lblOffset val="100"/>
        <c:noMultiLvlLbl val="0"/>
      </c:catAx>
      <c:valAx>
        <c:axId val="1992648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926336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baseline="0" dirty="0">
                <a:effectLst/>
              </a:rPr>
              <a:t>Выполнение ГЗ по магистратуре,%</a:t>
            </a:r>
            <a:endParaRPr lang="ru-RU" dirty="0">
              <a:effectLst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гос.задания'!$B$10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гос.задания'!$A$11:$A$14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гос.задания'!$B$11:$B$14</c:f>
              <c:numCache>
                <c:formatCode>General</c:formatCode>
                <c:ptCount val="4"/>
                <c:pt idx="0">
                  <c:v>61.1</c:v>
                </c:pt>
                <c:pt idx="1">
                  <c:v>87.5</c:v>
                </c:pt>
                <c:pt idx="2">
                  <c:v>50</c:v>
                </c:pt>
                <c:pt idx="3">
                  <c:v>83.3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гос.задания'!$C$10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гос.задания'!$A$11:$A$14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гос.задания'!$C$11:$C$14</c:f>
              <c:numCache>
                <c:formatCode>General</c:formatCode>
                <c:ptCount val="4"/>
                <c:pt idx="0">
                  <c:v>85</c:v>
                </c:pt>
                <c:pt idx="1">
                  <c:v>58.3</c:v>
                </c:pt>
                <c:pt idx="2">
                  <c:v>75</c:v>
                </c:pt>
                <c:pt idx="3">
                  <c:v>33.299999999999997</c:v>
                </c:pt>
              </c:numCache>
            </c:numRef>
          </c:val>
        </c:ser>
        <c:ser>
          <c:idx val="2"/>
          <c:order val="2"/>
          <c:tx>
            <c:strRef>
              <c:f>'Выполнение гос.задания'!$D$10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гос.задания'!$A$11:$A$14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гос.задания'!$D$11:$D$14</c:f>
              <c:numCache>
                <c:formatCode>General</c:formatCode>
                <c:ptCount val="4"/>
                <c:pt idx="0">
                  <c:v>88.2</c:v>
                </c:pt>
                <c:pt idx="1">
                  <c:v>83.3</c:v>
                </c:pt>
                <c:pt idx="2">
                  <c:v>77.8</c:v>
                </c:pt>
                <c:pt idx="3">
                  <c:v>50</c:v>
                </c:pt>
              </c:numCache>
            </c:numRef>
          </c:val>
        </c:ser>
        <c:ser>
          <c:idx val="3"/>
          <c:order val="3"/>
          <c:tx>
            <c:strRef>
              <c:f>'Выполнение гос.задания'!$E$10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355867414912347E-3"/>
                  <c:y val="4.4680220716216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гос.задания'!$A$11:$A$14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гос.задания'!$E$11:$E$14</c:f>
              <c:numCache>
                <c:formatCode>General</c:formatCode>
                <c:ptCount val="4"/>
                <c:pt idx="0">
                  <c:v>88.9</c:v>
                </c:pt>
                <c:pt idx="1">
                  <c:v>46.15</c:v>
                </c:pt>
                <c:pt idx="2">
                  <c:v>100</c:v>
                </c:pt>
              </c:numCache>
            </c:numRef>
          </c:val>
        </c:ser>
        <c:ser>
          <c:idx val="4"/>
          <c:order val="4"/>
          <c:tx>
            <c:strRef>
              <c:f>'Выполнение гос.задания'!$F$10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гос.задания'!$A$11:$A$14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гос.задания'!$F$11:$F$14</c:f>
              <c:numCache>
                <c:formatCode>General</c:formatCode>
                <c:ptCount val="4"/>
                <c:pt idx="0">
                  <c:v>55.56</c:v>
                </c:pt>
                <c:pt idx="1">
                  <c:v>50</c:v>
                </c:pt>
                <c:pt idx="2">
                  <c:v>65.22</c:v>
                </c:pt>
              </c:numCache>
            </c:numRef>
          </c:val>
        </c:ser>
        <c:ser>
          <c:idx val="5"/>
          <c:order val="5"/>
          <c:tx>
            <c:strRef>
              <c:f>'Выполнение гос.задания'!$G$10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'Выполнение гос.задания'!$A$11:$A$14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гос.задания'!$G$11:$G$14</c:f>
              <c:numCache>
                <c:formatCode>General</c:formatCode>
                <c:ptCount val="4"/>
                <c:pt idx="0">
                  <c:v>23.8</c:v>
                </c:pt>
                <c:pt idx="1">
                  <c:v>40</c:v>
                </c:pt>
                <c:pt idx="2">
                  <c:v>6.7</c:v>
                </c:pt>
                <c:pt idx="3">
                  <c:v>13.8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99329664"/>
        <c:axId val="199331200"/>
        <c:axId val="0"/>
      </c:bar3DChart>
      <c:catAx>
        <c:axId val="199329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99331200"/>
        <c:crosses val="autoZero"/>
        <c:auto val="1"/>
        <c:lblAlgn val="ctr"/>
        <c:lblOffset val="100"/>
        <c:noMultiLvlLbl val="0"/>
      </c:catAx>
      <c:valAx>
        <c:axId val="199331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932966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Выданные дипломы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>
        <c:manualLayout>
          <c:xMode val="edge"/>
          <c:yMode val="edge"/>
          <c:x val="0.26739588801399827"/>
          <c:y val="2.7777777777777776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6400471007097403"/>
          <c:w val="0.9442561283547104"/>
          <c:h val="0.83599528992902594"/>
        </c:manualLayout>
      </c:layout>
      <c:pie3DChart>
        <c:varyColors val="1"/>
        <c:ser>
          <c:idx val="0"/>
          <c:order val="0"/>
          <c:spPr>
            <a:solidFill>
              <a:schemeClr val="accent1"/>
            </a:solidFill>
            <a:effectLst>
              <a:innerShdw blurRad="63500" dist="50800" dir="16200000">
                <a:srgbClr val="342DC5">
                  <a:alpha val="50000"/>
                </a:srgbClr>
              </a:innerShdw>
            </a:effectLst>
          </c:spPr>
          <c:explosion val="30"/>
          <c:dPt>
            <c:idx val="0"/>
            <c:bubble3D val="0"/>
            <c:spPr>
              <a:solidFill>
                <a:srgbClr val="FF0000"/>
              </a:solidFill>
              <a:effectLst>
                <a:innerShdw blurRad="63500" dist="50800" dir="16200000">
                  <a:srgbClr val="342DC5">
                    <a:alpha val="50000"/>
                  </a:srgbClr>
                </a:innerShdw>
              </a:effectLst>
            </c:spPr>
          </c:dPt>
          <c:dPt>
            <c:idx val="1"/>
            <c:bubble3D val="0"/>
            <c:explosion val="45"/>
            <c:spPr>
              <a:solidFill>
                <a:srgbClr val="686BEE"/>
              </a:solidFill>
              <a:effectLst>
                <a:innerShdw blurRad="63500" dist="50800" dir="16200000">
                  <a:srgbClr val="342DC5">
                    <a:alpha val="50000"/>
                  </a:srgbClr>
                </a:innerShdw>
              </a:effectLst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Бакалавры!$D$3:$D$4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Бакалавры!$F$3:$F$4</c:f>
              <c:numCache>
                <c:formatCode>0%</c:formatCode>
                <c:ptCount val="2"/>
                <c:pt idx="0">
                  <c:v>5.2631578947368418E-2</c:v>
                </c:pt>
                <c:pt idx="1">
                  <c:v>0.94736842105263153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2.8493845308014437E-2"/>
          <c:y val="0.14311265156584668"/>
          <c:w val="0.3063860454943132"/>
          <c:h val="0.1619801691455234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гос.задания'!$B$26</c:f>
              <c:strCache>
                <c:ptCount val="1"/>
                <c:pt idx="0">
                  <c:v>2015-2019</c:v>
                </c:pt>
              </c:strCache>
            </c:strRef>
          </c:tx>
          <c:invertIfNegative val="0"/>
          <c:cat>
            <c:strRef>
              <c:f>'Выполнение гос.задания'!$A$27:$A$31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гос.задания'!$B$27:$B$31</c:f>
              <c:numCache>
                <c:formatCode>General</c:formatCode>
                <c:ptCount val="5"/>
                <c:pt idx="0">
                  <c:v>27</c:v>
                </c:pt>
                <c:pt idx="1">
                  <c:v>31</c:v>
                </c:pt>
                <c:pt idx="2">
                  <c:v>25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гос.задания'!$C$26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гос.задания'!$A$27:$A$31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гос.задания'!$C$27:$C$31</c:f>
              <c:numCache>
                <c:formatCode>General</c:formatCode>
                <c:ptCount val="5"/>
                <c:pt idx="0">
                  <c:v>15</c:v>
                </c:pt>
                <c:pt idx="1">
                  <c:v>23</c:v>
                </c:pt>
                <c:pt idx="2">
                  <c:v>11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433728"/>
        <c:axId val="339443712"/>
        <c:axId val="0"/>
      </c:bar3DChart>
      <c:catAx>
        <c:axId val="339433728"/>
        <c:scaling>
          <c:orientation val="minMax"/>
        </c:scaling>
        <c:delete val="0"/>
        <c:axPos val="b"/>
        <c:majorTickMark val="none"/>
        <c:minorTickMark val="none"/>
        <c:tickLblPos val="nextTo"/>
        <c:crossAx val="339443712"/>
        <c:crosses val="autoZero"/>
        <c:auto val="1"/>
        <c:lblAlgn val="ctr"/>
        <c:lblOffset val="100"/>
        <c:noMultiLvlLbl val="0"/>
      </c:catAx>
      <c:valAx>
        <c:axId val="339443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943372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гос.задания'!$D$26</c:f>
              <c:strCache>
                <c:ptCount val="1"/>
                <c:pt idx="0">
                  <c:v>2016-2020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гос.задания'!$D$27:$D$30</c:f>
              <c:numCache>
                <c:formatCode>General</c:formatCode>
                <c:ptCount val="4"/>
                <c:pt idx="0">
                  <c:v>22</c:v>
                </c:pt>
                <c:pt idx="1">
                  <c:v>32</c:v>
                </c:pt>
                <c:pt idx="2">
                  <c:v>11</c:v>
                </c:pt>
                <c:pt idx="3">
                  <c:v>18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гос.задания'!$E$26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гос.задания'!$E$27:$E$30</c:f>
              <c:numCache>
                <c:formatCode>General</c:formatCode>
                <c:ptCount val="4"/>
                <c:pt idx="0">
                  <c:v>13</c:v>
                </c:pt>
                <c:pt idx="1">
                  <c:v>14</c:v>
                </c:pt>
                <c:pt idx="2">
                  <c:v>9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036032"/>
        <c:axId val="339037568"/>
        <c:axId val="0"/>
      </c:bar3DChart>
      <c:catAx>
        <c:axId val="339036032"/>
        <c:scaling>
          <c:orientation val="minMax"/>
        </c:scaling>
        <c:delete val="0"/>
        <c:axPos val="b"/>
        <c:majorTickMark val="none"/>
        <c:minorTickMark val="none"/>
        <c:tickLblPos val="nextTo"/>
        <c:crossAx val="339037568"/>
        <c:crosses val="autoZero"/>
        <c:auto val="1"/>
        <c:lblAlgn val="ctr"/>
        <c:lblOffset val="100"/>
        <c:noMultiLvlLbl val="0"/>
      </c:catAx>
      <c:valAx>
        <c:axId val="3390375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903603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гос.задания'!$F$26</c:f>
              <c:strCache>
                <c:ptCount val="1"/>
                <c:pt idx="0">
                  <c:v>2017-2021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гос.задания'!$F$27:$F$30</c:f>
              <c:numCache>
                <c:formatCode>General</c:formatCode>
                <c:ptCount val="4"/>
                <c:pt idx="0">
                  <c:v>28</c:v>
                </c:pt>
                <c:pt idx="1">
                  <c:v>32</c:v>
                </c:pt>
                <c:pt idx="2">
                  <c:v>26</c:v>
                </c:pt>
                <c:pt idx="3">
                  <c:v>23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гос.задания'!$G$26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гос.задания'!$G$27:$G$30</c:f>
              <c:numCache>
                <c:formatCode>General</c:formatCode>
                <c:ptCount val="4"/>
                <c:pt idx="0">
                  <c:v>11</c:v>
                </c:pt>
                <c:pt idx="1">
                  <c:v>17</c:v>
                </c:pt>
                <c:pt idx="2">
                  <c:v>16</c:v>
                </c:pt>
                <c:pt idx="3">
                  <c:v>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215872"/>
        <c:axId val="339217408"/>
        <c:axId val="0"/>
      </c:bar3DChart>
      <c:catAx>
        <c:axId val="339215872"/>
        <c:scaling>
          <c:orientation val="minMax"/>
        </c:scaling>
        <c:delete val="0"/>
        <c:axPos val="b"/>
        <c:majorTickMark val="none"/>
        <c:minorTickMark val="none"/>
        <c:tickLblPos val="nextTo"/>
        <c:crossAx val="339217408"/>
        <c:crosses val="autoZero"/>
        <c:auto val="1"/>
        <c:lblAlgn val="ctr"/>
        <c:lblOffset val="100"/>
        <c:noMultiLvlLbl val="0"/>
      </c:catAx>
      <c:valAx>
        <c:axId val="339217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921587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гос.задания'!$H$26</c:f>
              <c:strCache>
                <c:ptCount val="1"/>
                <c:pt idx="0">
                  <c:v>2018-2022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гос.задания'!$H$27:$H$30</c:f>
              <c:numCache>
                <c:formatCode>General</c:formatCode>
                <c:ptCount val="4"/>
                <c:pt idx="0">
                  <c:v>25</c:v>
                </c:pt>
                <c:pt idx="1">
                  <c:v>32</c:v>
                </c:pt>
                <c:pt idx="2">
                  <c:v>26</c:v>
                </c:pt>
                <c:pt idx="3">
                  <c:v>25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гос.задания'!$I$26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гос.задания'!$I$27:$I$30</c:f>
              <c:numCache>
                <c:formatCode>General</c:formatCode>
                <c:ptCount val="4"/>
                <c:pt idx="0">
                  <c:v>16</c:v>
                </c:pt>
                <c:pt idx="1">
                  <c:v>17</c:v>
                </c:pt>
                <c:pt idx="2">
                  <c:v>14</c:v>
                </c:pt>
                <c:pt idx="3">
                  <c:v>13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383808"/>
        <c:axId val="339385344"/>
        <c:axId val="0"/>
      </c:bar3DChart>
      <c:catAx>
        <c:axId val="339383808"/>
        <c:scaling>
          <c:orientation val="minMax"/>
        </c:scaling>
        <c:delete val="0"/>
        <c:axPos val="b"/>
        <c:majorTickMark val="none"/>
        <c:minorTickMark val="none"/>
        <c:tickLblPos val="nextTo"/>
        <c:crossAx val="339385344"/>
        <c:crosses val="autoZero"/>
        <c:auto val="1"/>
        <c:lblAlgn val="ctr"/>
        <c:lblOffset val="100"/>
        <c:noMultiLvlLbl val="0"/>
      </c:catAx>
      <c:valAx>
        <c:axId val="339385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938380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гос.задания'!$J$26</c:f>
              <c:strCache>
                <c:ptCount val="1"/>
                <c:pt idx="0">
                  <c:v>2019-2023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гос.задания'!$J$27:$J$30</c:f>
              <c:numCache>
                <c:formatCode>General</c:formatCode>
                <c:ptCount val="4"/>
                <c:pt idx="0">
                  <c:v>26</c:v>
                </c:pt>
                <c:pt idx="1">
                  <c:v>29</c:v>
                </c:pt>
                <c:pt idx="2">
                  <c:v>26</c:v>
                </c:pt>
                <c:pt idx="3">
                  <c:v>26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гос.задания'!$K$26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гос.задания'!$K$27:$K$30</c:f>
              <c:numCache>
                <c:formatCode>General</c:formatCode>
                <c:ptCount val="4"/>
                <c:pt idx="0">
                  <c:v>16</c:v>
                </c:pt>
                <c:pt idx="1">
                  <c:v>6</c:v>
                </c:pt>
                <c:pt idx="2">
                  <c:v>12</c:v>
                </c:pt>
                <c:pt idx="3">
                  <c:v>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326080"/>
        <c:axId val="339327616"/>
        <c:axId val="0"/>
      </c:bar3DChart>
      <c:catAx>
        <c:axId val="339326080"/>
        <c:scaling>
          <c:orientation val="minMax"/>
        </c:scaling>
        <c:delete val="0"/>
        <c:axPos val="b"/>
        <c:majorTickMark val="none"/>
        <c:minorTickMark val="none"/>
        <c:tickLblPos val="nextTo"/>
        <c:crossAx val="339327616"/>
        <c:crosses val="autoZero"/>
        <c:auto val="1"/>
        <c:lblAlgn val="ctr"/>
        <c:lblOffset val="100"/>
        <c:noMultiLvlLbl val="0"/>
      </c:catAx>
      <c:valAx>
        <c:axId val="3393276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3932608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гос.задания'!$L$26</c:f>
              <c:strCache>
                <c:ptCount val="1"/>
                <c:pt idx="0">
                  <c:v>2020-2024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гос.задания'!$L$27:$L$30</c:f>
              <c:numCache>
                <c:formatCode>General</c:formatCode>
                <c:ptCount val="4"/>
                <c:pt idx="0">
                  <c:v>23</c:v>
                </c:pt>
                <c:pt idx="1">
                  <c:v>30</c:v>
                </c:pt>
                <c:pt idx="2">
                  <c:v>30</c:v>
                </c:pt>
                <c:pt idx="3">
                  <c:v>25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гос.задания'!$M$26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гос.задания'!$M$27:$M$30</c:f>
              <c:numCache>
                <c:formatCode>General</c:formatCode>
                <c:ptCount val="4"/>
                <c:pt idx="0">
                  <c:v>7</c:v>
                </c:pt>
                <c:pt idx="1">
                  <c:v>14</c:v>
                </c:pt>
                <c:pt idx="2">
                  <c:v>19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9559168"/>
        <c:axId val="339560704"/>
        <c:axId val="0"/>
      </c:bar3DChart>
      <c:catAx>
        <c:axId val="339559168"/>
        <c:scaling>
          <c:orientation val="minMax"/>
        </c:scaling>
        <c:delete val="0"/>
        <c:axPos val="b"/>
        <c:majorTickMark val="none"/>
        <c:minorTickMark val="none"/>
        <c:tickLblPos val="nextTo"/>
        <c:crossAx val="339560704"/>
        <c:crosses val="autoZero"/>
        <c:auto val="1"/>
        <c:lblAlgn val="ctr"/>
        <c:lblOffset val="100"/>
        <c:noMultiLvlLbl val="0"/>
      </c:catAx>
      <c:valAx>
        <c:axId val="3395607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955916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ru-RU" sz="1800" b="1" i="0" baseline="0" dirty="0" smtClean="0">
                <a:effectLst/>
              </a:rPr>
              <a:t>Зачисление и выпуск по направлениям </a:t>
            </a:r>
            <a:r>
              <a:rPr lang="ru-RU" sz="1800" b="1" i="0" baseline="0" dirty="0" err="1" smtClean="0">
                <a:effectLst/>
              </a:rPr>
              <a:t>бакалавриата</a:t>
            </a:r>
            <a:r>
              <a:rPr lang="ru-RU" sz="1800" b="1" i="0" baseline="0" dirty="0" smtClean="0">
                <a:effectLst/>
              </a:rPr>
              <a:t> за 6 лет (численность студентов)</a:t>
            </a:r>
            <a:endParaRPr lang="ru-RU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гос.задания'!$B$26</c:f>
              <c:strCache>
                <c:ptCount val="1"/>
                <c:pt idx="0">
                  <c:v>2015-2019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гос.задания'!$B$27:$B$30</c:f>
              <c:numCache>
                <c:formatCode>General</c:formatCode>
                <c:ptCount val="4"/>
                <c:pt idx="0">
                  <c:v>27</c:v>
                </c:pt>
                <c:pt idx="1">
                  <c:v>31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гос.задания'!$C$26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гос.задания'!$C$27:$C$30</c:f>
              <c:numCache>
                <c:formatCode>General</c:formatCode>
                <c:ptCount val="4"/>
                <c:pt idx="0">
                  <c:v>15</c:v>
                </c:pt>
                <c:pt idx="1">
                  <c:v>23</c:v>
                </c:pt>
                <c:pt idx="2">
                  <c:v>11</c:v>
                </c:pt>
              </c:numCache>
            </c:numRef>
          </c:val>
        </c:ser>
        <c:ser>
          <c:idx val="2"/>
          <c:order val="2"/>
          <c:tx>
            <c:strRef>
              <c:f>'Выполнение гос.задания'!$D$26</c:f>
              <c:strCache>
                <c:ptCount val="1"/>
                <c:pt idx="0">
                  <c:v>2016-2020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гос.задания'!$D$27:$D$30</c:f>
              <c:numCache>
                <c:formatCode>General</c:formatCode>
                <c:ptCount val="4"/>
                <c:pt idx="0">
                  <c:v>22</c:v>
                </c:pt>
                <c:pt idx="1">
                  <c:v>32</c:v>
                </c:pt>
                <c:pt idx="2">
                  <c:v>11</c:v>
                </c:pt>
                <c:pt idx="3">
                  <c:v>18</c:v>
                </c:pt>
              </c:numCache>
            </c:numRef>
          </c:val>
        </c:ser>
        <c:ser>
          <c:idx val="3"/>
          <c:order val="3"/>
          <c:tx>
            <c:strRef>
              <c:f>'Выполнение гос.задания'!$E$26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гос.задания'!$E$27:$E$30</c:f>
              <c:numCache>
                <c:formatCode>General</c:formatCode>
                <c:ptCount val="4"/>
                <c:pt idx="0">
                  <c:v>13</c:v>
                </c:pt>
                <c:pt idx="1">
                  <c:v>14</c:v>
                </c:pt>
                <c:pt idx="2">
                  <c:v>9</c:v>
                </c:pt>
                <c:pt idx="3">
                  <c:v>6</c:v>
                </c:pt>
              </c:numCache>
            </c:numRef>
          </c:val>
        </c:ser>
        <c:ser>
          <c:idx val="4"/>
          <c:order val="4"/>
          <c:tx>
            <c:strRef>
              <c:f>'Выполнение гос.задания'!$F$26</c:f>
              <c:strCache>
                <c:ptCount val="1"/>
                <c:pt idx="0">
                  <c:v>2017-2021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гос.задания'!$F$27:$F$30</c:f>
              <c:numCache>
                <c:formatCode>General</c:formatCode>
                <c:ptCount val="4"/>
                <c:pt idx="0">
                  <c:v>28</c:v>
                </c:pt>
                <c:pt idx="1">
                  <c:v>32</c:v>
                </c:pt>
                <c:pt idx="2">
                  <c:v>26</c:v>
                </c:pt>
                <c:pt idx="3">
                  <c:v>23</c:v>
                </c:pt>
              </c:numCache>
            </c:numRef>
          </c:val>
        </c:ser>
        <c:ser>
          <c:idx val="5"/>
          <c:order val="5"/>
          <c:tx>
            <c:strRef>
              <c:f>'Выполнение гос.задания'!$G$26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гос.задания'!$G$27:$G$30</c:f>
              <c:numCache>
                <c:formatCode>General</c:formatCode>
                <c:ptCount val="4"/>
                <c:pt idx="0">
                  <c:v>11</c:v>
                </c:pt>
                <c:pt idx="1">
                  <c:v>17</c:v>
                </c:pt>
                <c:pt idx="2">
                  <c:v>16</c:v>
                </c:pt>
                <c:pt idx="3">
                  <c:v>13</c:v>
                </c:pt>
              </c:numCache>
            </c:numRef>
          </c:val>
        </c:ser>
        <c:ser>
          <c:idx val="6"/>
          <c:order val="6"/>
          <c:tx>
            <c:strRef>
              <c:f>'Выполнение гос.задания'!$H$26</c:f>
              <c:strCache>
                <c:ptCount val="1"/>
                <c:pt idx="0">
                  <c:v>2018-2022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гос.задания'!$H$27:$H$30</c:f>
              <c:numCache>
                <c:formatCode>General</c:formatCode>
                <c:ptCount val="4"/>
                <c:pt idx="0">
                  <c:v>25</c:v>
                </c:pt>
                <c:pt idx="1">
                  <c:v>32</c:v>
                </c:pt>
                <c:pt idx="2">
                  <c:v>26</c:v>
                </c:pt>
                <c:pt idx="3">
                  <c:v>25</c:v>
                </c:pt>
              </c:numCache>
            </c:numRef>
          </c:val>
        </c:ser>
        <c:ser>
          <c:idx val="7"/>
          <c:order val="7"/>
          <c:tx>
            <c:strRef>
              <c:f>'Выполнение гос.задания'!$I$26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гос.задания'!$I$27:$I$30</c:f>
              <c:numCache>
                <c:formatCode>General</c:formatCode>
                <c:ptCount val="4"/>
                <c:pt idx="0">
                  <c:v>16</c:v>
                </c:pt>
                <c:pt idx="1">
                  <c:v>17</c:v>
                </c:pt>
                <c:pt idx="2">
                  <c:v>14</c:v>
                </c:pt>
                <c:pt idx="3">
                  <c:v>13</c:v>
                </c:pt>
              </c:numCache>
            </c:numRef>
          </c:val>
        </c:ser>
        <c:ser>
          <c:idx val="8"/>
          <c:order val="8"/>
          <c:tx>
            <c:strRef>
              <c:f>'Выполнение гос.задания'!$J$26</c:f>
              <c:strCache>
                <c:ptCount val="1"/>
                <c:pt idx="0">
                  <c:v>2019-2023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гос.задания'!$J$27:$J$30</c:f>
              <c:numCache>
                <c:formatCode>General</c:formatCode>
                <c:ptCount val="4"/>
                <c:pt idx="0">
                  <c:v>26</c:v>
                </c:pt>
                <c:pt idx="1">
                  <c:v>29</c:v>
                </c:pt>
                <c:pt idx="2">
                  <c:v>26</c:v>
                </c:pt>
                <c:pt idx="3">
                  <c:v>26</c:v>
                </c:pt>
              </c:numCache>
            </c:numRef>
          </c:val>
        </c:ser>
        <c:ser>
          <c:idx val="9"/>
          <c:order val="9"/>
          <c:tx>
            <c:strRef>
              <c:f>'Выполнение гос.задания'!$K$26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гос.задания'!$K$27:$K$30</c:f>
              <c:numCache>
                <c:formatCode>General</c:formatCode>
                <c:ptCount val="4"/>
                <c:pt idx="0">
                  <c:v>16</c:v>
                </c:pt>
                <c:pt idx="1">
                  <c:v>6</c:v>
                </c:pt>
                <c:pt idx="2">
                  <c:v>12</c:v>
                </c:pt>
                <c:pt idx="3">
                  <c:v>17</c:v>
                </c:pt>
              </c:numCache>
            </c:numRef>
          </c:val>
        </c:ser>
        <c:ser>
          <c:idx val="10"/>
          <c:order val="10"/>
          <c:tx>
            <c:strRef>
              <c:f>'Выполнение гос.задания'!$L$26</c:f>
              <c:strCache>
                <c:ptCount val="1"/>
                <c:pt idx="0">
                  <c:v>2020-2024</c:v>
                </c:pt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гос.задания'!$L$27:$L$30</c:f>
              <c:numCache>
                <c:formatCode>General</c:formatCode>
                <c:ptCount val="4"/>
                <c:pt idx="0">
                  <c:v>23</c:v>
                </c:pt>
                <c:pt idx="1">
                  <c:v>30</c:v>
                </c:pt>
                <c:pt idx="2">
                  <c:v>30</c:v>
                </c:pt>
                <c:pt idx="3">
                  <c:v>25</c:v>
                </c:pt>
              </c:numCache>
            </c:numRef>
          </c:val>
        </c:ser>
        <c:ser>
          <c:idx val="11"/>
          <c:order val="11"/>
          <c:tx>
            <c:strRef>
              <c:f>'Выполнение гос.задания'!$M$26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гос.задания'!$A$27:$A$30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гос.задания'!$M$27:$M$30</c:f>
              <c:numCache>
                <c:formatCode>General</c:formatCode>
                <c:ptCount val="4"/>
                <c:pt idx="0">
                  <c:v>7</c:v>
                </c:pt>
                <c:pt idx="1">
                  <c:v>14</c:v>
                </c:pt>
                <c:pt idx="2">
                  <c:v>19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9781888"/>
        <c:axId val="169826176"/>
      </c:barChart>
      <c:catAx>
        <c:axId val="169781888"/>
        <c:scaling>
          <c:orientation val="minMax"/>
        </c:scaling>
        <c:delete val="0"/>
        <c:axPos val="b"/>
        <c:majorTickMark val="none"/>
        <c:minorTickMark val="none"/>
        <c:tickLblPos val="nextTo"/>
        <c:crossAx val="169826176"/>
        <c:crosses val="autoZero"/>
        <c:auto val="1"/>
        <c:lblAlgn val="ctr"/>
        <c:lblOffset val="100"/>
        <c:noMultiLvlLbl val="0"/>
      </c:catAx>
      <c:valAx>
        <c:axId val="1698261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978188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Зачисление</a:t>
            </a:r>
            <a:r>
              <a:rPr lang="ru-RU" baseline="0" dirty="0" smtClean="0"/>
              <a:t> и выпуск по направлениям магистратуры за 6 лет (численность студентов)</a:t>
            </a:r>
            <a:endParaRPr lang="ru-RU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444444444444445E-2"/>
          <c:y val="0.24641669032488189"/>
          <c:w val="0.96944444444444444"/>
          <c:h val="0.683177598581963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'Выполнение гос.задания'!$B$34</c:f>
              <c:strCache>
                <c:ptCount val="1"/>
                <c:pt idx="0">
                  <c:v>2017-2019</c:v>
                </c:pt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гос.задания'!$B$35:$B$38</c:f>
              <c:numCache>
                <c:formatCode>General</c:formatCode>
                <c:ptCount val="4"/>
                <c:pt idx="0">
                  <c:v>18</c:v>
                </c:pt>
                <c:pt idx="1">
                  <c:v>25</c:v>
                </c:pt>
                <c:pt idx="2">
                  <c:v>10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'Выполнение гос.задания'!$C$34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гос.задания'!$C$35:$C$38</c:f>
              <c:numCache>
                <c:formatCode>General</c:formatCode>
                <c:ptCount val="4"/>
                <c:pt idx="0">
                  <c:v>11</c:v>
                </c:pt>
                <c:pt idx="1">
                  <c:v>21</c:v>
                </c:pt>
                <c:pt idx="2">
                  <c:v>5</c:v>
                </c:pt>
                <c:pt idx="3">
                  <c:v>5</c:v>
                </c:pt>
              </c:numCache>
            </c:numRef>
          </c:val>
        </c:ser>
        <c:ser>
          <c:idx val="2"/>
          <c:order val="2"/>
          <c:tx>
            <c:strRef>
              <c:f>'Выполнение гос.задания'!$D$34</c:f>
              <c:strCache>
                <c:ptCount val="1"/>
                <c:pt idx="0">
                  <c:v>2018-2020</c:v>
                </c:pt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гос.задания'!$D$35:$D$38</c:f>
              <c:numCache>
                <c:formatCode>General</c:formatCode>
                <c:ptCount val="4"/>
                <c:pt idx="0">
                  <c:v>21</c:v>
                </c:pt>
                <c:pt idx="1">
                  <c:v>24</c:v>
                </c:pt>
                <c:pt idx="2">
                  <c:v>8</c:v>
                </c:pt>
                <c:pt idx="3">
                  <c:v>6</c:v>
                </c:pt>
              </c:numCache>
            </c:numRef>
          </c:val>
        </c:ser>
        <c:ser>
          <c:idx val="3"/>
          <c:order val="3"/>
          <c:tx>
            <c:strRef>
              <c:f>'Выполнение гос.задания'!$E$34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гос.задания'!$E$35:$E$38</c:f>
              <c:numCache>
                <c:formatCode>General</c:formatCode>
                <c:ptCount val="4"/>
                <c:pt idx="0">
                  <c:v>17</c:v>
                </c:pt>
                <c:pt idx="1">
                  <c:v>14</c:v>
                </c:pt>
                <c:pt idx="2">
                  <c:v>6</c:v>
                </c:pt>
                <c:pt idx="3">
                  <c:v>2</c:v>
                </c:pt>
              </c:numCache>
            </c:numRef>
          </c:val>
        </c:ser>
        <c:ser>
          <c:idx val="4"/>
          <c:order val="4"/>
          <c:tx>
            <c:strRef>
              <c:f>'Выполнение гос.задания'!$F$34</c:f>
              <c:strCache>
                <c:ptCount val="1"/>
                <c:pt idx="0">
                  <c:v>2019-2021</c:v>
                </c:pt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гос.задания'!$F$35:$F$38</c:f>
              <c:numCache>
                <c:formatCode>General</c:formatCode>
                <c:ptCount val="4"/>
                <c:pt idx="0">
                  <c:v>17</c:v>
                </c:pt>
                <c:pt idx="1">
                  <c:v>18</c:v>
                </c:pt>
                <c:pt idx="2">
                  <c:v>9</c:v>
                </c:pt>
                <c:pt idx="3">
                  <c:v>6</c:v>
                </c:pt>
              </c:numCache>
            </c:numRef>
          </c:val>
        </c:ser>
        <c:ser>
          <c:idx val="5"/>
          <c:order val="5"/>
          <c:tx>
            <c:strRef>
              <c:f>'Выполнение гос.задания'!$G$34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гос.задания'!$G$35:$G$38</c:f>
              <c:numCache>
                <c:formatCode>General</c:formatCode>
                <c:ptCount val="4"/>
                <c:pt idx="0">
                  <c:v>15</c:v>
                </c:pt>
                <c:pt idx="1">
                  <c:v>15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</c:ser>
        <c:ser>
          <c:idx val="6"/>
          <c:order val="6"/>
          <c:tx>
            <c:strRef>
              <c:f>'Выполнение гос.задания'!$H$34</c:f>
              <c:strCache>
                <c:ptCount val="1"/>
                <c:pt idx="0">
                  <c:v>2020-2022</c:v>
                </c:pt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гос.задания'!$H$35:$H$38</c:f>
              <c:numCache>
                <c:formatCode>General</c:formatCode>
                <c:ptCount val="4"/>
                <c:pt idx="0">
                  <c:v>10</c:v>
                </c:pt>
                <c:pt idx="1">
                  <c:v>13</c:v>
                </c:pt>
                <c:pt idx="2">
                  <c:v>11</c:v>
                </c:pt>
                <c:pt idx="3">
                  <c:v>3</c:v>
                </c:pt>
              </c:numCache>
            </c:numRef>
          </c:val>
        </c:ser>
        <c:ser>
          <c:idx val="7"/>
          <c:order val="7"/>
          <c:tx>
            <c:strRef>
              <c:f>'Выполнение гос.задания'!$I$34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гос.задания'!$I$35:$I$38</c:f>
              <c:numCache>
                <c:formatCode>General</c:formatCode>
                <c:ptCount val="4"/>
                <c:pt idx="0">
                  <c:v>8</c:v>
                </c:pt>
                <c:pt idx="1">
                  <c:v>6</c:v>
                </c:pt>
                <c:pt idx="2">
                  <c:v>9</c:v>
                </c:pt>
                <c:pt idx="3">
                  <c:v>3</c:v>
                </c:pt>
              </c:numCache>
            </c:numRef>
          </c:val>
        </c:ser>
        <c:ser>
          <c:idx val="8"/>
          <c:order val="8"/>
          <c:tx>
            <c:strRef>
              <c:f>'Выполнение гос.задания'!$J$34</c:f>
              <c:strCache>
                <c:ptCount val="1"/>
                <c:pt idx="0">
                  <c:v>2021-2023</c:v>
                </c:pt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гос.задания'!$J$35:$J$38</c:f>
              <c:numCache>
                <c:formatCode>General</c:formatCode>
                <c:ptCount val="4"/>
                <c:pt idx="0">
                  <c:v>18</c:v>
                </c:pt>
                <c:pt idx="1">
                  <c:v>23</c:v>
                </c:pt>
                <c:pt idx="2">
                  <c:v>12</c:v>
                </c:pt>
              </c:numCache>
            </c:numRef>
          </c:val>
        </c:ser>
        <c:ser>
          <c:idx val="9"/>
          <c:order val="9"/>
          <c:tx>
            <c:strRef>
              <c:f>'Выполнение гос.задания'!$K$34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гос.задания'!$K$35:$K$38</c:f>
              <c:numCache>
                <c:formatCode>General</c:formatCode>
                <c:ptCount val="4"/>
                <c:pt idx="0">
                  <c:v>10</c:v>
                </c:pt>
                <c:pt idx="1">
                  <c:v>15</c:v>
                </c:pt>
                <c:pt idx="2">
                  <c:v>6</c:v>
                </c:pt>
              </c:numCache>
            </c:numRef>
          </c:val>
        </c:ser>
        <c:ser>
          <c:idx val="10"/>
          <c:order val="10"/>
          <c:tx>
            <c:strRef>
              <c:f>'Выполнение гос.задания'!$L$34</c:f>
              <c:strCache>
                <c:ptCount val="1"/>
                <c:pt idx="0">
                  <c:v>2022-2024</c:v>
                </c:pt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гос.задания'!$L$35:$L$38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15</c:v>
                </c:pt>
                <c:pt idx="3">
                  <c:v>29</c:v>
                </c:pt>
              </c:numCache>
            </c:numRef>
          </c:val>
        </c:ser>
        <c:ser>
          <c:idx val="11"/>
          <c:order val="11"/>
          <c:tx>
            <c:strRef>
              <c:f>'Выполнение гос.задания'!$M$34</c:f>
              <c:strCache>
                <c:ptCount val="1"/>
              </c:strCache>
            </c:strRef>
          </c:tx>
          <c:invertIfNegative val="0"/>
          <c:cat>
            <c:strRef>
              <c:f>'Выполнение гос.задания'!$A$35:$A$38</c:f>
              <c:strCache>
                <c:ptCount val="4"/>
                <c:pt idx="0">
                  <c:v>Прикладная механика</c:v>
                </c:pt>
                <c:pt idx="1">
                  <c:v>Техническая фихика </c:v>
                </c:pt>
                <c:pt idx="2">
                  <c:v>Мехатроника и робототехника</c:v>
                </c:pt>
                <c:pt idx="3">
                  <c:v>Баллистика и гидроаэродинамика</c:v>
                </c:pt>
              </c:strCache>
            </c:strRef>
          </c:cat>
          <c:val>
            <c:numRef>
              <c:f>'Выполнение гос.задания'!$M$35:$M$38</c:f>
              <c:numCache>
                <c:formatCode>General</c:formatCode>
                <c:ptCount val="4"/>
                <c:pt idx="0">
                  <c:v>5</c:v>
                </c:pt>
                <c:pt idx="1">
                  <c:v>12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9399808"/>
        <c:axId val="169401344"/>
      </c:barChart>
      <c:catAx>
        <c:axId val="169399808"/>
        <c:scaling>
          <c:orientation val="minMax"/>
        </c:scaling>
        <c:delete val="0"/>
        <c:axPos val="b"/>
        <c:majorTickMark val="none"/>
        <c:minorTickMark val="none"/>
        <c:tickLblPos val="nextTo"/>
        <c:crossAx val="169401344"/>
        <c:crosses val="autoZero"/>
        <c:auto val="1"/>
        <c:lblAlgn val="ctr"/>
        <c:lblOffset val="100"/>
        <c:noMultiLvlLbl val="0"/>
      </c:catAx>
      <c:valAx>
        <c:axId val="169401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939980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Оценка ВКР на защите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9407436570428696"/>
          <c:y val="0.25491937066094311"/>
          <c:w val="0.54796237970253714"/>
          <c:h val="0.74024990131120183"/>
        </c:manualLayout>
      </c:layout>
      <c:doughnut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Бакалавры!$A$14:$A$16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Бакалавры!$C$14:$C$16</c:f>
              <c:numCache>
                <c:formatCode>0.00%</c:formatCode>
                <c:ptCount val="3"/>
                <c:pt idx="0">
                  <c:v>0.42857142857142855</c:v>
                </c:pt>
                <c:pt idx="1">
                  <c:v>0.42857142857142855</c:v>
                </c:pt>
                <c:pt idx="2">
                  <c:v>0.14285714285714285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Выданные дипломы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611111111111112E-2"/>
          <c:y val="0.29034521726450857"/>
          <c:w val="0.90694444444444444"/>
          <c:h val="0.6401224846894138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2F97F5"/>
              </a:solidFill>
            </c:spPr>
          </c:dPt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Бакалавры!$D$14:$D$15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Бакалавры!$F$14:$F$15</c:f>
              <c:numCache>
                <c:formatCode>0%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Бакалавры!$D$13</c:f>
              <c:strCache>
                <c:ptCount val="1"/>
                <c:pt idx="0">
                  <c:v>Выданные дипломы</c:v>
                </c:pt>
              </c:strCache>
            </c:strRef>
          </c:cat>
          <c:val>
            <c:numRef>
              <c:f>Бакалавры!$E$13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Оценка ВКР на защите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>
        <c:manualLayout>
          <c:xMode val="edge"/>
          <c:yMode val="edge"/>
          <c:x val="7.0930446194225727E-2"/>
          <c:y val="5.09259259259259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9993435136776463E-3"/>
          <c:y val="0.17263418721796869"/>
          <c:w val="0.71006883776475727"/>
          <c:h val="0.82736588938677591"/>
        </c:manualLayout>
      </c:layout>
      <c:doughnutChart>
        <c:varyColors val="1"/>
        <c:ser>
          <c:idx val="0"/>
          <c:order val="0"/>
          <c:spPr>
            <a:solidFill>
              <a:schemeClr val="accent1"/>
            </a:solidFill>
          </c:spPr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2F97F5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Бакалавры!$A$36:$A$37</c:f>
              <c:strCache>
                <c:ptCount val="2"/>
                <c:pt idx="0">
                  <c:v> отлично</c:v>
                </c:pt>
                <c:pt idx="1">
                  <c:v> хорошо</c:v>
                </c:pt>
              </c:strCache>
            </c:strRef>
          </c:cat>
          <c:val>
            <c:numRef>
              <c:f>Бакалавры!$C$36:$C$37</c:f>
              <c:numCache>
                <c:formatCode>0.00%</c:formatCode>
                <c:ptCount val="2"/>
                <c:pt idx="0">
                  <c:v>0.7857142857142857</c:v>
                </c:pt>
                <c:pt idx="1">
                  <c:v>0.21428571428571427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Выданные дипломы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>
        <c:manualLayout>
          <c:xMode val="edge"/>
          <c:yMode val="edge"/>
          <c:x val="0.27295144356955381"/>
          <c:y val="2.3148148148148147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123992758974494E-2"/>
          <c:y val="0.21192784135096102"/>
          <c:w val="0.94554788030088155"/>
          <c:h val="0.7301074453265876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D71740"/>
              </a:solidFill>
            </c:spPr>
          </c:dPt>
          <c:dPt>
            <c:idx val="1"/>
            <c:bubble3D val="0"/>
            <c:spPr>
              <a:solidFill>
                <a:srgbClr val="2F97F5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Бакалавры!$D$36:$D$37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Бакалавры!$F$36:$F$37</c:f>
              <c:numCache>
                <c:formatCode>0%</c:formatCode>
                <c:ptCount val="2"/>
                <c:pt idx="0">
                  <c:v>0.2857142857142857</c:v>
                </c:pt>
                <c:pt idx="1">
                  <c:v>0.7142857142857143</c:v>
                </c:pt>
              </c:numCache>
            </c:numRef>
          </c:val>
        </c:ser>
        <c:ser>
          <c:idx val="1"/>
          <c:order val="1"/>
          <c:explosion val="25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Бакалавры!$D$35</c:f>
              <c:strCache>
                <c:ptCount val="1"/>
                <c:pt idx="0">
                  <c:v>Выданные дипломы</c:v>
                </c:pt>
              </c:strCache>
            </c:strRef>
          </c:cat>
          <c:val>
            <c:numRef>
              <c:f>Бакалавры!$E$35</c:f>
              <c:numCache>
                <c:formatCode>General</c:formatCode>
                <c:ptCount val="1"/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0" i="0" u="none" strike="noStrike" baseline="0">
                <a:effectLst/>
              </a:rPr>
              <a:t>Оценка ВКР на защите</a:t>
            </a:r>
            <a:r>
              <a:rPr lang="ru-RU" sz="1800" b="1" i="0" u="none" strike="noStrike" baseline="0"/>
              <a:t> </a:t>
            </a:r>
            <a:endParaRPr lang="ru-RU"/>
          </a:p>
        </c:rich>
      </c:tx>
      <c:layout>
        <c:manualLayout>
          <c:xMode val="edge"/>
          <c:yMode val="edge"/>
          <c:x val="7.3708223972003495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8415383398829109E-5"/>
          <c:y val="0.15818068144933786"/>
          <c:w val="0.64814437579720763"/>
          <c:h val="0.82134065713831361"/>
        </c:manualLayout>
      </c:layout>
      <c:doughnut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D71740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Бакалавры!$A$25:$A$27</c:f>
              <c:strCache>
                <c:ptCount val="3"/>
                <c:pt idx="0">
                  <c:v> отлично</c:v>
                </c:pt>
                <c:pt idx="1">
                  <c:v> хорошо</c:v>
                </c:pt>
                <c:pt idx="2">
                  <c:v>удовлетворительно</c:v>
                </c:pt>
              </c:strCache>
            </c:strRef>
          </c:cat>
          <c:val>
            <c:numRef>
              <c:f>Бакалавры!$C$25:$C$27</c:f>
              <c:numCache>
                <c:formatCode>0.00%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>
        <c:manualLayout>
          <c:xMode val="edge"/>
          <c:yMode val="edge"/>
          <c:x val="2.5621609798775157E-2"/>
          <c:y val="0.10601851851851851"/>
          <c:w val="0.66542322834645673"/>
          <c:h val="8.0990084572761745E-2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Выданные дипломы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2869969374472018"/>
          <c:w val="1"/>
          <c:h val="0.694762688841701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18"/>
            <c:spPr>
              <a:solidFill>
                <a:srgbClr val="FF0000"/>
              </a:solidFill>
            </c:spPr>
          </c:dPt>
          <c:dPt>
            <c:idx val="1"/>
            <c:bubble3D val="0"/>
            <c:explosion val="18"/>
            <c:spPr>
              <a:solidFill>
                <a:srgbClr val="2F97F5"/>
              </a:solidFill>
            </c:spPr>
          </c:dPt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Бакалавры!$D$25:$D$26</c:f>
              <c:strCache>
                <c:ptCount val="2"/>
                <c:pt idx="0">
                  <c:v>диплом с отличием </c:v>
                </c:pt>
                <c:pt idx="1">
                  <c:v>диплом без отличия</c:v>
                </c:pt>
              </c:strCache>
            </c:strRef>
          </c:cat>
          <c:val>
            <c:numRef>
              <c:f>Бакалавры!$F$25:$F$26</c:f>
              <c:numCache>
                <c:formatCode>0%</c:formatCode>
                <c:ptCount val="2"/>
                <c:pt idx="0">
                  <c:v>0.33333333333333331</c:v>
                </c:pt>
                <c:pt idx="1">
                  <c:v>0.66666666666666663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DCC839-8E35-41EF-8BEE-EA63FED9D8AB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FC850-63A6-43C0-9290-A39A72101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7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FC850-63A6-43C0-9290-A39A72101A9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81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FC850-63A6-43C0-9290-A39A72101A9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936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48B0C9B-AE28-44E2-85FF-470C0CD76A9C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37CE46C-A09F-4433-83AF-8766E09BDD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7" Type="http://schemas.openxmlformats.org/officeDocument/2006/relationships/chart" Target="../charts/chart25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_____Microsoft_Excel13.xlsx"/><Relationship Id="rId4" Type="http://schemas.openxmlformats.org/officeDocument/2006/relationships/chart" Target="../charts/char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3501008"/>
            <a:ext cx="5637010" cy="882119"/>
          </a:xfrm>
        </p:spPr>
        <p:txBody>
          <a:bodyPr>
            <a:normAutofit/>
          </a:bodyPr>
          <a:lstStyle/>
          <a:p>
            <a:pPr algn="ctr"/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2024 г.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132856"/>
            <a:ext cx="7175351" cy="1793167"/>
          </a:xfrm>
        </p:spPr>
        <p:txBody>
          <a:bodyPr/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Отчет по ГЭК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641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6346960"/>
              </p:ext>
            </p:extLst>
          </p:nvPr>
        </p:nvGraphicFramePr>
        <p:xfrm>
          <a:off x="107504" y="908720"/>
          <a:ext cx="892899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7099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6637184"/>
              </p:ext>
            </p:extLst>
          </p:nvPr>
        </p:nvGraphicFramePr>
        <p:xfrm>
          <a:off x="107504" y="476672"/>
          <a:ext cx="885698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2928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3520440" cy="4572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Недостатки в подготовке обучающихся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7504" y="1700808"/>
            <a:ext cx="4032448" cy="4114800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защит практически все студенты чаще, чем необходимо заглядывали в записи. Это может свидетельствовать об их неуверенности, что является, по мнению комиссии, следствием все еще недостаточной практики публичных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выступлений.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 студентов и их ответов на вопросы, проведенный при обсуждении оценок членами ГЭК свидетельствует о недостаточной совместной работе руководителей и студентов в формулировании цели, задач и предложений для практического использования результатов их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139952" y="908720"/>
            <a:ext cx="3520440" cy="4572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Выводы и рекомендации по итогам работы ГЭК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39952" y="1556792"/>
            <a:ext cx="4104456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повышения качества подготовки выпускников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для руководителей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выпускных квалификационных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занятия – собеседования на темы, посвященные современному состоянию техники и технологии по выбранному направлению и проблемам переноса для практического использования результатов выполняемых исследований;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на анализ результатов физических и математических экспериментов;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уделять внимание дискуссиям на семинарах с возможностью реагировать на поставленные вопросы, подготовке доклада и презентации к докладу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42048" cy="55432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председателей ГЭК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23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9294"/>
            <a:ext cx="8136904" cy="6263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Проблемы по Оформлению работ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908720"/>
            <a:ext cx="7992888" cy="4491911"/>
          </a:xfrm>
        </p:spPr>
        <p:txBody>
          <a:bodyPr/>
          <a:lstStyle/>
          <a:p>
            <a:r>
              <a:rPr lang="ru-RU" dirty="0" smtClean="0"/>
              <a:t>Студенты не читают Методические указания по оформлению ВКР</a:t>
            </a:r>
          </a:p>
          <a:p>
            <a:r>
              <a:rPr lang="ru-RU" dirty="0" smtClean="0"/>
              <a:t>Студенты не умеют работать с </a:t>
            </a:r>
            <a:r>
              <a:rPr lang="ru-RU" dirty="0" err="1" smtClean="0"/>
              <a:t>Вордом</a:t>
            </a:r>
            <a:r>
              <a:rPr lang="ru-RU" dirty="0" smtClean="0"/>
              <a:t> и </a:t>
            </a:r>
            <a:r>
              <a:rPr lang="ru-RU" dirty="0" err="1" smtClean="0"/>
              <a:t>Экселем</a:t>
            </a:r>
            <a:endParaRPr lang="ru-RU" dirty="0" smtClean="0"/>
          </a:p>
          <a:p>
            <a:r>
              <a:rPr lang="ru-RU" dirty="0" smtClean="0"/>
              <a:t>Не соблюдаются временные требования по выкладке в библиотечный репозиторий</a:t>
            </a:r>
          </a:p>
          <a:p>
            <a:r>
              <a:rPr lang="ru-RU" dirty="0" smtClean="0"/>
              <a:t>Работы сдаются в деканат без соблюдений временных требований заложенных в Положении о проведении ГИА в ТГУ.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413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4611460"/>
              </p:ext>
            </p:extLst>
          </p:nvPr>
        </p:nvGraphicFramePr>
        <p:xfrm>
          <a:off x="0" y="116632"/>
          <a:ext cx="3672408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438207"/>
              </p:ext>
            </p:extLst>
          </p:nvPr>
        </p:nvGraphicFramePr>
        <p:xfrm>
          <a:off x="2771800" y="116632"/>
          <a:ext cx="3816424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6787961"/>
              </p:ext>
            </p:extLst>
          </p:nvPr>
        </p:nvGraphicFramePr>
        <p:xfrm>
          <a:off x="6099665" y="188640"/>
          <a:ext cx="307808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884602"/>
              </p:ext>
            </p:extLst>
          </p:nvPr>
        </p:nvGraphicFramePr>
        <p:xfrm>
          <a:off x="-36512" y="3140968"/>
          <a:ext cx="32403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357337"/>
              </p:ext>
            </p:extLst>
          </p:nvPr>
        </p:nvGraphicFramePr>
        <p:xfrm>
          <a:off x="2915816" y="3356992"/>
          <a:ext cx="356388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4216266"/>
              </p:ext>
            </p:extLst>
          </p:nvPr>
        </p:nvGraphicFramePr>
        <p:xfrm>
          <a:off x="5652120" y="3212976"/>
          <a:ext cx="387017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541349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559292"/>
              </p:ext>
            </p:extLst>
          </p:nvPr>
        </p:nvGraphicFramePr>
        <p:xfrm>
          <a:off x="107504" y="12900"/>
          <a:ext cx="9001000" cy="5000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2943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2429745"/>
              </p:ext>
            </p:extLst>
          </p:nvPr>
        </p:nvGraphicFramePr>
        <p:xfrm>
          <a:off x="0" y="404664"/>
          <a:ext cx="9144000" cy="4395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1391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15.03.06 Мехатроника и робототехника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124744"/>
            <a:ext cx="8172400" cy="1728192"/>
          </a:xfrm>
        </p:spPr>
        <p:txBody>
          <a:bodyPr>
            <a:normAutofit/>
          </a:bodyPr>
          <a:lstStyle/>
          <a:p>
            <a:r>
              <a:rPr lang="ru-RU" dirty="0" smtClean="0"/>
              <a:t>КЦП на 2020 г. поступления –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27</a:t>
            </a:r>
            <a:r>
              <a:rPr lang="ru-RU" dirty="0" smtClean="0"/>
              <a:t> человек, квота -2 человека </a:t>
            </a:r>
          </a:p>
          <a:p>
            <a:r>
              <a:rPr lang="ru-RU" dirty="0" smtClean="0"/>
              <a:t>Выпуск – </a:t>
            </a:r>
            <a:r>
              <a:rPr lang="ru-RU" dirty="0" smtClean="0">
                <a:solidFill>
                  <a:srgbClr val="342DC5"/>
                </a:solidFill>
              </a:rPr>
              <a:t>19</a:t>
            </a:r>
            <a:r>
              <a:rPr lang="ru-RU" dirty="0" smtClean="0"/>
              <a:t> человек,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65,5</a:t>
            </a:r>
            <a:r>
              <a:rPr lang="ru-RU" dirty="0" smtClean="0"/>
              <a:t>% 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3332117"/>
              </p:ext>
            </p:extLst>
          </p:nvPr>
        </p:nvGraphicFramePr>
        <p:xfrm>
          <a:off x="107504" y="2780928"/>
          <a:ext cx="471011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8520169"/>
              </p:ext>
            </p:extLst>
          </p:nvPr>
        </p:nvGraphicFramePr>
        <p:xfrm>
          <a:off x="3995936" y="2852936"/>
          <a:ext cx="486003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547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9168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15.03.03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124744"/>
            <a:ext cx="8038728" cy="4846320"/>
          </a:xfrm>
        </p:spPr>
        <p:txBody>
          <a:bodyPr/>
          <a:lstStyle/>
          <a:p>
            <a:r>
              <a:rPr lang="ru-RU" dirty="0" smtClean="0"/>
              <a:t>КЦП на 2020 г. поступления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23</a:t>
            </a:r>
            <a:r>
              <a:rPr lang="ru-RU" dirty="0" smtClean="0"/>
              <a:t> человек</a:t>
            </a:r>
          </a:p>
          <a:p>
            <a:r>
              <a:rPr lang="ru-RU" dirty="0" smtClean="0"/>
              <a:t>Выпуск – </a:t>
            </a:r>
            <a:r>
              <a:rPr lang="ru-RU" dirty="0" smtClean="0">
                <a:solidFill>
                  <a:srgbClr val="342DC5"/>
                </a:solidFill>
              </a:rPr>
              <a:t>7</a:t>
            </a:r>
            <a:r>
              <a:rPr lang="ru-RU" dirty="0" smtClean="0"/>
              <a:t> человек,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29,2</a:t>
            </a:r>
            <a:r>
              <a:rPr lang="ru-RU" dirty="0" smtClean="0"/>
              <a:t>%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60996252"/>
              </p:ext>
            </p:extLst>
          </p:nvPr>
        </p:nvGraphicFramePr>
        <p:xfrm>
          <a:off x="179512" y="3717032"/>
          <a:ext cx="2952328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1112209"/>
              </p:ext>
            </p:extLst>
          </p:nvPr>
        </p:nvGraphicFramePr>
        <p:xfrm>
          <a:off x="-396552" y="2492896"/>
          <a:ext cx="457200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1793159"/>
              </p:ext>
            </p:extLst>
          </p:nvPr>
        </p:nvGraphicFramePr>
        <p:xfrm>
          <a:off x="3707904" y="3356992"/>
          <a:ext cx="4572000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8932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56693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16.03.01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251" y="1412776"/>
            <a:ext cx="8354354" cy="4846320"/>
          </a:xfrm>
        </p:spPr>
        <p:txBody>
          <a:bodyPr/>
          <a:lstStyle/>
          <a:p>
            <a:r>
              <a:rPr lang="ru-RU" dirty="0"/>
              <a:t>КЦП на 2020 г. поступления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30</a:t>
            </a:r>
            <a:r>
              <a:rPr lang="ru-RU" dirty="0" smtClean="0"/>
              <a:t> </a:t>
            </a:r>
            <a:r>
              <a:rPr lang="ru-RU" dirty="0"/>
              <a:t>человек</a:t>
            </a:r>
          </a:p>
          <a:p>
            <a:r>
              <a:rPr lang="ru-RU" dirty="0"/>
              <a:t>Выпуск – </a:t>
            </a:r>
            <a:r>
              <a:rPr lang="ru-RU" dirty="0" smtClean="0">
                <a:solidFill>
                  <a:srgbClr val="342DC5"/>
                </a:solidFill>
              </a:rPr>
              <a:t>14</a:t>
            </a:r>
            <a:r>
              <a:rPr lang="ru-RU" dirty="0" smtClean="0"/>
              <a:t> </a:t>
            </a:r>
            <a:r>
              <a:rPr lang="ru-RU" dirty="0"/>
              <a:t>человек,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46,7</a:t>
            </a:r>
            <a:r>
              <a:rPr lang="ru-RU" dirty="0" smtClean="0"/>
              <a:t>%</a:t>
            </a:r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159782"/>
              </p:ext>
            </p:extLst>
          </p:nvPr>
        </p:nvGraphicFramePr>
        <p:xfrm>
          <a:off x="0" y="2564904"/>
          <a:ext cx="4716016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9102532"/>
              </p:ext>
            </p:extLst>
          </p:nvPr>
        </p:nvGraphicFramePr>
        <p:xfrm>
          <a:off x="3203848" y="2204864"/>
          <a:ext cx="6120680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0560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24.03.03 Баллистика и гидроаэродинамика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340768"/>
            <a:ext cx="8172400" cy="1008112"/>
          </a:xfrm>
        </p:spPr>
        <p:txBody>
          <a:bodyPr/>
          <a:lstStyle/>
          <a:p>
            <a:r>
              <a:rPr lang="ru-RU" dirty="0"/>
              <a:t>КЦП на 2020 г. поступления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25</a:t>
            </a:r>
            <a:r>
              <a:rPr lang="ru-RU" dirty="0" smtClean="0"/>
              <a:t> </a:t>
            </a:r>
            <a:r>
              <a:rPr lang="ru-RU" dirty="0"/>
              <a:t>человек</a:t>
            </a:r>
          </a:p>
          <a:p>
            <a:r>
              <a:rPr lang="ru-RU" dirty="0"/>
              <a:t>Выпуск – </a:t>
            </a:r>
            <a:r>
              <a:rPr lang="ru-RU" dirty="0" smtClean="0">
                <a:solidFill>
                  <a:srgbClr val="342DC5"/>
                </a:solidFill>
              </a:rPr>
              <a:t>6</a:t>
            </a:r>
            <a:r>
              <a:rPr lang="ru-RU" dirty="0" smtClean="0"/>
              <a:t> </a:t>
            </a:r>
            <a:r>
              <a:rPr lang="ru-RU" dirty="0"/>
              <a:t>человек,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24,0</a:t>
            </a:r>
            <a:r>
              <a:rPr lang="ru-RU" dirty="0" smtClean="0"/>
              <a:t>%</a:t>
            </a:r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774654"/>
              </p:ext>
            </p:extLst>
          </p:nvPr>
        </p:nvGraphicFramePr>
        <p:xfrm>
          <a:off x="107504" y="2420888"/>
          <a:ext cx="465374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411208"/>
              </p:ext>
            </p:extLst>
          </p:nvPr>
        </p:nvGraphicFramePr>
        <p:xfrm>
          <a:off x="3203848" y="2924944"/>
          <a:ext cx="583264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292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15.04.06 Мехатроника и робототехника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1805" y="1340768"/>
            <a:ext cx="8172400" cy="936104"/>
          </a:xfrm>
        </p:spPr>
        <p:txBody>
          <a:bodyPr/>
          <a:lstStyle/>
          <a:p>
            <a:r>
              <a:rPr lang="ru-RU" dirty="0"/>
              <a:t>КЦП на </a:t>
            </a:r>
            <a:r>
              <a:rPr lang="ru-RU" dirty="0" smtClean="0"/>
              <a:t>2022 </a:t>
            </a:r>
            <a:r>
              <a:rPr lang="ru-RU" dirty="0"/>
              <a:t>г. поступления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15</a:t>
            </a:r>
            <a:r>
              <a:rPr lang="ru-RU" dirty="0" smtClean="0"/>
              <a:t> </a:t>
            </a:r>
            <a:r>
              <a:rPr lang="ru-RU" dirty="0"/>
              <a:t>человек</a:t>
            </a:r>
          </a:p>
          <a:p>
            <a:r>
              <a:rPr lang="ru-RU" dirty="0"/>
              <a:t>Выпуск – </a:t>
            </a:r>
            <a:r>
              <a:rPr lang="ru-RU" dirty="0" smtClean="0">
                <a:solidFill>
                  <a:srgbClr val="342DC5"/>
                </a:solidFill>
              </a:rPr>
              <a:t>1</a:t>
            </a:r>
            <a:r>
              <a:rPr lang="ru-RU" dirty="0" smtClean="0"/>
              <a:t> </a:t>
            </a:r>
            <a:r>
              <a:rPr lang="ru-RU" dirty="0"/>
              <a:t>человек,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6,7</a:t>
            </a:r>
            <a:r>
              <a:rPr lang="ru-RU" dirty="0" smtClean="0"/>
              <a:t>%</a:t>
            </a: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7891711"/>
              </p:ext>
            </p:extLst>
          </p:nvPr>
        </p:nvGraphicFramePr>
        <p:xfrm>
          <a:off x="-108520" y="227687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0595699"/>
              </p:ext>
            </p:extLst>
          </p:nvPr>
        </p:nvGraphicFramePr>
        <p:xfrm>
          <a:off x="4860032" y="242088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1558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15.04.03 Прикладная механика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-18378" y="1124744"/>
            <a:ext cx="8460432" cy="4990336"/>
          </a:xfrm>
        </p:spPr>
        <p:txBody>
          <a:bodyPr/>
          <a:lstStyle/>
          <a:p>
            <a:r>
              <a:rPr lang="ru-RU" dirty="0"/>
              <a:t>КЦП на 2022 г. поступления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20</a:t>
            </a:r>
            <a:r>
              <a:rPr lang="ru-RU" dirty="0" smtClean="0"/>
              <a:t> </a:t>
            </a:r>
            <a:r>
              <a:rPr lang="ru-RU" dirty="0"/>
              <a:t>человек</a:t>
            </a:r>
          </a:p>
          <a:p>
            <a:r>
              <a:rPr lang="ru-RU" dirty="0"/>
              <a:t>Выпуск </a:t>
            </a:r>
            <a:r>
              <a:rPr lang="ru-RU" dirty="0" smtClean="0"/>
              <a:t>– </a:t>
            </a:r>
            <a:r>
              <a:rPr lang="ru-RU" dirty="0" smtClean="0">
                <a:solidFill>
                  <a:srgbClr val="342DC5"/>
                </a:solidFill>
              </a:rPr>
              <a:t>5</a:t>
            </a:r>
            <a:r>
              <a:rPr lang="ru-RU" dirty="0" smtClean="0"/>
              <a:t> человек</a:t>
            </a:r>
            <a:r>
              <a:rPr lang="ru-RU" dirty="0"/>
              <a:t>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23,8</a:t>
            </a:r>
            <a:r>
              <a:rPr lang="ru-RU" dirty="0" smtClean="0"/>
              <a:t>%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136787"/>
              </p:ext>
            </p:extLst>
          </p:nvPr>
        </p:nvGraphicFramePr>
        <p:xfrm>
          <a:off x="107504" y="2060848"/>
          <a:ext cx="7416825" cy="94689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64905"/>
                <a:gridCol w="664193"/>
                <a:gridCol w="1023965"/>
                <a:gridCol w="1891553"/>
                <a:gridCol w="1152128"/>
                <a:gridCol w="720081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на 2022 г.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выпуск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</a:tr>
              <a:tr h="24182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500" u="none" strike="noStrike">
                          <a:effectLst/>
                        </a:rPr>
                        <a:t>«Вычислительная механика и компьютерный инжиниринг»</a:t>
                      </a:r>
                      <a:endParaRPr lang="ru-RU" sz="1500" b="0" i="0" u="none" strike="noStrike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17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4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</a:tr>
              <a:tr h="46752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1500" u="none" strike="noStrike" dirty="0">
                          <a:effectLst/>
                        </a:rPr>
                        <a:t>«Механика биокомпозитов, получение и моделирование их структуры и свойств»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3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>
                          <a:effectLst/>
                        </a:rPr>
                        <a:t>1</a:t>
                      </a:r>
                      <a:endParaRPr lang="ru-RU" sz="15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56" marR="8956" marT="8956" marB="0" anchor="ctr"/>
                </a:tc>
              </a:tr>
            </a:tbl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2859849"/>
              </p:ext>
            </p:extLst>
          </p:nvPr>
        </p:nvGraphicFramePr>
        <p:xfrm>
          <a:off x="-684584" y="3284984"/>
          <a:ext cx="525658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244399"/>
              </p:ext>
            </p:extLst>
          </p:nvPr>
        </p:nvGraphicFramePr>
        <p:xfrm>
          <a:off x="4355976" y="3429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7701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72390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16.04.01 Техническая физика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340768"/>
            <a:ext cx="8172400" cy="1080120"/>
          </a:xfrm>
        </p:spPr>
        <p:txBody>
          <a:bodyPr>
            <a:normAutofit/>
          </a:bodyPr>
          <a:lstStyle/>
          <a:p>
            <a:r>
              <a:rPr lang="ru-RU" dirty="0"/>
              <a:t>КЦП на 2022 г. поступления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30</a:t>
            </a:r>
            <a:r>
              <a:rPr lang="ru-RU" dirty="0" smtClean="0"/>
              <a:t> </a:t>
            </a:r>
            <a:r>
              <a:rPr lang="ru-RU" dirty="0"/>
              <a:t>человек</a:t>
            </a:r>
          </a:p>
          <a:p>
            <a:r>
              <a:rPr lang="ru-RU" dirty="0"/>
              <a:t>Выпуск – </a:t>
            </a:r>
            <a:r>
              <a:rPr lang="ru-RU" dirty="0" smtClean="0">
                <a:solidFill>
                  <a:srgbClr val="342DC5"/>
                </a:solidFill>
              </a:rPr>
              <a:t>12</a:t>
            </a:r>
            <a:r>
              <a:rPr lang="ru-RU" dirty="0" smtClean="0"/>
              <a:t> </a:t>
            </a:r>
            <a:r>
              <a:rPr lang="ru-RU" dirty="0"/>
              <a:t>человек,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40</a:t>
            </a:r>
            <a:r>
              <a:rPr lang="ru-RU" dirty="0" smtClean="0"/>
              <a:t>% </a:t>
            </a:r>
            <a:endParaRPr lang="ru-RU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9461296"/>
              </p:ext>
            </p:extLst>
          </p:nvPr>
        </p:nvGraphicFramePr>
        <p:xfrm>
          <a:off x="-108520" y="39330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8618416"/>
              </p:ext>
            </p:extLst>
          </p:nvPr>
        </p:nvGraphicFramePr>
        <p:xfrm>
          <a:off x="4499992" y="4005064"/>
          <a:ext cx="4572000" cy="278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627234"/>
              </p:ext>
            </p:extLst>
          </p:nvPr>
        </p:nvGraphicFramePr>
        <p:xfrm>
          <a:off x="107504" y="2204864"/>
          <a:ext cx="8952805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Лист" r:id="rId5" imgW="7124700" imgH="1619250" progId="Excel.Sheet.12">
                  <p:embed/>
                </p:oleObj>
              </mc:Choice>
              <mc:Fallback>
                <p:oleObj name="Лист" r:id="rId5" imgW="7124700" imgH="16192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504" y="2204864"/>
                        <a:ext cx="8952805" cy="161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1925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24.04.03 Баллистика и гидроаэродинамика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340768"/>
            <a:ext cx="8172400" cy="1008112"/>
          </a:xfrm>
        </p:spPr>
        <p:txBody>
          <a:bodyPr/>
          <a:lstStyle/>
          <a:p>
            <a:r>
              <a:rPr lang="ru-RU" dirty="0"/>
              <a:t>КЦП на </a:t>
            </a:r>
            <a:r>
              <a:rPr lang="ru-RU" dirty="0" smtClean="0"/>
              <a:t>2022 </a:t>
            </a:r>
            <a:r>
              <a:rPr lang="ru-RU" dirty="0"/>
              <a:t>г. поступления –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29</a:t>
            </a:r>
            <a:r>
              <a:rPr lang="ru-RU" dirty="0" smtClean="0"/>
              <a:t> </a:t>
            </a:r>
            <a:r>
              <a:rPr lang="ru-RU" dirty="0"/>
              <a:t>человек</a:t>
            </a:r>
          </a:p>
          <a:p>
            <a:r>
              <a:rPr lang="ru-RU" dirty="0"/>
              <a:t>Выпуск – </a:t>
            </a:r>
            <a:r>
              <a:rPr lang="ru-RU" dirty="0" smtClean="0">
                <a:solidFill>
                  <a:srgbClr val="342DC5"/>
                </a:solidFill>
              </a:rPr>
              <a:t>4</a:t>
            </a:r>
            <a:r>
              <a:rPr lang="ru-RU" dirty="0" smtClean="0"/>
              <a:t> </a:t>
            </a:r>
            <a:r>
              <a:rPr lang="ru-RU" dirty="0"/>
              <a:t>человек, это составляет от КЦП </a:t>
            </a:r>
            <a:r>
              <a:rPr lang="ru-RU" dirty="0" smtClean="0">
                <a:solidFill>
                  <a:srgbClr val="C00000"/>
                </a:solidFill>
              </a:rPr>
              <a:t>13,8</a:t>
            </a:r>
            <a:r>
              <a:rPr lang="ru-RU" dirty="0" smtClean="0"/>
              <a:t>%</a:t>
            </a:r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402988"/>
              </p:ext>
            </p:extLst>
          </p:nvPr>
        </p:nvGraphicFramePr>
        <p:xfrm>
          <a:off x="-180528" y="263691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6901671"/>
              </p:ext>
            </p:extLst>
          </p:nvPr>
        </p:nvGraphicFramePr>
        <p:xfrm>
          <a:off x="3563888" y="3140968"/>
          <a:ext cx="550810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770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12124</TotalTime>
  <Words>522</Words>
  <Application>Microsoft Office PowerPoint</Application>
  <PresentationFormat>Экран (4:3)</PresentationFormat>
  <Paragraphs>79</Paragraphs>
  <Slides>16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Воздушный поток</vt:lpstr>
      <vt:lpstr>Лист</vt:lpstr>
      <vt:lpstr>Отчет по ГЭК</vt:lpstr>
      <vt:lpstr>15.03.06 Мехатроника и робототехника </vt:lpstr>
      <vt:lpstr>15.03.03 Прикладная механика</vt:lpstr>
      <vt:lpstr>16.03.01 Техническая физика</vt:lpstr>
      <vt:lpstr>24.03.03 Баллистика и гидроаэродинамика </vt:lpstr>
      <vt:lpstr>15.04.06 Мехатроника и робототехника</vt:lpstr>
      <vt:lpstr>15.04.03 Прикладная механика</vt:lpstr>
      <vt:lpstr>16.04.01 Техническая физика</vt:lpstr>
      <vt:lpstr>24.04.03 Баллистика и гидроаэродинамика </vt:lpstr>
      <vt:lpstr>Презентация PowerPoint</vt:lpstr>
      <vt:lpstr>Презентация PowerPoint</vt:lpstr>
      <vt:lpstr>Анализ председателей ГЭК</vt:lpstr>
      <vt:lpstr>Проблемы по Оформлению работ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ГЭК</dc:title>
  <dc:creator>User</dc:creator>
  <cp:lastModifiedBy>1</cp:lastModifiedBy>
  <cp:revision>110</cp:revision>
  <dcterms:created xsi:type="dcterms:W3CDTF">2021-10-21T04:49:47Z</dcterms:created>
  <dcterms:modified xsi:type="dcterms:W3CDTF">2024-10-11T06:39:42Z</dcterms:modified>
</cp:coreProperties>
</file>