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60" r:id="rId4"/>
    <p:sldId id="261" r:id="rId5"/>
    <p:sldId id="262" r:id="rId6"/>
    <p:sldId id="264" r:id="rId7"/>
    <p:sldId id="265" r:id="rId8"/>
    <p:sldId id="266" r:id="rId9"/>
    <p:sldId id="273" r:id="rId10"/>
    <p:sldId id="274" r:id="rId11"/>
    <p:sldId id="270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6BEE"/>
    <a:srgbClr val="2F97F5"/>
    <a:srgbClr val="342DC5"/>
    <a:srgbClr val="1A1377"/>
    <a:srgbClr val="171458"/>
    <a:srgbClr val="A6B6FC"/>
    <a:srgbClr val="726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378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cat>
            <c:strRef>
              <c:f>Лист1!$A$42:$A$43</c:f>
              <c:strCache>
                <c:ptCount val="2"/>
                <c:pt idx="0">
                  <c:v> отлично</c:v>
                </c:pt>
                <c:pt idx="1">
                  <c:v> хорошо</c:v>
                </c:pt>
              </c:strCache>
            </c:strRef>
          </c:cat>
          <c:val>
            <c:numRef>
              <c:f>Лист1!$B$42:$B$43</c:f>
              <c:numCache>
                <c:formatCode>General</c:formatCode>
                <c:ptCount val="2"/>
                <c:pt idx="0">
                  <c:v>11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9.0035057833080273E-2"/>
          <c:w val="0.95115946712991484"/>
          <c:h val="0.81010751891765109"/>
        </c:manualLayout>
      </c:layout>
      <c:pie3DChart>
        <c:varyColors val="1"/>
        <c:ser>
          <c:idx val="0"/>
          <c:order val="0"/>
          <c:spPr>
            <a:solidFill>
              <a:srgbClr val="686BEE"/>
            </a:solidFill>
          </c:spPr>
          <c:explosion val="25"/>
          <c:dPt>
            <c:idx val="0"/>
            <c:bubble3D val="0"/>
            <c:spPr>
              <a:solidFill>
                <a:schemeClr val="accent1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Лист1!$E$64:$E$65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Лист1!$F$64:$F$65</c:f>
              <c:numCache>
                <c:formatCode>General</c:formatCode>
                <c:ptCount val="2"/>
                <c:pt idx="0">
                  <c:v>4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2959682852143482"/>
          <c:y val="0"/>
          <c:w val="0.64139676290463687"/>
          <c:h val="8.3717191601049873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5"/>
          <c:dPt>
            <c:idx val="1"/>
            <c:bubble3D val="0"/>
            <c:spPr>
              <a:solidFill>
                <a:srgbClr val="686BEE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Лист1!$E$59:$E$60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Лист1!$F$59:$F$60</c:f>
              <c:numCache>
                <c:formatCode>General</c:formatCode>
                <c:ptCount val="2"/>
                <c:pt idx="0">
                  <c:v>6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cat>
            <c:strRef>
              <c:f>Лист1!$A$40:$A$41</c:f>
              <c:strCache>
                <c:ptCount val="2"/>
                <c:pt idx="0">
                  <c:v> отлично</c:v>
                </c:pt>
                <c:pt idx="1">
                  <c:v> хорошо</c:v>
                </c:pt>
              </c:strCache>
            </c:strRef>
          </c:cat>
          <c:val>
            <c:numRef>
              <c:f>Лист1!$B$40:$B$41</c:f>
              <c:numCache>
                <c:formatCode>General</c:formatCode>
                <c:ptCount val="2"/>
                <c:pt idx="0">
                  <c:v>8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35274699524778935"/>
          <c:y val="0.89893670350990806"/>
          <c:w val="0.45100270548968735"/>
          <c:h val="7.525315615338133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cat>
            <c:strRef>
              <c:f>Лист1!$A$40:$A$41</c:f>
              <c:strCache>
                <c:ptCount val="2"/>
                <c:pt idx="0">
                  <c:v> отлично</c:v>
                </c:pt>
                <c:pt idx="1">
                  <c:v> хорошо</c:v>
                </c:pt>
              </c:strCache>
            </c:strRef>
          </c:cat>
          <c:val>
            <c:numRef>
              <c:f>Лист1!$B$40:$B$41</c:f>
              <c:numCache>
                <c:formatCode>General</c:formatCode>
                <c:ptCount val="2"/>
                <c:pt idx="0">
                  <c:v>13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olidFill>
              <a:srgbClr val="686BEE"/>
            </a:solidFill>
          </c:spPr>
          <c:explosion val="2"/>
          <c:dPt>
            <c:idx val="0"/>
            <c:bubble3D val="0"/>
            <c:spPr>
              <a:solidFill>
                <a:srgbClr val="C00000"/>
              </a:solidFill>
            </c:spPr>
          </c:dPt>
          <c:dPt>
            <c:idx val="1"/>
            <c:bubble3D val="0"/>
            <c:explosion val="13"/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Лист1!$E$40:$E$41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Лист1!$F$40:$F$41</c:f>
              <c:numCache>
                <c:formatCode>General</c:formatCode>
                <c:ptCount val="2"/>
                <c:pt idx="0">
                  <c:v>8</c:v>
                </c:pt>
                <c:pt idx="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14804632583029734"/>
          <c:y val="7.6080871188604321E-2"/>
          <c:w val="0.70870697343955491"/>
          <c:h val="6.8457535219398277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Выполнение ГЗ по </a:t>
            </a:r>
            <a:r>
              <a:rPr lang="ru-RU" dirty="0" err="1" smtClean="0"/>
              <a:t>бакалавриату</a:t>
            </a:r>
            <a:r>
              <a:rPr lang="ru-RU" dirty="0" smtClean="0"/>
              <a:t>, %</a:t>
            </a:r>
            <a:endParaRPr lang="ru-RU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гос.задания'!$B$2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гос.задания'!$A$3:$A$6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гос.задания'!$B$3:$B$6</c:f>
              <c:numCache>
                <c:formatCode>General</c:formatCode>
                <c:ptCount val="4"/>
                <c:pt idx="0">
                  <c:v>60</c:v>
                </c:pt>
                <c:pt idx="1">
                  <c:v>76.7</c:v>
                </c:pt>
                <c:pt idx="2">
                  <c:v>44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гос.задания'!$C$2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215803947054065E-3"/>
                  <c:y val="7.05477169203421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3647411841162199E-3"/>
                  <c:y val="-2.35159056401140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гос.задания'!$A$3:$A$6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гос.задания'!$C$3:$C$6</c:f>
              <c:numCache>
                <c:formatCode>General</c:formatCode>
                <c:ptCount val="4"/>
                <c:pt idx="0">
                  <c:v>59.1</c:v>
                </c:pt>
                <c:pt idx="1">
                  <c:v>43.8</c:v>
                </c:pt>
                <c:pt idx="2">
                  <c:v>90</c:v>
                </c:pt>
                <c:pt idx="3">
                  <c:v>33.299999999999997</c:v>
                </c:pt>
              </c:numCache>
            </c:numRef>
          </c:val>
        </c:ser>
        <c:ser>
          <c:idx val="2"/>
          <c:order val="2"/>
          <c:tx>
            <c:strRef>
              <c:f>'Выполнение гос.задания'!$D$2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215803947054065E-3"/>
                  <c:y val="5.6438173536273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607901973527032E-3"/>
                  <c:y val="-2.35159056401140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6.819612635633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гос.задания'!$A$3:$A$6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гос.задания'!$D$3:$D$6</c:f>
              <c:numCache>
                <c:formatCode>General</c:formatCode>
                <c:ptCount val="4"/>
                <c:pt idx="0">
                  <c:v>44</c:v>
                </c:pt>
                <c:pt idx="1">
                  <c:v>53.1</c:v>
                </c:pt>
                <c:pt idx="2">
                  <c:v>64</c:v>
                </c:pt>
                <c:pt idx="3">
                  <c:v>56.5</c:v>
                </c:pt>
              </c:numCache>
            </c:numRef>
          </c:val>
        </c:ser>
        <c:ser>
          <c:idx val="3"/>
          <c:order val="3"/>
          <c:tx>
            <c:strRef>
              <c:f>'Выполнение гос.задания'!$E$2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4.6823705920581099E-3"/>
                  <c:y val="0.115227937636558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607901973527032E-3"/>
                  <c:y val="5.8789764100285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гос.задания'!$A$3:$A$6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гос.задания'!$E$3:$E$6</c:f>
              <c:numCache>
                <c:formatCode>General</c:formatCode>
                <c:ptCount val="4"/>
                <c:pt idx="0">
                  <c:v>59.26</c:v>
                </c:pt>
                <c:pt idx="1">
                  <c:v>53.13</c:v>
                </c:pt>
                <c:pt idx="2">
                  <c:v>56</c:v>
                </c:pt>
                <c:pt idx="3">
                  <c:v>52</c:v>
                </c:pt>
              </c:numCache>
            </c:numRef>
          </c:val>
        </c:ser>
        <c:ser>
          <c:idx val="4"/>
          <c:order val="4"/>
          <c:tx>
            <c:strRef>
              <c:f>'Выполнение гос.задания'!$F$2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215803947054065E-3"/>
                  <c:y val="2.35159056401140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03950986763516E-3"/>
                  <c:y val="1.8812724512091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гос.задания'!$A$3:$A$6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гос.задания'!$F$3:$F$6</c:f>
              <c:numCache>
                <c:formatCode>General</c:formatCode>
                <c:ptCount val="4"/>
                <c:pt idx="0">
                  <c:v>64</c:v>
                </c:pt>
                <c:pt idx="1">
                  <c:v>46</c:v>
                </c:pt>
                <c:pt idx="2">
                  <c:v>20.68</c:v>
                </c:pt>
                <c:pt idx="3">
                  <c:v>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1469568"/>
        <c:axId val="181471104"/>
        <c:axId val="0"/>
      </c:bar3DChart>
      <c:catAx>
        <c:axId val="181469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81471104"/>
        <c:crosses val="autoZero"/>
        <c:auto val="1"/>
        <c:lblAlgn val="ctr"/>
        <c:lblOffset val="100"/>
        <c:noMultiLvlLbl val="0"/>
      </c:catAx>
      <c:valAx>
        <c:axId val="1814711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146956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5812655525983841"/>
          <c:y val="8.207051068399808E-2"/>
          <c:w val="0.41195054040209889"/>
          <c:h val="5.1952375661963486E-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Выполнение ГЗ по магистратуре,%</a:t>
            </a:r>
            <a:endParaRPr lang="ru-RU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гос.задания'!$B$9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гос.задания'!$A$10:$A$13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гос.задания'!$B$10:$B$13</c:f>
              <c:numCache>
                <c:formatCode>General</c:formatCode>
                <c:ptCount val="4"/>
                <c:pt idx="0">
                  <c:v>61.1</c:v>
                </c:pt>
                <c:pt idx="1">
                  <c:v>87.5</c:v>
                </c:pt>
                <c:pt idx="2">
                  <c:v>50</c:v>
                </c:pt>
                <c:pt idx="3">
                  <c:v>83.3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гос.задания'!$C$9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8.4918548144856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2361338036854211E-3"/>
                  <c:y val="5.87897641002852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гос.задания'!$A$10:$A$13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гос.задания'!$C$10:$C$13</c:f>
              <c:numCache>
                <c:formatCode>General</c:formatCode>
                <c:ptCount val="4"/>
                <c:pt idx="0">
                  <c:v>85</c:v>
                </c:pt>
                <c:pt idx="1">
                  <c:v>58.3</c:v>
                </c:pt>
                <c:pt idx="2">
                  <c:v>75</c:v>
                </c:pt>
                <c:pt idx="3">
                  <c:v>33.299999999999997</c:v>
                </c:pt>
              </c:numCache>
            </c:numRef>
          </c:val>
        </c:ser>
        <c:ser>
          <c:idx val="2"/>
          <c:order val="2"/>
          <c:tx>
            <c:strRef>
              <c:f>'Выполнение гос.задания'!$D$9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180669018427106E-3"/>
                  <c:y val="8.27411494744754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гос.задания'!$A$10:$A$13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гос.задания'!$D$10:$D$13</c:f>
              <c:numCache>
                <c:formatCode>General</c:formatCode>
                <c:ptCount val="4"/>
                <c:pt idx="0">
                  <c:v>88.2</c:v>
                </c:pt>
                <c:pt idx="1">
                  <c:v>83.3</c:v>
                </c:pt>
                <c:pt idx="2">
                  <c:v>77.8</c:v>
                </c:pt>
                <c:pt idx="3">
                  <c:v>50</c:v>
                </c:pt>
              </c:numCache>
            </c:numRef>
          </c:val>
        </c:ser>
        <c:ser>
          <c:idx val="3"/>
          <c:order val="3"/>
          <c:tx>
            <c:strRef>
              <c:f>'Выполнение гос.задания'!$E$9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8.05637508040944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гос.задания'!$A$10:$A$13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гос.задания'!$E$10:$E$13</c:f>
              <c:numCache>
                <c:formatCode>General</c:formatCode>
                <c:ptCount val="4"/>
                <c:pt idx="0">
                  <c:v>88.9</c:v>
                </c:pt>
                <c:pt idx="1">
                  <c:v>46.15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4"/>
          <c:order val="4"/>
          <c:tx>
            <c:strRef>
              <c:f>'Выполнение гос.задания'!$F$9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1326468312898975E-2"/>
                  <c:y val="6.0967162770666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гос.задания'!$A$10:$A$13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гос.задания'!$F$10:$F$13</c:f>
              <c:numCache>
                <c:formatCode>General</c:formatCode>
                <c:ptCount val="4"/>
                <c:pt idx="0">
                  <c:v>55.56</c:v>
                </c:pt>
                <c:pt idx="1">
                  <c:v>50</c:v>
                </c:pt>
                <c:pt idx="2">
                  <c:v>65.22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5936128"/>
        <c:axId val="188985344"/>
        <c:axId val="0"/>
      </c:bar3DChart>
      <c:catAx>
        <c:axId val="18593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88985344"/>
        <c:crosses val="autoZero"/>
        <c:auto val="1"/>
        <c:lblAlgn val="ctr"/>
        <c:lblOffset val="100"/>
        <c:noMultiLvlLbl val="0"/>
      </c:catAx>
      <c:valAx>
        <c:axId val="1889853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593612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Лист1!$E$42:$E$43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Лист1!$F$42:$F$43</c:f>
              <c:numCache>
                <c:formatCode>General</c:formatCode>
                <c:ptCount val="2"/>
                <c:pt idx="0">
                  <c:v>3</c:v>
                </c:pt>
                <c:pt idx="1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1.4002811748877565E-2"/>
          <c:y val="2.0905212146751298E-2"/>
          <c:w val="0.9"/>
          <c:h val="8.499450209381337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Лист1!$M$18:$M$19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Лист1!$N$18:$N$19</c:f>
              <c:numCache>
                <c:formatCode>General</c:formatCode>
                <c:ptCount val="2"/>
                <c:pt idx="0">
                  <c:v>2</c:v>
                </c:pt>
                <c:pt idx="1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715174504420143E-2"/>
          <c:y val="0"/>
          <c:w val="0.97228482549557982"/>
          <c:h val="0.8441068045011020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5000000000000001E-2"/>
          <c:y val="7.407407407407407E-2"/>
          <c:w val="0.93888888888888888"/>
          <c:h val="0.7866531787693205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0"/>
          </c:dPt>
          <c:dPt>
            <c:idx val="1"/>
            <c:bubble3D val="0"/>
            <c:explosion val="18"/>
          </c:dPt>
          <c:cat>
            <c:strRef>
              <c:f>Лист1!$A$1:$A$2</c:f>
              <c:strCache>
                <c:ptCount val="2"/>
                <c:pt idx="0">
                  <c:v> отлично</c:v>
                </c:pt>
                <c:pt idx="1">
                  <c:v>удовлетворительно</c:v>
                </c:pt>
              </c:strCache>
            </c:strRef>
          </c:cat>
          <c:val>
            <c:numRef>
              <c:f>Лист1!$B$1:$B$2</c:f>
              <c:numCache>
                <c:formatCode>General</c:formatCode>
                <c:ptCount val="2"/>
                <c:pt idx="0">
                  <c:v>5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2083510991271243"/>
          <c:y val="0.80865294929899201"/>
          <c:w val="0.67491187165390043"/>
          <c:h val="6.763259729727755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rgbClr val="00B0F0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Лист1!$M$17:$M$18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Лист1!$N$17:$N$18</c:f>
              <c:numCache>
                <c:formatCode>General</c:formatCode>
                <c:ptCount val="2"/>
                <c:pt idx="0">
                  <c:v>1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3333333333333333E-2"/>
          <c:y val="0.12974605000744593"/>
          <c:w val="0.93888888888888888"/>
          <c:h val="0.7866531787693205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2"/>
          </c:dPt>
          <c:dPt>
            <c:idx val="1"/>
            <c:bubble3D val="0"/>
            <c:explosion val="18"/>
          </c:dPt>
          <c:cat>
            <c:strRef>
              <c:f>Лист1!$A$59:$A$61</c:f>
              <c:strCache>
                <c:ptCount val="3"/>
                <c:pt idx="0">
                  <c:v> отлично</c:v>
                </c:pt>
                <c:pt idx="1">
                  <c:v> хорошо</c:v>
                </c:pt>
                <c:pt idx="2">
                  <c:v>удовлетворительно</c:v>
                </c:pt>
              </c:strCache>
            </c:strRef>
          </c:cat>
          <c:val>
            <c:numRef>
              <c:f>Лист1!$B$59:$B$61</c:f>
              <c:numCache>
                <c:formatCode>General</c:formatCode>
                <c:ptCount val="3"/>
                <c:pt idx="0">
                  <c:v>9</c:v>
                </c:pt>
                <c:pt idx="1">
                  <c:v>6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2592724739986155"/>
          <c:w val="1"/>
          <c:h val="0.84082466620517948"/>
        </c:manualLayout>
      </c:layout>
      <c:pie3DChart>
        <c:varyColors val="1"/>
        <c:ser>
          <c:idx val="0"/>
          <c:order val="0"/>
          <c:spPr>
            <a:solidFill>
              <a:schemeClr val="accent1"/>
            </a:solidFill>
          </c:spPr>
          <c:explosion val="41"/>
          <c:dPt>
            <c:idx val="1"/>
            <c:bubble3D val="0"/>
            <c:explosion val="0"/>
            <c:spPr>
              <a:solidFill>
                <a:srgbClr val="686BEE"/>
              </a:solidFill>
            </c:spPr>
          </c:dPt>
          <c:dLbls>
            <c:dLbl>
              <c:idx val="0"/>
              <c:layout>
                <c:manualLayout>
                  <c:x val="-0.10167875546507904"/>
                  <c:y val="5.3651802221405601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2883791098374692"/>
                  <c:y val="-0.20645569295719279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Лист1!$E$59:$E$60</c:f>
              <c:strCache>
                <c:ptCount val="2"/>
                <c:pt idx="0">
                  <c:v>диплом с отличием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Лист1!$F$59:$F$60</c:f>
              <c:numCache>
                <c:formatCode>General</c:formatCode>
                <c:ptCount val="2"/>
                <c:pt idx="0">
                  <c:v>4</c:v>
                </c:pt>
                <c:pt idx="1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CC839-8E35-41EF-8BEE-EA63FED9D8AB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FC850-63A6-43C0-9290-A39A72101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71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FC850-63A6-43C0-9290-A39A72101A9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981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48B0C9B-AE28-44E2-85FF-470C0CD76A9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Отчет по ГЭК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4000" dirty="0" smtClean="0"/>
              <a:t>2023 г.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78641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3768634"/>
              </p:ext>
            </p:extLst>
          </p:nvPr>
        </p:nvGraphicFramePr>
        <p:xfrm>
          <a:off x="251520" y="476672"/>
          <a:ext cx="7848872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2928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42048" cy="5543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председателей ГЭК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3520440" cy="4572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Недостатки в подготовке обучающихся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107504" y="1700808"/>
            <a:ext cx="4032448" cy="4114800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защит практически все студенты чаще, чем необходимо заглядывали в записи. Это может свидетельствовать об их неуверенности, что является, по мнению комиссии, следствием все еще недостаточной практики публичных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выступлений.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выступлений студентов и их ответов на вопросы, проведенный при обсуждении оценок членами ГЭК свидетельствует о недостаточной совместной работе руководителей и студентов в формулировании цели, задач и предложений для практического использования результатов 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исследований.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139952" y="908720"/>
            <a:ext cx="3520440" cy="4572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Выводы и рекомендации по итогам работы ГЭК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39952" y="1556792"/>
            <a:ext cx="4104456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повышения качества подготовки выпускников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для руководителей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выпускных квалификационных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занятия – собеседования на темы, посвященные современному состоянию техники и технологии по выбранному направлению и проблемам переноса для практического использования результатов выполняемых исследований;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уделить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внимание на анализ результатов физических и математических экспериментов;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уделять внимание дискуссиям на семинарах с возможностью реагировать на поставленные вопросы, подготовке доклада и презентации к докладу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7023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9294"/>
            <a:ext cx="8136904" cy="6263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Проблемы по Оформлению работ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7992888" cy="4491911"/>
          </a:xfrm>
        </p:spPr>
        <p:txBody>
          <a:bodyPr/>
          <a:lstStyle/>
          <a:p>
            <a:r>
              <a:rPr lang="ru-RU" dirty="0" smtClean="0"/>
              <a:t>Студенты не читают Методические указания по оформлению ВКР</a:t>
            </a:r>
          </a:p>
          <a:p>
            <a:r>
              <a:rPr lang="ru-RU" dirty="0" smtClean="0"/>
              <a:t>Студенты не умеют работать с </a:t>
            </a:r>
            <a:r>
              <a:rPr lang="ru-RU" dirty="0" err="1" smtClean="0"/>
              <a:t>Вордом</a:t>
            </a:r>
            <a:r>
              <a:rPr lang="ru-RU" dirty="0" smtClean="0"/>
              <a:t> и </a:t>
            </a:r>
            <a:r>
              <a:rPr lang="ru-RU" dirty="0" err="1" smtClean="0"/>
              <a:t>Экселем</a:t>
            </a:r>
            <a:endParaRPr lang="ru-RU" dirty="0" smtClean="0"/>
          </a:p>
          <a:p>
            <a:r>
              <a:rPr lang="ru-RU" dirty="0" smtClean="0"/>
              <a:t>Не соблюдаются временные требования по выкладке в библиотечный репозиторий</a:t>
            </a:r>
          </a:p>
          <a:p>
            <a:r>
              <a:rPr lang="ru-RU" dirty="0" smtClean="0"/>
              <a:t>Работы сдаются в деканат без соблюдений временных требований заложенных в Положении о проведении ГИА в ТГУ.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41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15.03.06 Мехатроника и робототехника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8038728" cy="4846320"/>
          </a:xfrm>
        </p:spPr>
        <p:txBody>
          <a:bodyPr/>
          <a:lstStyle/>
          <a:p>
            <a:r>
              <a:rPr lang="ru-RU" dirty="0" smtClean="0"/>
              <a:t>КЦП на 2019 г. поступления –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25</a:t>
            </a:r>
            <a:r>
              <a:rPr lang="ru-RU" dirty="0" smtClean="0"/>
              <a:t> человек </a:t>
            </a:r>
          </a:p>
          <a:p>
            <a:r>
              <a:rPr lang="ru-RU" dirty="0" smtClean="0"/>
              <a:t>Выпуск – 12 человек, это составляет от КЦП 48%.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600085"/>
              </p:ext>
            </p:extLst>
          </p:nvPr>
        </p:nvGraphicFramePr>
        <p:xfrm>
          <a:off x="395536" y="2276873"/>
          <a:ext cx="4876801" cy="83780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20280"/>
                <a:gridCol w="792088"/>
                <a:gridCol w="1564433"/>
              </a:tblGrid>
              <a:tr h="36003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 отлично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11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84,6%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7776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 хорошо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</a:rPr>
                        <a:t>7,7</a:t>
                      </a:r>
                      <a:r>
                        <a:rPr lang="ru-RU" sz="2000" u="none" strike="noStrike" dirty="0">
                          <a:effectLst/>
                        </a:rPr>
                        <a:t>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4623941"/>
              </p:ext>
            </p:extLst>
          </p:nvPr>
        </p:nvGraphicFramePr>
        <p:xfrm>
          <a:off x="-468560" y="357301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515748"/>
              </p:ext>
            </p:extLst>
          </p:nvPr>
        </p:nvGraphicFramePr>
        <p:xfrm>
          <a:off x="3491880" y="3284984"/>
          <a:ext cx="5292080" cy="364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547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15.03.03 Прикладная механика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8038728" cy="4846320"/>
          </a:xfrm>
        </p:spPr>
        <p:txBody>
          <a:bodyPr/>
          <a:lstStyle/>
          <a:p>
            <a:r>
              <a:rPr lang="ru-RU" dirty="0" smtClean="0"/>
              <a:t>КЦП на 2019 г. поступления – 25 человек</a:t>
            </a:r>
          </a:p>
          <a:p>
            <a:r>
              <a:rPr lang="ru-RU" dirty="0" smtClean="0"/>
              <a:t>Выпуск – 16 человек, это составляет от КЦП 64%.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60996252"/>
              </p:ext>
            </p:extLst>
          </p:nvPr>
        </p:nvGraphicFramePr>
        <p:xfrm>
          <a:off x="179512" y="3717032"/>
          <a:ext cx="295232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853048"/>
              </p:ext>
            </p:extLst>
          </p:nvPr>
        </p:nvGraphicFramePr>
        <p:xfrm>
          <a:off x="467544" y="2276872"/>
          <a:ext cx="4876801" cy="723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994"/>
                <a:gridCol w="1319941"/>
                <a:gridCol w="1703866"/>
              </a:tblGrid>
              <a:tr h="361950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u="none" strike="noStrike">
                          <a:effectLst/>
                        </a:rPr>
                        <a:t> отлично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u="none" strike="noStrike">
                          <a:effectLst/>
                        </a:rPr>
                        <a:t>15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u="none" strike="noStrike">
                          <a:effectLst/>
                        </a:rPr>
                        <a:t>93,75%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361950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u="none" strike="noStrike">
                          <a:effectLst/>
                        </a:rPr>
                        <a:t> хорошо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u="none" strike="noStrike">
                          <a:effectLst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u="none" strike="noStrike" dirty="0">
                          <a:effectLst/>
                        </a:rPr>
                        <a:t>6,25%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964588"/>
              </p:ext>
            </p:extLst>
          </p:nvPr>
        </p:nvGraphicFramePr>
        <p:xfrm>
          <a:off x="1547664" y="3212976"/>
          <a:ext cx="5544616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8932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5669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16.03.01 техническая физика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7303" y="836712"/>
            <a:ext cx="8354354" cy="4846320"/>
          </a:xfrm>
        </p:spPr>
        <p:txBody>
          <a:bodyPr/>
          <a:lstStyle/>
          <a:p>
            <a:r>
              <a:rPr lang="ru-RU" dirty="0" smtClean="0"/>
              <a:t>КЦП на 2019 г. поступления – 29 человек</a:t>
            </a:r>
          </a:p>
          <a:p>
            <a:r>
              <a:rPr lang="ru-RU" dirty="0" smtClean="0"/>
              <a:t>Выпуск – 6 человек, это составляет от КЦП 20,68%.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46042"/>
              </p:ext>
            </p:extLst>
          </p:nvPr>
        </p:nvGraphicFramePr>
        <p:xfrm>
          <a:off x="395536" y="2204864"/>
          <a:ext cx="5256583" cy="88154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89745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83,3%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1796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удовлетворительно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16,7%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7215681"/>
              </p:ext>
            </p:extLst>
          </p:nvPr>
        </p:nvGraphicFramePr>
        <p:xfrm>
          <a:off x="-540568" y="3284984"/>
          <a:ext cx="5040560" cy="310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6702522"/>
              </p:ext>
            </p:extLst>
          </p:nvPr>
        </p:nvGraphicFramePr>
        <p:xfrm>
          <a:off x="-756592" y="3212976"/>
          <a:ext cx="5328592" cy="3284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3973720"/>
              </p:ext>
            </p:extLst>
          </p:nvPr>
        </p:nvGraphicFramePr>
        <p:xfrm>
          <a:off x="3491880" y="3212976"/>
          <a:ext cx="5667821" cy="3459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0560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24.03.03 Баллистика и гидроаэродинамика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8172400" cy="4990336"/>
          </a:xfrm>
        </p:spPr>
        <p:txBody>
          <a:bodyPr/>
          <a:lstStyle/>
          <a:p>
            <a:r>
              <a:rPr lang="ru-RU" dirty="0" smtClean="0"/>
              <a:t>КЦП на 2019 г. поступления – 25 человек</a:t>
            </a:r>
          </a:p>
          <a:p>
            <a:r>
              <a:rPr lang="ru-RU" dirty="0" smtClean="0"/>
              <a:t>Выпуск – 17 человек, это составляет от </a:t>
            </a:r>
            <a:r>
              <a:rPr lang="ru-RU" smtClean="0"/>
              <a:t>КЦП 68%.</a:t>
            </a:r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593964"/>
              </p:ext>
            </p:extLst>
          </p:nvPr>
        </p:nvGraphicFramePr>
        <p:xfrm>
          <a:off x="395536" y="2492896"/>
          <a:ext cx="5256583" cy="129614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489745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отлично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9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52,9%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1796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хорошо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6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35,3%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4604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удовлетворительно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</a:rPr>
                        <a:t>2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11,8%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9930129"/>
              </p:ext>
            </p:extLst>
          </p:nvPr>
        </p:nvGraphicFramePr>
        <p:xfrm>
          <a:off x="-180528" y="3717032"/>
          <a:ext cx="4572000" cy="2739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1481774"/>
              </p:ext>
            </p:extLst>
          </p:nvPr>
        </p:nvGraphicFramePr>
        <p:xfrm>
          <a:off x="3851920" y="3933056"/>
          <a:ext cx="489654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292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15.04.06 Мехатроника и робототехника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8172400" cy="4990336"/>
          </a:xfrm>
        </p:spPr>
        <p:txBody>
          <a:bodyPr/>
          <a:lstStyle/>
          <a:p>
            <a:r>
              <a:rPr lang="ru-RU" dirty="0" smtClean="0"/>
              <a:t>КЦП на </a:t>
            </a:r>
            <a:r>
              <a:rPr lang="ru-RU" dirty="0" smtClean="0"/>
              <a:t>2021 </a:t>
            </a:r>
            <a:r>
              <a:rPr lang="ru-RU" dirty="0" smtClean="0"/>
              <a:t>г. поступления – </a:t>
            </a:r>
            <a:r>
              <a:rPr lang="ru-RU" dirty="0" smtClean="0"/>
              <a:t>12 </a:t>
            </a:r>
            <a:r>
              <a:rPr lang="ru-RU" dirty="0" smtClean="0"/>
              <a:t>человек</a:t>
            </a:r>
          </a:p>
          <a:p>
            <a:r>
              <a:rPr lang="ru-RU" dirty="0" smtClean="0"/>
              <a:t>Выпуск – </a:t>
            </a:r>
            <a:r>
              <a:rPr lang="ru-RU" dirty="0" smtClean="0"/>
              <a:t>6 человек</a:t>
            </a:r>
            <a:r>
              <a:rPr lang="ru-RU" dirty="0" smtClean="0"/>
              <a:t>, это составляет от КЦП </a:t>
            </a:r>
            <a:r>
              <a:rPr lang="ru-RU" dirty="0" smtClean="0"/>
              <a:t>50</a:t>
            </a:r>
            <a:r>
              <a:rPr lang="ru-RU" dirty="0" smtClean="0"/>
              <a:t>%.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064712"/>
              </p:ext>
            </p:extLst>
          </p:nvPr>
        </p:nvGraphicFramePr>
        <p:xfrm>
          <a:off x="539552" y="2132855"/>
          <a:ext cx="5112568" cy="314325"/>
        </p:xfrm>
        <a:graphic>
          <a:graphicData uri="http://schemas.openxmlformats.org/drawingml/2006/table">
            <a:tbl>
              <a:tblPr firstRow="1" firstCol="1" bandRow="1"/>
              <a:tblGrid>
                <a:gridCol w="2592288"/>
                <a:gridCol w="1080120"/>
                <a:gridCol w="1440160"/>
              </a:tblGrid>
              <a:tr h="217934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 отлично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100%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8124481"/>
              </p:ext>
            </p:extLst>
          </p:nvPr>
        </p:nvGraphicFramePr>
        <p:xfrm>
          <a:off x="755576" y="2852936"/>
          <a:ext cx="6336704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1558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15.04.03 Прикладная механика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8378" y="1124744"/>
            <a:ext cx="8460432" cy="4990336"/>
          </a:xfrm>
        </p:spPr>
        <p:txBody>
          <a:bodyPr/>
          <a:lstStyle/>
          <a:p>
            <a:r>
              <a:rPr lang="ru-RU" dirty="0" smtClean="0"/>
              <a:t>КЦП на </a:t>
            </a:r>
            <a:r>
              <a:rPr lang="ru-RU" dirty="0" smtClean="0"/>
              <a:t>2021 </a:t>
            </a:r>
            <a:r>
              <a:rPr lang="ru-RU" dirty="0" smtClean="0"/>
              <a:t>г. поступления – </a:t>
            </a:r>
            <a:r>
              <a:rPr lang="ru-RU" dirty="0" smtClean="0"/>
              <a:t>18 </a:t>
            </a:r>
            <a:r>
              <a:rPr lang="ru-RU" dirty="0" smtClean="0"/>
              <a:t>человек </a:t>
            </a:r>
            <a:endParaRPr lang="ru-RU" dirty="0" smtClean="0"/>
          </a:p>
          <a:p>
            <a:r>
              <a:rPr lang="ru-RU" dirty="0" smtClean="0"/>
              <a:t>Выпуск </a:t>
            </a:r>
            <a:r>
              <a:rPr lang="ru-RU" dirty="0" smtClean="0"/>
              <a:t>– </a:t>
            </a:r>
            <a:r>
              <a:rPr lang="ru-RU" dirty="0" smtClean="0"/>
              <a:t>10 </a:t>
            </a:r>
            <a:r>
              <a:rPr lang="ru-RU" dirty="0" smtClean="0"/>
              <a:t>человек, это составляет от </a:t>
            </a:r>
            <a:r>
              <a:rPr lang="ru-RU" dirty="0" smtClean="0"/>
              <a:t>КЦП 55,56%.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791043"/>
              </p:ext>
            </p:extLst>
          </p:nvPr>
        </p:nvGraphicFramePr>
        <p:xfrm>
          <a:off x="323528" y="2276872"/>
          <a:ext cx="5256583" cy="6096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8272"/>
                <a:gridCol w="1296144"/>
                <a:gridCol w="1512167"/>
              </a:tblGrid>
              <a:tr h="201712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+mj-lt"/>
                        </a:rPr>
                        <a:t>отлично</a:t>
                      </a: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j-lt"/>
                        </a:rPr>
                        <a:t>8</a:t>
                      </a: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j-lt"/>
                        </a:rPr>
                        <a:t>80%</a:t>
                      </a: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01712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j-lt"/>
                          <a:ea typeface="Times New Roman"/>
                        </a:rPr>
                        <a:t> хорошо</a:t>
                      </a: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j-lt"/>
                          <a:ea typeface="Times New Roman"/>
                        </a:rPr>
                        <a:t>2</a:t>
                      </a: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j-lt"/>
                          <a:ea typeface="Times New Roman"/>
                        </a:rPr>
                        <a:t>20%</a:t>
                      </a: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4625473"/>
              </p:ext>
            </p:extLst>
          </p:nvPr>
        </p:nvGraphicFramePr>
        <p:xfrm>
          <a:off x="3635896" y="2996952"/>
          <a:ext cx="5112568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6765634"/>
              </p:ext>
            </p:extLst>
          </p:nvPr>
        </p:nvGraphicFramePr>
        <p:xfrm>
          <a:off x="-756592" y="3068960"/>
          <a:ext cx="511256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7701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4624"/>
            <a:ext cx="72390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16.04.01 Техническая физика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8172400" cy="4990336"/>
          </a:xfrm>
        </p:spPr>
        <p:txBody>
          <a:bodyPr/>
          <a:lstStyle/>
          <a:p>
            <a:r>
              <a:rPr lang="ru-RU" dirty="0" smtClean="0"/>
              <a:t>КЦП на 2020 г. поступления – </a:t>
            </a:r>
            <a:r>
              <a:rPr lang="ru-RU" dirty="0" smtClean="0"/>
              <a:t>23 </a:t>
            </a:r>
            <a:r>
              <a:rPr lang="ru-RU" dirty="0" smtClean="0"/>
              <a:t>человек</a:t>
            </a:r>
          </a:p>
          <a:p>
            <a:pPr>
              <a:tabLst>
                <a:tab pos="4660900" algn="l"/>
              </a:tabLst>
            </a:pPr>
            <a:r>
              <a:rPr lang="ru-RU" dirty="0" smtClean="0"/>
              <a:t>Выпуск – </a:t>
            </a:r>
            <a:r>
              <a:rPr lang="ru-RU" dirty="0" smtClean="0"/>
              <a:t>15 </a:t>
            </a:r>
            <a:r>
              <a:rPr lang="ru-RU" dirty="0" smtClean="0"/>
              <a:t>человек, это составляет от КЦП </a:t>
            </a:r>
            <a:r>
              <a:rPr lang="ru-RU" dirty="0" smtClean="0"/>
              <a:t>65,22%.</a:t>
            </a:r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931998"/>
              </p:ext>
            </p:extLst>
          </p:nvPr>
        </p:nvGraphicFramePr>
        <p:xfrm>
          <a:off x="467544" y="2204864"/>
          <a:ext cx="4876801" cy="749970"/>
        </p:xfrm>
        <a:graphic>
          <a:graphicData uri="http://schemas.openxmlformats.org/drawingml/2006/table">
            <a:tbl>
              <a:tblPr/>
              <a:tblGrid>
                <a:gridCol w="1852994"/>
                <a:gridCol w="1319941"/>
                <a:gridCol w="1703866"/>
              </a:tblGrid>
              <a:tr h="388020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 отлично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82,4%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 хорошо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11,7%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551853"/>
              </p:ext>
            </p:extLst>
          </p:nvPr>
        </p:nvGraphicFramePr>
        <p:xfrm>
          <a:off x="-540568" y="3140968"/>
          <a:ext cx="4968552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1394321"/>
              </p:ext>
            </p:extLst>
          </p:nvPr>
        </p:nvGraphicFramePr>
        <p:xfrm>
          <a:off x="3635896" y="2924944"/>
          <a:ext cx="529208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1925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9616058"/>
              </p:ext>
            </p:extLst>
          </p:nvPr>
        </p:nvGraphicFramePr>
        <p:xfrm>
          <a:off x="35496" y="1196752"/>
          <a:ext cx="813690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70990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10670</TotalTime>
  <Words>476</Words>
  <Application>Microsoft Office PowerPoint</Application>
  <PresentationFormat>Экран (4:3)</PresentationFormat>
  <Paragraphs>103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Изящная</vt:lpstr>
      <vt:lpstr>Отчет по ГЭК</vt:lpstr>
      <vt:lpstr>15.03.06 Мехатроника и робототехника </vt:lpstr>
      <vt:lpstr>15.03.03 Прикладная механика</vt:lpstr>
      <vt:lpstr>16.03.01 техническая физика</vt:lpstr>
      <vt:lpstr>24.03.03 Баллистика и гидроаэродинамика </vt:lpstr>
      <vt:lpstr>15.04.06 Мехатроника и робототехника</vt:lpstr>
      <vt:lpstr>15.04.03 Прикладная механика</vt:lpstr>
      <vt:lpstr>16.04.01 Техническая физика</vt:lpstr>
      <vt:lpstr>Презентация PowerPoint</vt:lpstr>
      <vt:lpstr>Презентация PowerPoint</vt:lpstr>
      <vt:lpstr>Анализ председателей ГЭК</vt:lpstr>
      <vt:lpstr>Проблемы по Оформлению работ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по ГЭК</dc:title>
  <dc:creator>User</dc:creator>
  <cp:lastModifiedBy>1</cp:lastModifiedBy>
  <cp:revision>86</cp:revision>
  <dcterms:created xsi:type="dcterms:W3CDTF">2021-10-21T04:49:47Z</dcterms:created>
  <dcterms:modified xsi:type="dcterms:W3CDTF">2023-10-16T09:03:21Z</dcterms:modified>
</cp:coreProperties>
</file>