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68" r:id="rId12"/>
    <p:sldId id="270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97F5"/>
    <a:srgbClr val="686BEE"/>
    <a:srgbClr val="342DC5"/>
    <a:srgbClr val="1A1377"/>
    <a:srgbClr val="171458"/>
    <a:srgbClr val="A6B6FC"/>
    <a:srgbClr val="726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8977201808107320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2F97F5"/>
              </a:solidFill>
            </c:spPr>
          </c:dPt>
          <c:dPt>
            <c:idx val="2"/>
            <c:bubble3D val="0"/>
            <c:spPr>
              <a:solidFill>
                <a:srgbClr val="7030A0"/>
              </a:solidFill>
            </c:spPr>
          </c:dPt>
          <c:cat>
            <c:strRef>
              <c:f>Лист1!$A$61:$A$63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Лист1!$B$61:$B$63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1539552347623214"/>
          <c:w val="1"/>
          <c:h val="0.7846044765237678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3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explosion val="8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Лист1!$E$61:$E$62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Лист1!$F$61:$F$62</c:f>
              <c:numCache>
                <c:formatCode>General</c:formatCode>
                <c:ptCount val="2"/>
                <c:pt idx="0">
                  <c:v>4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2.7777777777777779E-3"/>
          <c:y val="2.7777777777777776E-2"/>
          <c:w val="0.9"/>
          <c:h val="0.10227981918926801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98248853575656E-2"/>
          <c:y val="0.11621360555708042"/>
          <c:w val="0.91520051411912084"/>
          <c:h val="0.82620822160758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Лист1!$E$66:$E$67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Лист1!$F$66:$F$67</c:f>
              <c:numCache>
                <c:formatCode>General</c:formatCode>
                <c:ptCount val="2"/>
                <c:pt idx="0">
                  <c:v>7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548871113086199E-2"/>
          <c:y val="0.12776766633772715"/>
          <c:w val="0.94337897641002855"/>
          <c:h val="0.83946908949114585"/>
        </c:manualLayout>
      </c:layout>
      <c:pie3DChart>
        <c:varyColors val="1"/>
        <c:ser>
          <c:idx val="0"/>
          <c:order val="0"/>
          <c:explosion val="39"/>
          <c:dPt>
            <c:idx val="0"/>
            <c:bubble3D val="0"/>
            <c:explosion val="2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Лист1!$E$73:$E$74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Лист1!$F$73:$F$74</c:f>
              <c:numCache>
                <c:formatCode>General</c:formatCode>
                <c:ptCount val="2"/>
                <c:pt idx="0">
                  <c:v>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u="none" strike="noStrike" baseline="0" dirty="0" smtClean="0">
                <a:effectLst/>
              </a:rPr>
              <a:t>Выполнение ГЗ по </a:t>
            </a:r>
            <a:r>
              <a:rPr lang="ru-RU" sz="1800" b="1" i="0" u="none" strike="noStrike" baseline="0" dirty="0" err="1" smtClean="0">
                <a:effectLst/>
              </a:rPr>
              <a:t>бакалавриату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7226387084204814"/>
          <c:w val="0.96779437457401607"/>
          <c:h val="0.728347615160312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Лист2!$B$2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Лист2!$B$3:$B$6</c:f>
              <c:numCache>
                <c:formatCode>General</c:formatCode>
                <c:ptCount val="4"/>
                <c:pt idx="0">
                  <c:v>60</c:v>
                </c:pt>
                <c:pt idx="1">
                  <c:v>76.7</c:v>
                </c:pt>
                <c:pt idx="2">
                  <c:v>44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Лист2!$C$2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607901973527176E-3"/>
                  <c:y val="8.254958174878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607901973527032E-3"/>
                  <c:y val="7.9797929023826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243160789410813E-3"/>
                  <c:y val="-5.5033054499190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Лист2!$C$3:$C$6</c:f>
              <c:numCache>
                <c:formatCode>General</c:formatCode>
                <c:ptCount val="4"/>
                <c:pt idx="0">
                  <c:v>59.1</c:v>
                </c:pt>
                <c:pt idx="1">
                  <c:v>43.8</c:v>
                </c:pt>
                <c:pt idx="2">
                  <c:v>90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Лист2!$D$2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07901973527032E-3"/>
                  <c:y val="9.6307845373583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5531381468923E-2"/>
                  <c:y val="-5.5033054499190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243160789410813E-3"/>
                  <c:y val="-1.3758263624797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Лист2!$D$3:$D$6</c:f>
              <c:numCache>
                <c:formatCode>General</c:formatCode>
                <c:ptCount val="4"/>
                <c:pt idx="0">
                  <c:v>44</c:v>
                </c:pt>
                <c:pt idx="1">
                  <c:v>53.1</c:v>
                </c:pt>
                <c:pt idx="2">
                  <c:v>64</c:v>
                </c:pt>
                <c:pt idx="3">
                  <c:v>56.5</c:v>
                </c:pt>
              </c:numCache>
            </c:numRef>
          </c:val>
        </c:ser>
        <c:ser>
          <c:idx val="3"/>
          <c:order val="3"/>
          <c:tx>
            <c:strRef>
              <c:f>Лист2!$E$2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3647411841162199E-3"/>
                  <c:y val="5.5033054499190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607901973527605E-3"/>
                  <c:y val="8.5301234473745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607901973526917E-2"/>
                  <c:y val="-5.044638386332684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Лист2!$E$3:$E$6</c:f>
              <c:numCache>
                <c:formatCode>General</c:formatCode>
                <c:ptCount val="4"/>
                <c:pt idx="0">
                  <c:v>59.26</c:v>
                </c:pt>
                <c:pt idx="1">
                  <c:v>53.13</c:v>
                </c:pt>
                <c:pt idx="2">
                  <c:v>56</c:v>
                </c:pt>
                <c:pt idx="3">
                  <c:v>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1889920"/>
        <c:axId val="141891456"/>
        <c:axId val="0"/>
      </c:bar3DChart>
      <c:catAx>
        <c:axId val="14188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41891456"/>
        <c:crosses val="autoZero"/>
        <c:auto val="1"/>
        <c:lblAlgn val="ctr"/>
        <c:lblOffset val="100"/>
        <c:noMultiLvlLbl val="0"/>
      </c:catAx>
      <c:valAx>
        <c:axId val="141891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188992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u="none" strike="noStrike" baseline="0" dirty="0" smtClean="0">
                <a:effectLst/>
              </a:rPr>
              <a:t>Выполнение ГЗ по </a:t>
            </a:r>
            <a:r>
              <a:rPr lang="ru-RU" sz="1800" b="1" i="0" u="none" strike="noStrike" baseline="0" dirty="0" err="1" smtClean="0">
                <a:effectLst/>
              </a:rPr>
              <a:t>магестратуре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Лист2!$B$9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Лист2!$B$10:$B$13</c:f>
              <c:numCache>
                <c:formatCode>General</c:formatCode>
                <c:ptCount val="4"/>
                <c:pt idx="0">
                  <c:v>61.1</c:v>
                </c:pt>
                <c:pt idx="1">
                  <c:v>87.5</c:v>
                </c:pt>
                <c:pt idx="2">
                  <c:v>50</c:v>
                </c:pt>
                <c:pt idx="3">
                  <c:v>83.3</c:v>
                </c:pt>
              </c:numCache>
            </c:numRef>
          </c:val>
        </c:ser>
        <c:ser>
          <c:idx val="1"/>
          <c:order val="1"/>
          <c:tx>
            <c:strRef>
              <c:f>Лист2!$C$9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0.109290139983171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2710013544296E-3"/>
                  <c:y val="0.123862158647594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Лист2!$C$10:$C$13</c:f>
              <c:numCache>
                <c:formatCode>General</c:formatCode>
                <c:ptCount val="4"/>
                <c:pt idx="0">
                  <c:v>85</c:v>
                </c:pt>
                <c:pt idx="1">
                  <c:v>58.3</c:v>
                </c:pt>
                <c:pt idx="2">
                  <c:v>75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Лист2!$D$9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6355006772147998E-3"/>
                  <c:y val="9.9575460873556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Лист2!$D$10:$D$13</c:f>
              <c:numCache>
                <c:formatCode>General</c:formatCode>
                <c:ptCount val="4"/>
                <c:pt idx="0">
                  <c:v>88.2</c:v>
                </c:pt>
                <c:pt idx="1">
                  <c:v>83.3</c:v>
                </c:pt>
                <c:pt idx="2">
                  <c:v>77.8</c:v>
                </c:pt>
                <c:pt idx="3">
                  <c:v>50</c:v>
                </c:pt>
              </c:numCache>
            </c:numRef>
          </c:val>
        </c:ser>
        <c:ser>
          <c:idx val="3"/>
          <c:order val="3"/>
          <c:tx>
            <c:strRef>
              <c:f>Лист2!$E$9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8.50034422091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Лист2!$E$10:$E$13</c:f>
              <c:numCache>
                <c:formatCode>General</c:formatCode>
                <c:ptCount val="4"/>
                <c:pt idx="0">
                  <c:v>88.9</c:v>
                </c:pt>
                <c:pt idx="1">
                  <c:v>46.15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9817856"/>
        <c:axId val="135527808"/>
        <c:axId val="0"/>
      </c:bar3DChart>
      <c:catAx>
        <c:axId val="4981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5527808"/>
        <c:crosses val="autoZero"/>
        <c:auto val="1"/>
        <c:lblAlgn val="ctr"/>
        <c:lblOffset val="100"/>
        <c:noMultiLvlLbl val="0"/>
      </c:catAx>
      <c:valAx>
        <c:axId val="135527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981785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5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spPr>
              <a:solidFill>
                <a:srgbClr val="686BEE"/>
              </a:solidFill>
            </c:spPr>
          </c:dPt>
          <c:cat>
            <c:strRef>
              <c:f>Лист1!$A$18:$A$20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Лист1!$B$18:$B$20</c:f>
              <c:numCache>
                <c:formatCode>General</c:formatCode>
                <c:ptCount val="3"/>
                <c:pt idx="0">
                  <c:v>9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5046977804935255"/>
          <c:y val="0.84216462525517644"/>
          <c:w val="0.8215389262304188"/>
          <c:h val="0.10227981918926801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372592503966798E-2"/>
          <c:y val="0.14340262698084053"/>
          <c:w val="0.89535030295779106"/>
          <c:h val="0.7564677157083556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Лист1!$E$18:$E$19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Лист1!$F$18:$F$19</c:f>
              <c:numCache>
                <c:formatCode>General</c:formatCode>
                <c:ptCount val="2"/>
                <c:pt idx="0">
                  <c:v>2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400">
              <a:latin typeface="+mj-lt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98133540717698E-3"/>
          <c:y val="0.12074990533931604"/>
          <c:w val="0.91380124430618825"/>
          <c:h val="0.7829600565923514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Лист1!$M$18:$M$19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Лист1!$N$18:$N$19</c:f>
              <c:numCache>
                <c:formatCode>General</c:formatCode>
                <c:ptCount val="2"/>
                <c:pt idx="0">
                  <c:v>2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15174504420143E-2"/>
          <c:y val="0"/>
          <c:w val="0.97228482549557982"/>
          <c:h val="0.84410680450110209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rgbClr val="2F97F5"/>
              </a:solidFill>
            </c:spPr>
          </c:dPt>
          <c:cat>
            <c:strRef>
              <c:f>Лист1!$A$42:$A$43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Лист1!$B$42:$B$43</c:f>
              <c:numCache>
                <c:formatCode>General</c:formatCode>
                <c:ptCount val="2"/>
                <c:pt idx="0">
                  <c:v>13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187928711587163E-2"/>
          <c:y val="0.17250021315461073"/>
          <c:w val="0.94193735709613757"/>
          <c:h val="0.82749978684538927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40000"/>
                <a:lumOff val="60000"/>
              </a:schemeClr>
            </a:solidFill>
          </c:spPr>
          <c:explosion val="25"/>
          <c:dPt>
            <c:idx val="1"/>
            <c:bubble3D val="0"/>
            <c:explosion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Лист1!$E$42:$E$43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Лист1!$F$42:$F$43</c:f>
              <c:numCache>
                <c:formatCode>General</c:formatCode>
                <c:ptCount val="2"/>
                <c:pt idx="0">
                  <c:v>5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8.0067391924149828E-2"/>
          <c:y val="2.1055321330774899E-2"/>
          <c:w val="0.76442997081826258"/>
          <c:h val="9.0614608712727016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</c:dPt>
          <c:dPt>
            <c:idx val="1"/>
            <c:bubble3D val="0"/>
            <c:explosion val="18"/>
          </c:dPt>
          <c:dPt>
            <c:idx val="2"/>
            <c:bubble3D val="0"/>
            <c:explosion val="9"/>
          </c:dPt>
          <c:cat>
            <c:strRef>
              <c:f>Лист1!$A$1:$A$3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Лист1!$E$1:$E$2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Лист1!$F$1:$F$2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C839-8E35-41EF-8BEE-EA63FED9D8AB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FC850-63A6-43C0-9290-A39A72101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81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Отчет по ГЭК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dirty="0" smtClean="0"/>
              <a:t>2022 г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7864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55436"/>
              </p:ext>
            </p:extLst>
          </p:nvPr>
        </p:nvGraphicFramePr>
        <p:xfrm>
          <a:off x="-29766" y="764704"/>
          <a:ext cx="8675503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552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6673082"/>
              </p:ext>
            </p:extLst>
          </p:nvPr>
        </p:nvGraphicFramePr>
        <p:xfrm>
          <a:off x="0" y="116632"/>
          <a:ext cx="831641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4831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42048" cy="5543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председателей ГЭК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Недостатки в подготовке обучающихся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07504" y="1700808"/>
            <a:ext cx="4032448" cy="411480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защит практически все студенты чаще, чем необходимо заглядывали в записи. Это может свидетельствовать об их неуверенности, что является, по мнению комиссии, следствием все еще недостаточной практики публичных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 студентов и их ответов на вопросы, проведенный при обсуждении оценок членами ГЭК свидетельствует о недостаточной совместной работе руководителей и студентов в формулировании цели, задач и предложений для практического использования результатов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139952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Выводы и рекомендации по итогам работы ГЭК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2" y="1556792"/>
            <a:ext cx="4104456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качества подготовки выпускников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для руководителей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выпускных квалификационных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занятия – собеседования на темы, посвященные современному состоянию техники и технологии по выбранному направлению и проблемам переноса для практического использования результатов выполняемых исследований;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на анализ результатов физических и математических экспериментов;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внимание дискуссиям на семинарах с возможностью реагировать на поставленные вопросы, подготовке доклада и презентации к докладу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7023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294"/>
            <a:ext cx="8136904" cy="6263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Проблемы по Оформлению работ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7992888" cy="4491911"/>
          </a:xfrm>
        </p:spPr>
        <p:txBody>
          <a:bodyPr/>
          <a:lstStyle/>
          <a:p>
            <a:r>
              <a:rPr lang="ru-RU" dirty="0" smtClean="0"/>
              <a:t>Студенты не читают Методические указания по оформлению ВКР</a:t>
            </a:r>
          </a:p>
          <a:p>
            <a:r>
              <a:rPr lang="ru-RU" dirty="0" smtClean="0"/>
              <a:t>Студенты не умеют работать с </a:t>
            </a:r>
            <a:r>
              <a:rPr lang="ru-RU" dirty="0" err="1" smtClean="0"/>
              <a:t>Вордом</a:t>
            </a:r>
            <a:r>
              <a:rPr lang="ru-RU" dirty="0" smtClean="0"/>
              <a:t> и </a:t>
            </a:r>
            <a:r>
              <a:rPr lang="ru-RU" dirty="0" err="1" smtClean="0"/>
              <a:t>Экселем</a:t>
            </a:r>
            <a:endParaRPr lang="ru-RU" dirty="0" smtClean="0"/>
          </a:p>
          <a:p>
            <a:r>
              <a:rPr lang="ru-RU" dirty="0" smtClean="0"/>
              <a:t>Не соблюдаются временные требования по выкладке в библиотечный репозиторий</a:t>
            </a:r>
          </a:p>
          <a:p>
            <a:r>
              <a:rPr lang="ru-RU" dirty="0" smtClean="0"/>
              <a:t>Работы сдаются в деканат без соблюдений временных требований заложенных в Положении о проведении ГИА в ТГУ.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41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15.03.06 Мехатроника и робототехника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2018 </a:t>
            </a:r>
            <a:r>
              <a:rPr lang="ru-RU" dirty="0" smtClean="0"/>
              <a:t>г. поступления – </a:t>
            </a:r>
            <a:r>
              <a:rPr lang="ru-RU" dirty="0" smtClean="0"/>
              <a:t>25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Выпуск – </a:t>
            </a:r>
            <a:r>
              <a:rPr lang="ru-RU" dirty="0" smtClean="0"/>
              <a:t>14 </a:t>
            </a:r>
            <a:r>
              <a:rPr lang="ru-RU" dirty="0" smtClean="0"/>
              <a:t>человек, это составляет от КЦП </a:t>
            </a:r>
            <a:r>
              <a:rPr lang="ru-RU" dirty="0" smtClean="0"/>
              <a:t>56</a:t>
            </a:r>
            <a:r>
              <a:rPr lang="ru-RU" dirty="0" smtClean="0"/>
              <a:t>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23922682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02483"/>
              </p:ext>
            </p:extLst>
          </p:nvPr>
        </p:nvGraphicFramePr>
        <p:xfrm>
          <a:off x="395536" y="2276873"/>
          <a:ext cx="4876801" cy="14100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20280"/>
                <a:gridCol w="792088"/>
                <a:gridCol w="1564433"/>
              </a:tblGrid>
              <a:tr h="360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 отлично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64%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7776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 хорошо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28,57%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572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удовлетворительно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7,14%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056103"/>
              </p:ext>
            </p:extLst>
          </p:nvPr>
        </p:nvGraphicFramePr>
        <p:xfrm>
          <a:off x="-612576" y="3933056"/>
          <a:ext cx="51845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842878"/>
              </p:ext>
            </p:extLst>
          </p:nvPr>
        </p:nvGraphicFramePr>
        <p:xfrm>
          <a:off x="3347864" y="3689648"/>
          <a:ext cx="561662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4547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2018 </a:t>
            </a:r>
            <a:r>
              <a:rPr lang="ru-RU" dirty="0" smtClean="0"/>
              <a:t>г. поступления – </a:t>
            </a:r>
            <a:r>
              <a:rPr lang="ru-RU" dirty="0" smtClean="0"/>
              <a:t>25 человек + 2 квоты</a:t>
            </a:r>
            <a:endParaRPr lang="ru-RU" dirty="0" smtClean="0"/>
          </a:p>
          <a:p>
            <a:r>
              <a:rPr lang="ru-RU" dirty="0" smtClean="0"/>
              <a:t>Выпуск – </a:t>
            </a:r>
            <a:r>
              <a:rPr lang="ru-RU" dirty="0" smtClean="0"/>
              <a:t>16 </a:t>
            </a:r>
            <a:r>
              <a:rPr lang="ru-RU" dirty="0" smtClean="0"/>
              <a:t>человек, это составляет от КЦП </a:t>
            </a:r>
            <a:r>
              <a:rPr lang="ru-RU" dirty="0" smtClean="0"/>
              <a:t>59,26%.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435363"/>
              </p:ext>
            </p:extLst>
          </p:nvPr>
        </p:nvGraphicFramePr>
        <p:xfrm>
          <a:off x="395536" y="3140968"/>
          <a:ext cx="5256583" cy="4320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32048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60996252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267061"/>
              </p:ext>
            </p:extLst>
          </p:nvPr>
        </p:nvGraphicFramePr>
        <p:xfrm>
          <a:off x="611560" y="3645024"/>
          <a:ext cx="720080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932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5669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16.03.01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070" y="836712"/>
            <a:ext cx="8210337" cy="4846320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2018 </a:t>
            </a:r>
            <a:r>
              <a:rPr lang="ru-RU" dirty="0" smtClean="0"/>
              <a:t>г. поступления – 32 человек</a:t>
            </a:r>
          </a:p>
          <a:p>
            <a:r>
              <a:rPr lang="ru-RU" dirty="0" smtClean="0"/>
              <a:t>Выпуск – 17 человек, это составляет от КЦП </a:t>
            </a:r>
            <a:r>
              <a:rPr lang="ru-RU" dirty="0" smtClean="0"/>
              <a:t>53,13%.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581799"/>
              </p:ext>
            </p:extLst>
          </p:nvPr>
        </p:nvGraphicFramePr>
        <p:xfrm>
          <a:off x="395536" y="2204864"/>
          <a:ext cx="5256583" cy="8815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82,4%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17,6%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667328"/>
              </p:ext>
            </p:extLst>
          </p:nvPr>
        </p:nvGraphicFramePr>
        <p:xfrm>
          <a:off x="-540568" y="3284984"/>
          <a:ext cx="5040560" cy="310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394700"/>
              </p:ext>
            </p:extLst>
          </p:nvPr>
        </p:nvGraphicFramePr>
        <p:xfrm>
          <a:off x="3450160" y="3284984"/>
          <a:ext cx="5724128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560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24.03.03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2018 </a:t>
            </a:r>
            <a:r>
              <a:rPr lang="ru-RU" dirty="0" smtClean="0"/>
              <a:t>г. поступления – </a:t>
            </a:r>
            <a:r>
              <a:rPr lang="ru-RU" dirty="0" smtClean="0"/>
              <a:t>25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Выпуск – 13 человек, это составляет от КЦП </a:t>
            </a:r>
            <a:r>
              <a:rPr lang="ru-RU" dirty="0" smtClean="0"/>
              <a:t>52</a:t>
            </a:r>
            <a:r>
              <a:rPr lang="ru-RU" dirty="0" smtClean="0"/>
              <a:t>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506800"/>
              </p:ext>
            </p:extLst>
          </p:nvPr>
        </p:nvGraphicFramePr>
        <p:xfrm>
          <a:off x="395536" y="2492896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30,77%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30,77%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5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38,46%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898859"/>
              </p:ext>
            </p:extLst>
          </p:nvPr>
        </p:nvGraphicFramePr>
        <p:xfrm>
          <a:off x="-468560" y="39330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225936"/>
              </p:ext>
            </p:extLst>
          </p:nvPr>
        </p:nvGraphicFramePr>
        <p:xfrm>
          <a:off x="3851920" y="3933056"/>
          <a:ext cx="4968552" cy="3175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292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24.04.03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2020 </a:t>
            </a:r>
            <a:r>
              <a:rPr lang="ru-RU" dirty="0" smtClean="0"/>
              <a:t>г. поступления – </a:t>
            </a:r>
            <a:r>
              <a:rPr lang="ru-RU" dirty="0" smtClean="0"/>
              <a:t>3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Выпуск – 3 человек, это составляет от КЦП 50%.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868216"/>
              </p:ext>
            </p:extLst>
          </p:nvPr>
        </p:nvGraphicFramePr>
        <p:xfrm>
          <a:off x="467544" y="2276872"/>
          <a:ext cx="5256583" cy="70576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705769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62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15.04.06 Мехатроника и робототехника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2020 </a:t>
            </a:r>
            <a:r>
              <a:rPr lang="ru-RU" dirty="0" smtClean="0"/>
              <a:t>г. поступления – 9 человек</a:t>
            </a:r>
          </a:p>
          <a:p>
            <a:r>
              <a:rPr lang="ru-RU" dirty="0" smtClean="0"/>
              <a:t>Выпуск – </a:t>
            </a:r>
            <a:r>
              <a:rPr lang="ru-RU" dirty="0" smtClean="0"/>
              <a:t>9человек</a:t>
            </a:r>
            <a:r>
              <a:rPr lang="ru-RU" dirty="0" smtClean="0"/>
              <a:t>, это составляет от КЦП </a:t>
            </a:r>
            <a:r>
              <a:rPr lang="ru-RU" dirty="0" smtClean="0"/>
              <a:t>100%.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042746"/>
              </p:ext>
            </p:extLst>
          </p:nvPr>
        </p:nvGraphicFramePr>
        <p:xfrm>
          <a:off x="539552" y="2132855"/>
          <a:ext cx="5112568" cy="1248519"/>
        </p:xfrm>
        <a:graphic>
          <a:graphicData uri="http://schemas.openxmlformats.org/drawingml/2006/table">
            <a:tbl>
              <a:tblPr firstRow="1" firstCol="1" bandRow="1"/>
              <a:tblGrid>
                <a:gridCol w="2592288"/>
                <a:gridCol w="1080120"/>
                <a:gridCol w="1440160"/>
              </a:tblGrid>
              <a:tr h="217934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 отлично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 хорошо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удовлетворительно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608674"/>
              </p:ext>
            </p:extLst>
          </p:nvPr>
        </p:nvGraphicFramePr>
        <p:xfrm>
          <a:off x="-12576" y="3573016"/>
          <a:ext cx="4572000" cy="288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6218360"/>
              </p:ext>
            </p:extLst>
          </p:nvPr>
        </p:nvGraphicFramePr>
        <p:xfrm>
          <a:off x="4561057" y="3501008"/>
          <a:ext cx="45720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1558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2020 </a:t>
            </a:r>
            <a:r>
              <a:rPr lang="ru-RU" dirty="0" smtClean="0"/>
              <a:t>г. поступления – </a:t>
            </a:r>
            <a:r>
              <a:rPr lang="ru-RU" dirty="0" smtClean="0"/>
              <a:t>9 человек + 1 </a:t>
            </a:r>
            <a:r>
              <a:rPr lang="ru-RU" dirty="0" err="1" smtClean="0"/>
              <a:t>платник</a:t>
            </a:r>
            <a:endParaRPr lang="ru-RU" dirty="0" smtClean="0"/>
          </a:p>
          <a:p>
            <a:r>
              <a:rPr lang="ru-RU" dirty="0" smtClean="0"/>
              <a:t>Выпуск – </a:t>
            </a:r>
            <a:r>
              <a:rPr lang="ru-RU" dirty="0" smtClean="0"/>
              <a:t>8 </a:t>
            </a:r>
            <a:r>
              <a:rPr lang="ru-RU" dirty="0" smtClean="0"/>
              <a:t>человек, это составляет от КЦП </a:t>
            </a:r>
            <a:r>
              <a:rPr lang="ru-RU" dirty="0" smtClean="0"/>
              <a:t>88,9%.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035122"/>
              </p:ext>
            </p:extLst>
          </p:nvPr>
        </p:nvGraphicFramePr>
        <p:xfrm>
          <a:off x="395536" y="2636912"/>
          <a:ext cx="5256583" cy="304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201712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1405418"/>
              </p:ext>
            </p:extLst>
          </p:nvPr>
        </p:nvGraphicFramePr>
        <p:xfrm>
          <a:off x="1187624" y="3068960"/>
          <a:ext cx="6264696" cy="37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7701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2390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16.04.01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2020 </a:t>
            </a:r>
            <a:r>
              <a:rPr lang="ru-RU" dirty="0" smtClean="0"/>
              <a:t>г. поступления – </a:t>
            </a:r>
            <a:r>
              <a:rPr lang="ru-RU" dirty="0" smtClean="0"/>
              <a:t>13 </a:t>
            </a:r>
            <a:r>
              <a:rPr lang="ru-RU" dirty="0" smtClean="0"/>
              <a:t>человек</a:t>
            </a:r>
          </a:p>
          <a:p>
            <a:pPr>
              <a:tabLst>
                <a:tab pos="4660900" algn="l"/>
              </a:tabLst>
            </a:pPr>
            <a:r>
              <a:rPr lang="ru-RU" dirty="0" smtClean="0"/>
              <a:t>Выпуск – </a:t>
            </a:r>
            <a:r>
              <a:rPr lang="ru-RU" dirty="0" smtClean="0"/>
              <a:t>6 </a:t>
            </a:r>
            <a:r>
              <a:rPr lang="ru-RU" dirty="0" smtClean="0"/>
              <a:t>человек, это составляет от КЦП </a:t>
            </a:r>
            <a:r>
              <a:rPr lang="ru-RU" dirty="0" smtClean="0"/>
              <a:t>46,15%.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96098"/>
              </p:ext>
            </p:extLst>
          </p:nvPr>
        </p:nvGraphicFramePr>
        <p:xfrm>
          <a:off x="395536" y="2348880"/>
          <a:ext cx="5256583" cy="4320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32048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723315"/>
              </p:ext>
            </p:extLst>
          </p:nvPr>
        </p:nvGraphicFramePr>
        <p:xfrm>
          <a:off x="1259632" y="3068960"/>
          <a:ext cx="648072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192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6431</TotalTime>
  <Words>505</Words>
  <Application>Microsoft Office PowerPoint</Application>
  <PresentationFormat>Экран (4:3)</PresentationFormat>
  <Paragraphs>110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Отчет по ГЭК</vt:lpstr>
      <vt:lpstr>15.03.06 Мехатроника и робототехника </vt:lpstr>
      <vt:lpstr>15.03.03 Прикладная механика</vt:lpstr>
      <vt:lpstr>16.03.01 техническая физика</vt:lpstr>
      <vt:lpstr>24.03.03 Баллистика и гидроаэродинамика </vt:lpstr>
      <vt:lpstr>24.04.03 Баллистика и гидроаэродинамика </vt:lpstr>
      <vt:lpstr>15.04.06 Мехатроника и робототехника</vt:lpstr>
      <vt:lpstr>15.04.03 Прикладная механика</vt:lpstr>
      <vt:lpstr>16.04.01 Техническая физика</vt:lpstr>
      <vt:lpstr>Презентация PowerPoint</vt:lpstr>
      <vt:lpstr>Презентация PowerPoint</vt:lpstr>
      <vt:lpstr>Анализ председателей ГЭК</vt:lpstr>
      <vt:lpstr>Проблемы по Оформлению работ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ГЭК</dc:title>
  <dc:creator>User</dc:creator>
  <cp:lastModifiedBy>1</cp:lastModifiedBy>
  <cp:revision>57</cp:revision>
  <dcterms:created xsi:type="dcterms:W3CDTF">2021-10-21T04:49:47Z</dcterms:created>
  <dcterms:modified xsi:type="dcterms:W3CDTF">2022-09-22T05:34:46Z</dcterms:modified>
</cp:coreProperties>
</file>