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1" r:id="rId11"/>
    <p:sldId id="268" r:id="rId12"/>
    <p:sldId id="270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6BEE"/>
    <a:srgbClr val="342DC5"/>
    <a:srgbClr val="1A1377"/>
    <a:srgbClr val="171458"/>
    <a:srgbClr val="2F97F5"/>
    <a:srgbClr val="A6B6FC"/>
    <a:srgbClr val="726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PowerPoint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PowerPoint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PowerPoint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PowerPoin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PowerPoint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PowerPoint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PowerPoint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312631929785578E-2"/>
          <c:y val="0.22573078299941982"/>
          <c:w val="0.82326519275636045"/>
          <c:h val="0.67666462985594189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686BEE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'[Диаграмма в Microsoft PowerPoint]Лист1'!$E$27:$E$28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'[Диаграмма в Microsoft PowerPoint]Лист1'!$F$27:$F$28</c:f>
              <c:numCache>
                <c:formatCode>General</c:formatCode>
                <c:ptCount val="2"/>
                <c:pt idx="0">
                  <c:v>5</c:v>
                </c:pt>
                <c:pt idx="1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6.1493000874890624E-2"/>
          <c:y val="2.5780032045730122E-2"/>
          <c:w val="0.89923622047244089"/>
          <c:h val="0.222919463450545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olidFill>
              <a:srgbClr val="686BEE"/>
            </a:solidFill>
          </c:spPr>
          <c:explosion val="10"/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2"/>
            <c:bubble3D val="0"/>
            <c:spPr>
              <a:solidFill>
                <a:srgbClr val="A6B6FC"/>
              </a:solidFill>
            </c:spPr>
          </c:dPt>
          <c:cat>
            <c:strRef>
              <c:f>'[Диаграмма в Microsoft PowerPoint]Лист1'!$A$30:$A$32</c:f>
              <c:strCache>
                <c:ptCount val="3"/>
                <c:pt idx="0">
                  <c:v> отлично</c:v>
                </c:pt>
                <c:pt idx="1">
                  <c:v> хорошо</c:v>
                </c:pt>
                <c:pt idx="2">
                  <c:v>удовлетворительно</c:v>
                </c:pt>
              </c:strCache>
            </c:strRef>
          </c:cat>
          <c:val>
            <c:numRef>
              <c:f>'[Диаграмма в Microsoft PowerPoint]Лист1'!$B$30:$B$32</c:f>
              <c:numCache>
                <c:formatCode>General</c:formatCode>
                <c:ptCount val="3"/>
                <c:pt idx="0">
                  <c:v>8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1"/>
            <c:bubble3D val="0"/>
            <c:spPr>
              <a:solidFill>
                <a:srgbClr val="A6B6FC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'[Диаграмма в Microsoft PowerPoint]Лист1'!$E$31:$E$32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'[Диаграмма в Microsoft PowerPoint]Лист1'!$F$31:$F$32</c:f>
              <c:numCache>
                <c:formatCode>General</c:formatCode>
                <c:ptCount val="2"/>
                <c:pt idx="0">
                  <c:v>4</c:v>
                </c:pt>
                <c:pt idx="1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18"/>
          <c:dPt>
            <c:idx val="0"/>
            <c:bubble3D val="0"/>
            <c:explosion val="0"/>
            <c:spPr>
              <a:solidFill>
                <a:srgbClr val="A6B6FC"/>
              </a:solidFill>
            </c:spPr>
          </c:dPt>
          <c:cat>
            <c:strRef>
              <c:f>'[Диаграмма в Microsoft PowerPoint]Лист1'!$A$10:$A$11</c:f>
              <c:strCache>
                <c:ptCount val="2"/>
                <c:pt idx="0">
                  <c:v> отлично</c:v>
                </c:pt>
                <c:pt idx="1">
                  <c:v> хорошо</c:v>
                </c:pt>
              </c:strCache>
            </c:strRef>
          </c:cat>
          <c:val>
            <c:numRef>
              <c:f>'[Диаграмма в Microsoft PowerPoint]Лист1'!$B$10:$B$11</c:f>
              <c:numCache>
                <c:formatCode>General</c:formatCode>
                <c:ptCount val="2"/>
                <c:pt idx="0">
                  <c:v>5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0"/>
            <c:spPr>
              <a:solidFill>
                <a:srgbClr val="2F97F5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Лист1!$A$1:$A$2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Лист1!$B$1:$B$2</c:f>
              <c:numCache>
                <c:formatCode>General</c:formatCode>
                <c:ptCount val="2"/>
                <c:pt idx="0">
                  <c:v>5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0"/>
            <c:spPr>
              <a:solidFill>
                <a:schemeClr val="bg1">
                  <a:lumMod val="75000"/>
                </a:schemeClr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Лист1!$A$4:$A$5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Лист1!$B$4:$B$5</c:f>
              <c:numCache>
                <c:formatCode>General</c:formatCode>
                <c:ptCount val="2"/>
                <c:pt idx="0">
                  <c:v>11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cat>
            <c:strRef>
              <c:f>Лист1!$A$10:$A$11</c:f>
              <c:strCache>
                <c:ptCount val="2"/>
                <c:pt idx="0">
                  <c:v> отлично</c:v>
                </c:pt>
                <c:pt idx="1">
                  <c:v> хорошо</c:v>
                </c:pt>
              </c:strCache>
            </c:strRef>
          </c:cat>
          <c:val>
            <c:numRef>
              <c:f>Лист1!$B$10:$B$11</c:f>
              <c:numCache>
                <c:formatCode>General</c:formatCode>
                <c:ptCount val="2"/>
                <c:pt idx="0">
                  <c:v>13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4"/>
          <c:dPt>
            <c:idx val="0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1"/>
            <c:bubble3D val="0"/>
            <c:spPr>
              <a:solidFill>
                <a:srgbClr val="2F97F5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Лист1!$A$7:$A$8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Лист1!$B$7:$B$8</c:f>
              <c:numCache>
                <c:formatCode>General</c:formatCode>
                <c:ptCount val="2"/>
                <c:pt idx="0">
                  <c:v>6</c:v>
                </c:pt>
                <c:pt idx="1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1" i="0" u="none" strike="noStrike" baseline="0" dirty="0" smtClean="0">
                <a:effectLst/>
              </a:rPr>
              <a:t>Выполнение ГЗ по </a:t>
            </a:r>
            <a:r>
              <a:rPr lang="ru-RU" sz="1800" b="1" i="0" u="none" strike="noStrike" baseline="0" dirty="0" err="1" smtClean="0">
                <a:effectLst/>
              </a:rPr>
              <a:t>бакалавриату</a:t>
            </a:r>
            <a:endParaRPr lang="ru-RU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Лист1!$L$1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171458"/>
            </a:solidFill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Лист1!$K$2:$K$5</c:f>
              <c:strCache>
                <c:ptCount val="4"/>
                <c:pt idx="0">
                  <c:v>Прикладная механика</c:v>
                </c:pt>
                <c:pt idx="1">
                  <c:v>Мехатроника и робототехника</c:v>
                </c:pt>
                <c:pt idx="2">
                  <c:v>Техническая физика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Лист1!$L$2:$L$5</c:f>
              <c:numCache>
                <c:formatCode>0</c:formatCode>
                <c:ptCount val="4"/>
                <c:pt idx="0" formatCode="_-* #,##0\ _₽_-;\-* #,##0\ _₽_-;_-* &quot;-&quot;??\ _₽_-;_-@_-">
                  <c:v>60</c:v>
                </c:pt>
                <c:pt idx="1">
                  <c:v>44</c:v>
                </c:pt>
                <c:pt idx="2" formatCode="0.0">
                  <c:v>76.7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Лист1!$M$1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342DC5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1.6653903045434994E-2"/>
                  <c:y val="-1.6280242366232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111929487589088E-2"/>
                  <c:y val="0.100394827925102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Лист1!$K$2:$K$5</c:f>
              <c:strCache>
                <c:ptCount val="4"/>
                <c:pt idx="0">
                  <c:v>Прикладная механика</c:v>
                </c:pt>
                <c:pt idx="1">
                  <c:v>Мехатроника и робототехника</c:v>
                </c:pt>
                <c:pt idx="2">
                  <c:v>Техническая физика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Лист1!$M$2:$M$5</c:f>
              <c:numCache>
                <c:formatCode>General</c:formatCode>
                <c:ptCount val="4"/>
                <c:pt idx="0">
                  <c:v>59.1</c:v>
                </c:pt>
                <c:pt idx="1">
                  <c:v>90</c:v>
                </c:pt>
                <c:pt idx="2">
                  <c:v>43.8</c:v>
                </c:pt>
                <c:pt idx="3">
                  <c:v>33.299999999999997</c:v>
                </c:pt>
              </c:numCache>
            </c:numRef>
          </c:val>
        </c:ser>
        <c:ser>
          <c:idx val="2"/>
          <c:order val="2"/>
          <c:tx>
            <c:strRef>
              <c:f>Лист1!$N$1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686BEE"/>
            </a:solidFill>
          </c:spPr>
          <c:invertIfNegative val="0"/>
          <c:dLbls>
            <c:dLbl>
              <c:idx val="0"/>
              <c:layout>
                <c:manualLayout>
                  <c:x val="1.513991185948636E-2"/>
                  <c:y val="-1.89936160939382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625920673537724E-2"/>
                  <c:y val="-1.35668686385272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Лист1!$K$2:$K$5</c:f>
              <c:strCache>
                <c:ptCount val="4"/>
                <c:pt idx="0">
                  <c:v>Прикладная механика</c:v>
                </c:pt>
                <c:pt idx="1">
                  <c:v>Мехатроника и робототехника</c:v>
                </c:pt>
                <c:pt idx="2">
                  <c:v>Техническая физика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Лист1!$N$2:$N$5</c:f>
              <c:numCache>
                <c:formatCode>General</c:formatCode>
                <c:ptCount val="4"/>
                <c:pt idx="0">
                  <c:v>44</c:v>
                </c:pt>
                <c:pt idx="1">
                  <c:v>64</c:v>
                </c:pt>
                <c:pt idx="2">
                  <c:v>53.1</c:v>
                </c:pt>
                <c:pt idx="3">
                  <c:v>56.5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96"/>
        <c:gapDepth val="208"/>
        <c:shape val="box"/>
        <c:axId val="42866176"/>
        <c:axId val="43274624"/>
        <c:axId val="0"/>
      </c:bar3DChart>
      <c:catAx>
        <c:axId val="42866176"/>
        <c:scaling>
          <c:orientation val="minMax"/>
        </c:scaling>
        <c:delete val="0"/>
        <c:axPos val="b"/>
        <c:majorTickMark val="none"/>
        <c:minorTickMark val="none"/>
        <c:tickLblPos val="nextTo"/>
        <c:crossAx val="43274624"/>
        <c:crosses val="autoZero"/>
        <c:auto val="1"/>
        <c:lblAlgn val="ctr"/>
        <c:lblOffset val="100"/>
        <c:noMultiLvlLbl val="0"/>
      </c:catAx>
      <c:valAx>
        <c:axId val="43274624"/>
        <c:scaling>
          <c:orientation val="minMax"/>
        </c:scaling>
        <c:delete val="1"/>
        <c:axPos val="l"/>
        <c:numFmt formatCode="_-* #,##0\ _₽_-;\-* #,##0\ _₽_-;_-* &quot;-&quot;??\ _₽_-;_-@_-" sourceLinked="1"/>
        <c:majorTickMark val="out"/>
        <c:minorTickMark val="none"/>
        <c:tickLblPos val="nextTo"/>
        <c:crossAx val="4286617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Выполнение </a:t>
            </a:r>
            <a:r>
              <a:rPr lang="ru-RU" dirty="0"/>
              <a:t>ГЗ по магистратуре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529868209087879"/>
          <c:w val="0.96472614153982894"/>
          <c:h val="0.7787141706477057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Лист1!$L$13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cat>
            <c:strRef>
              <c:f>Лист1!$K$14:$K$17</c:f>
              <c:strCache>
                <c:ptCount val="4"/>
                <c:pt idx="0">
                  <c:v>Прикладная механика</c:v>
                </c:pt>
                <c:pt idx="1">
                  <c:v>Мехатроника и робототехника</c:v>
                </c:pt>
                <c:pt idx="2">
                  <c:v>Техническая физика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Лист1!$L$14:$L$17</c:f>
              <c:numCache>
                <c:formatCode>General</c:formatCode>
                <c:ptCount val="4"/>
                <c:pt idx="0">
                  <c:v>61.1</c:v>
                </c:pt>
                <c:pt idx="1">
                  <c:v>50</c:v>
                </c:pt>
                <c:pt idx="2">
                  <c:v>87.5</c:v>
                </c:pt>
                <c:pt idx="3">
                  <c:v>83.3</c:v>
                </c:pt>
              </c:numCache>
            </c:numRef>
          </c:val>
        </c:ser>
        <c:ser>
          <c:idx val="1"/>
          <c:order val="1"/>
          <c:tx>
            <c:strRef>
              <c:f>Лист1!$M$13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2F97F5"/>
            </a:solidFill>
          </c:spPr>
          <c:invertIfNegative val="0"/>
          <c:cat>
            <c:strRef>
              <c:f>Лист1!$K$14:$K$17</c:f>
              <c:strCache>
                <c:ptCount val="4"/>
                <c:pt idx="0">
                  <c:v>Прикладная механика</c:v>
                </c:pt>
                <c:pt idx="1">
                  <c:v>Мехатроника и робототехника</c:v>
                </c:pt>
                <c:pt idx="2">
                  <c:v>Техническая физика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Лист1!$M$14:$M$17</c:f>
              <c:numCache>
                <c:formatCode>General</c:formatCode>
                <c:ptCount val="4"/>
                <c:pt idx="0">
                  <c:v>85</c:v>
                </c:pt>
                <c:pt idx="1">
                  <c:v>75</c:v>
                </c:pt>
                <c:pt idx="2">
                  <c:v>58.3</c:v>
                </c:pt>
                <c:pt idx="3">
                  <c:v>33.299999999999997</c:v>
                </c:pt>
              </c:numCache>
            </c:numRef>
          </c:val>
        </c:ser>
        <c:ser>
          <c:idx val="2"/>
          <c:order val="2"/>
          <c:tx>
            <c:strRef>
              <c:f>Лист1!$N$13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342DC5"/>
            </a:solidFill>
          </c:spPr>
          <c:invertIfNegative val="0"/>
          <c:cat>
            <c:strRef>
              <c:f>Лист1!$K$14:$K$17</c:f>
              <c:strCache>
                <c:ptCount val="4"/>
                <c:pt idx="0">
                  <c:v>Прикладная механика</c:v>
                </c:pt>
                <c:pt idx="1">
                  <c:v>Мехатроника и робототехника</c:v>
                </c:pt>
                <c:pt idx="2">
                  <c:v>Техническая физика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Лист1!$N$14:$N$17</c:f>
              <c:numCache>
                <c:formatCode>General</c:formatCode>
                <c:ptCount val="4"/>
                <c:pt idx="0">
                  <c:v>88.2</c:v>
                </c:pt>
                <c:pt idx="1">
                  <c:v>77.8</c:v>
                </c:pt>
                <c:pt idx="2">
                  <c:v>83.3</c:v>
                </c:pt>
                <c:pt idx="3">
                  <c:v>50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2108416"/>
        <c:axId val="172126592"/>
        <c:axId val="0"/>
      </c:bar3DChart>
      <c:catAx>
        <c:axId val="172108416"/>
        <c:scaling>
          <c:orientation val="minMax"/>
        </c:scaling>
        <c:delete val="0"/>
        <c:axPos val="b"/>
        <c:majorTickMark val="none"/>
        <c:minorTickMark val="none"/>
        <c:tickLblPos val="nextTo"/>
        <c:crossAx val="172126592"/>
        <c:crosses val="autoZero"/>
        <c:auto val="1"/>
        <c:lblAlgn val="ctr"/>
        <c:lblOffset val="100"/>
        <c:noMultiLvlLbl val="0"/>
      </c:catAx>
      <c:valAx>
        <c:axId val="1721265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210841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892812126786049E-2"/>
          <c:y val="9.4337063323713388E-2"/>
          <c:w val="0.94222937543214247"/>
          <c:h val="0.81340187007645148"/>
        </c:manualLayout>
      </c:layout>
      <c:pie3DChart>
        <c:varyColors val="1"/>
        <c:ser>
          <c:idx val="0"/>
          <c:order val="0"/>
          <c:spPr>
            <a:gradFill>
              <a:gsLst>
                <a:gs pos="14000">
                  <a:srgbClr val="00B0F0"/>
                </a:gs>
                <a:gs pos="53000">
                  <a:srgbClr val="7269E5"/>
                </a:gs>
                <a:gs pos="73000">
                  <a:srgbClr val="A6B6FC"/>
                </a:gs>
              </a:gsLst>
              <a:lin ang="5400000" scaled="0"/>
            </a:gradFill>
          </c:spPr>
          <c:explosion val="43"/>
          <c:dPt>
            <c:idx val="0"/>
            <c:bubble3D val="0"/>
            <c:explosion val="0"/>
            <c:spPr>
              <a:solidFill>
                <a:srgbClr val="2F97F5"/>
              </a:solidFill>
            </c:spPr>
          </c:dPt>
          <c:dPt>
            <c:idx val="1"/>
            <c:bubble3D val="0"/>
            <c:spPr>
              <a:solidFill>
                <a:srgbClr val="686BEE"/>
              </a:solidFill>
            </c:spPr>
          </c:dPt>
          <c:dPt>
            <c:idx val="2"/>
            <c:bubble3D val="0"/>
            <c:spPr>
              <a:solidFill>
                <a:srgbClr val="A6B6FC"/>
              </a:solidFill>
            </c:spPr>
          </c:dPt>
          <c:cat>
            <c:strRef>
              <c:f>'[Диаграмма в Microsoft PowerPoint]Лист1'!$A$9:$A$11</c:f>
              <c:strCache>
                <c:ptCount val="3"/>
                <c:pt idx="0">
                  <c:v> отлично</c:v>
                </c:pt>
                <c:pt idx="1">
                  <c:v> хорошо</c:v>
                </c:pt>
                <c:pt idx="2">
                  <c:v>удовлетворительно</c:v>
                </c:pt>
              </c:strCache>
            </c:strRef>
          </c:cat>
          <c:val>
            <c:numRef>
              <c:f>'[Диаграмма в Microsoft PowerPoint]Лист1'!$B$9:$B$11</c:f>
              <c:numCache>
                <c:formatCode>General</c:formatCode>
                <c:ptCount val="3"/>
                <c:pt idx="0">
                  <c:v>12</c:v>
                </c:pt>
                <c:pt idx="1">
                  <c:v>1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10"/>
          <c:dPt>
            <c:idx val="0"/>
            <c:bubble3D val="0"/>
            <c:spPr>
              <a:solidFill>
                <a:srgbClr val="A6B6FC"/>
              </a:solidFill>
            </c:spPr>
          </c:dPt>
          <c:dPt>
            <c:idx val="1"/>
            <c:bubble3D val="0"/>
            <c:explosion val="22"/>
            <c:spPr>
              <a:solidFill>
                <a:srgbClr val="00B0F0"/>
              </a:solidFill>
            </c:spPr>
          </c:dPt>
          <c:cat>
            <c:strRef>
              <c:f>'[Диаграмма в Microsoft PowerPoint]Лист1'!$A$14:$A$15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'[Диаграмма в Microsoft PowerPoint]Лист1'!$B$14:$B$15</c:f>
              <c:numCache>
                <c:formatCode>General</c:formatCode>
                <c:ptCount val="2"/>
                <c:pt idx="0">
                  <c:v>4</c:v>
                </c:pt>
                <c:pt idx="1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686BEE"/>
              </a:solidFill>
            </c:spPr>
          </c:dPt>
          <c:cat>
            <c:strRef>
              <c:f>'[Диаграмма в Microsoft PowerPoint]Лист1'!$A$23:$A$24</c:f>
              <c:strCache>
                <c:ptCount val="2"/>
                <c:pt idx="0">
                  <c:v>  отлично</c:v>
                </c:pt>
                <c:pt idx="1">
                  <c:v>  хорошо</c:v>
                </c:pt>
              </c:strCache>
            </c:strRef>
          </c:cat>
          <c:val>
            <c:numRef>
              <c:f>'[Диаграмма в Microsoft PowerPoint]Лист1'!$B$23:$B$24</c:f>
              <c:numCache>
                <c:formatCode>General</c:formatCode>
                <c:ptCount val="2"/>
                <c:pt idx="0">
                  <c:v>10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olidFill>
              <a:srgbClr val="2F97F5"/>
            </a:solidFill>
          </c:spPr>
          <c:explosion val="25"/>
          <c:dPt>
            <c:idx val="0"/>
            <c:bubble3D val="0"/>
            <c:spPr>
              <a:solidFill>
                <a:srgbClr val="A6B6FC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'[Диаграмма в Microsoft PowerPoint]Лист1'!$E$22:$E$23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'[Диаграмма в Microsoft PowerPoint]Лист1'!$F$22:$F$23</c:f>
              <c:numCache>
                <c:formatCode>General</c:formatCode>
                <c:ptCount val="2"/>
                <c:pt idx="0">
                  <c:v>2</c:v>
                </c:pt>
                <c:pt idx="1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cat>
            <c:strRef>
              <c:f>'[Диаграмма в Microsoft PowerPoint]Лист1'!$A$27:$A$28</c:f>
              <c:strCache>
                <c:ptCount val="2"/>
                <c:pt idx="0">
                  <c:v>  отлично</c:v>
                </c:pt>
                <c:pt idx="1">
                  <c:v>  хорошо</c:v>
                </c:pt>
              </c:strCache>
            </c:strRef>
          </c:cat>
          <c:val>
            <c:numRef>
              <c:f>'[Диаграмма в Microsoft PowerPoint]Лист1'!$B$27:$B$28</c:f>
              <c:numCache>
                <c:formatCode>General</c:formatCode>
                <c:ptCount val="2"/>
                <c:pt idx="0">
                  <c:v>14</c:v>
                </c:pt>
                <c:pt idx="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CC839-8E35-41EF-8BEE-EA63FED9D8AB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FC850-63A6-43C0-9290-A39A72101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71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FC850-63A6-43C0-9290-A39A72101A9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981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48B0C9B-AE28-44E2-85FF-470C0CD76A9C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8B0C9B-AE28-44E2-85FF-470C0CD76A9C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8B0C9B-AE28-44E2-85FF-470C0CD76A9C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48B0C9B-AE28-44E2-85FF-470C0CD76A9C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Отчет по ГЭК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2021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8641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1462628"/>
              </p:ext>
            </p:extLst>
          </p:nvPr>
        </p:nvGraphicFramePr>
        <p:xfrm>
          <a:off x="0" y="1052736"/>
          <a:ext cx="838842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1552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8251629"/>
              </p:ext>
            </p:extLst>
          </p:nvPr>
        </p:nvGraphicFramePr>
        <p:xfrm>
          <a:off x="179512" y="188640"/>
          <a:ext cx="792088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4831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42048" cy="5543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председателей ГЭК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908720"/>
            <a:ext cx="3520440" cy="4572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Недостатки в подготовке обучающихся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107504" y="1700808"/>
            <a:ext cx="4032448" cy="4114800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защит практически все студенты чаще, чем необходимо заглядывали в записи. Это может свидетельствовать об их неуверенности, что является, по мнению комиссии, следствием все еще недостаточной практики публичных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выступлений. 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выступлений студентов и их ответов на вопросы, проведенный при обсуждении оценок членами ГЭК свидетельствует о недостаточной совместной работе руководителей и студентов в формулировании цели, задач и предложений для практического использования результатов 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исследований.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139952" y="908720"/>
            <a:ext cx="3520440" cy="4572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Выводы и рекомендации по итогам работы ГЭК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39952" y="1556792"/>
            <a:ext cx="4104456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повышения качества подготовки выпускников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для руководителей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выпускных квалификационных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занятия – собеседования на темы, посвященные современному состоянию техники и технологии по выбранному направлению и проблемам переноса для практического использования результатов выполняемых исследований;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уделить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внимание на анализ результатов физических и математических экспериментов;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уделять внимание дискуссиям на семинарах с возможностью реагировать на поставленные вопросы, подготовке доклада и презентации к докладу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7023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9294"/>
            <a:ext cx="8136904" cy="6263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Проблемы по Оформлению работ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7992888" cy="4491911"/>
          </a:xfrm>
        </p:spPr>
        <p:txBody>
          <a:bodyPr/>
          <a:lstStyle/>
          <a:p>
            <a:r>
              <a:rPr lang="ru-RU" dirty="0" smtClean="0"/>
              <a:t>Студенты не читают Методические указания по оформлению ВКР</a:t>
            </a:r>
          </a:p>
          <a:p>
            <a:r>
              <a:rPr lang="ru-RU" dirty="0" smtClean="0"/>
              <a:t>Студенты не умеют работать с </a:t>
            </a:r>
            <a:r>
              <a:rPr lang="ru-RU" dirty="0" err="1" smtClean="0"/>
              <a:t>Вордом</a:t>
            </a:r>
            <a:r>
              <a:rPr lang="ru-RU" dirty="0" smtClean="0"/>
              <a:t> и </a:t>
            </a:r>
            <a:r>
              <a:rPr lang="ru-RU" dirty="0" err="1" smtClean="0"/>
              <a:t>Экселем</a:t>
            </a:r>
            <a:endParaRPr lang="ru-RU" dirty="0" smtClean="0"/>
          </a:p>
          <a:p>
            <a:r>
              <a:rPr lang="ru-RU" dirty="0" smtClean="0"/>
              <a:t>Не соблюдаются временные требования по выкладке в библиотечный репозиторий</a:t>
            </a:r>
          </a:p>
          <a:p>
            <a:r>
              <a:rPr lang="ru-RU" dirty="0" smtClean="0"/>
              <a:t>Работы сдаются в деканат без соблюдений временных требований заложенных в Положении о проведении ГИА в ТГУ.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1413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15.03.06 Мехатроника и робототехника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8038728" cy="4846320"/>
          </a:xfrm>
        </p:spPr>
        <p:txBody>
          <a:bodyPr/>
          <a:lstStyle/>
          <a:p>
            <a:r>
              <a:rPr lang="ru-RU" dirty="0" smtClean="0"/>
              <a:t>КЦП на 2017 г. поступления – 25 человек</a:t>
            </a:r>
          </a:p>
          <a:p>
            <a:r>
              <a:rPr lang="ru-RU" dirty="0" smtClean="0"/>
              <a:t>Выпуск – 16 человек, это составляет от КЦП 64%.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933179"/>
              </p:ext>
            </p:extLst>
          </p:nvPr>
        </p:nvGraphicFramePr>
        <p:xfrm>
          <a:off x="395536" y="2276872"/>
          <a:ext cx="5256583" cy="129614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489745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75%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1796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хорошо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6,3%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4604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удовлетворительно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18,7%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748111543"/>
              </p:ext>
            </p:extLst>
          </p:nvPr>
        </p:nvGraphicFramePr>
        <p:xfrm>
          <a:off x="179512" y="3717032"/>
          <a:ext cx="295232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086768"/>
              </p:ext>
            </p:extLst>
          </p:nvPr>
        </p:nvGraphicFramePr>
        <p:xfrm>
          <a:off x="-180528" y="3501008"/>
          <a:ext cx="4836368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1094603"/>
              </p:ext>
            </p:extLst>
          </p:nvPr>
        </p:nvGraphicFramePr>
        <p:xfrm>
          <a:off x="3851920" y="3501008"/>
          <a:ext cx="4572000" cy="3031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45477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15.03.03 Прикладная механика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8038728" cy="4846320"/>
          </a:xfrm>
        </p:spPr>
        <p:txBody>
          <a:bodyPr/>
          <a:lstStyle/>
          <a:p>
            <a:r>
              <a:rPr lang="ru-RU" dirty="0" smtClean="0"/>
              <a:t>КЦП на 2017 г. поступления – 25 человек</a:t>
            </a:r>
          </a:p>
          <a:p>
            <a:r>
              <a:rPr lang="ru-RU" dirty="0" smtClean="0"/>
              <a:t>Выпуск – 1</a:t>
            </a:r>
            <a:r>
              <a:rPr lang="en-US" dirty="0" smtClean="0"/>
              <a:t>1</a:t>
            </a:r>
            <a:r>
              <a:rPr lang="ru-RU" dirty="0" smtClean="0"/>
              <a:t> человек, это составляет от КЦП </a:t>
            </a:r>
            <a:r>
              <a:rPr lang="en-US" dirty="0" smtClean="0"/>
              <a:t>4</a:t>
            </a:r>
            <a:r>
              <a:rPr lang="ru-RU" dirty="0" smtClean="0"/>
              <a:t>4%.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0360"/>
              </p:ext>
            </p:extLst>
          </p:nvPr>
        </p:nvGraphicFramePr>
        <p:xfrm>
          <a:off x="395536" y="2276872"/>
          <a:ext cx="5256583" cy="129614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489745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</a:t>
                      </a:r>
                      <a:r>
                        <a:rPr lang="en-US" sz="2000" dirty="0" smtClean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90</a:t>
                      </a:r>
                      <a:r>
                        <a:rPr lang="ru-RU" sz="2000" dirty="0" smtClean="0">
                          <a:effectLst/>
                        </a:rPr>
                        <a:t>,9%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1796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хорошо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9,1%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4604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удовлетворительно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60996252"/>
              </p:ext>
            </p:extLst>
          </p:nvPr>
        </p:nvGraphicFramePr>
        <p:xfrm>
          <a:off x="179512" y="3717032"/>
          <a:ext cx="295232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931057"/>
              </p:ext>
            </p:extLst>
          </p:nvPr>
        </p:nvGraphicFramePr>
        <p:xfrm>
          <a:off x="3563888" y="450912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6585066"/>
              </p:ext>
            </p:extLst>
          </p:nvPr>
        </p:nvGraphicFramePr>
        <p:xfrm>
          <a:off x="-468560" y="364502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9143638"/>
              </p:ext>
            </p:extLst>
          </p:nvPr>
        </p:nvGraphicFramePr>
        <p:xfrm>
          <a:off x="3563888" y="371703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289326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5669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16.03.01 техническая физика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070" y="836712"/>
            <a:ext cx="8210337" cy="4846320"/>
          </a:xfrm>
        </p:spPr>
        <p:txBody>
          <a:bodyPr/>
          <a:lstStyle/>
          <a:p>
            <a:r>
              <a:rPr lang="ru-RU" dirty="0" smtClean="0"/>
              <a:t>КЦП на 2017 г. поступления – 32 человек</a:t>
            </a:r>
          </a:p>
          <a:p>
            <a:r>
              <a:rPr lang="ru-RU" dirty="0" smtClean="0"/>
              <a:t>Выпуск – 17 человек, это составляет от КЦП 53,12%.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94890"/>
              </p:ext>
            </p:extLst>
          </p:nvPr>
        </p:nvGraphicFramePr>
        <p:xfrm>
          <a:off x="395536" y="2204864"/>
          <a:ext cx="5256583" cy="129614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489745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14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82,4%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1796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хорошо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17,6%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4604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удовлетворительно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813608737"/>
              </p:ext>
            </p:extLst>
          </p:nvPr>
        </p:nvGraphicFramePr>
        <p:xfrm>
          <a:off x="179512" y="3717032"/>
          <a:ext cx="295232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366499"/>
              </p:ext>
            </p:extLst>
          </p:nvPr>
        </p:nvGraphicFramePr>
        <p:xfrm>
          <a:off x="-468560" y="364502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7609087"/>
              </p:ext>
            </p:extLst>
          </p:nvPr>
        </p:nvGraphicFramePr>
        <p:xfrm>
          <a:off x="3131840" y="3501008"/>
          <a:ext cx="540060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05609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24.03.03 Баллистика и гидроаэродинамика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8172400" cy="4990336"/>
          </a:xfrm>
        </p:spPr>
        <p:txBody>
          <a:bodyPr/>
          <a:lstStyle/>
          <a:p>
            <a:r>
              <a:rPr lang="ru-RU" dirty="0" smtClean="0"/>
              <a:t>КЦП на 2017 г. поступления – 23 человек</a:t>
            </a:r>
          </a:p>
          <a:p>
            <a:r>
              <a:rPr lang="ru-RU" dirty="0" smtClean="0"/>
              <a:t>Выпуск – 13 человек, это составляет от КЦП 56,52%.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567594"/>
              </p:ext>
            </p:extLst>
          </p:nvPr>
        </p:nvGraphicFramePr>
        <p:xfrm>
          <a:off x="395536" y="2492896"/>
          <a:ext cx="5256583" cy="129614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489745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61,54%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1796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хорошо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</a:rPr>
                        <a:t>4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30,77%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4604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удовлетворительно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7,69%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23043"/>
              </p:ext>
            </p:extLst>
          </p:nvPr>
        </p:nvGraphicFramePr>
        <p:xfrm>
          <a:off x="-324544" y="386104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9831131"/>
              </p:ext>
            </p:extLst>
          </p:nvPr>
        </p:nvGraphicFramePr>
        <p:xfrm>
          <a:off x="3635896" y="3761656"/>
          <a:ext cx="5328592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292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24.04.03 Баллистика и гидроаэродинамика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8172400" cy="4990336"/>
          </a:xfrm>
        </p:spPr>
        <p:txBody>
          <a:bodyPr/>
          <a:lstStyle/>
          <a:p>
            <a:r>
              <a:rPr lang="ru-RU" dirty="0" smtClean="0"/>
              <a:t>КЦП на 2019 г. поступления – 6 человек</a:t>
            </a:r>
          </a:p>
          <a:p>
            <a:r>
              <a:rPr lang="ru-RU" dirty="0" smtClean="0"/>
              <a:t>Выпуск – 3 человек, это составляет от КЦП 50%.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868216"/>
              </p:ext>
            </p:extLst>
          </p:nvPr>
        </p:nvGraphicFramePr>
        <p:xfrm>
          <a:off x="467544" y="2276872"/>
          <a:ext cx="5256583" cy="70576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705769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100%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8629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15.04.06 Мехатроника и робототехника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8172400" cy="4990336"/>
          </a:xfrm>
        </p:spPr>
        <p:txBody>
          <a:bodyPr/>
          <a:lstStyle/>
          <a:p>
            <a:r>
              <a:rPr lang="ru-RU" dirty="0" smtClean="0"/>
              <a:t>КЦП на 2019 г. поступления – 9 человек</a:t>
            </a:r>
          </a:p>
          <a:p>
            <a:r>
              <a:rPr lang="ru-RU" dirty="0" smtClean="0"/>
              <a:t>Выпуск – 7 человек, это составляет от КЦП 77,78%.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485536"/>
              </p:ext>
            </p:extLst>
          </p:nvPr>
        </p:nvGraphicFramePr>
        <p:xfrm>
          <a:off x="395536" y="2564904"/>
          <a:ext cx="5256583" cy="88154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489745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71,4%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1796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хорошо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</a:rPr>
                        <a:t>2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28,6%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9676701"/>
              </p:ext>
            </p:extLst>
          </p:nvPr>
        </p:nvGraphicFramePr>
        <p:xfrm>
          <a:off x="-252536" y="3429000"/>
          <a:ext cx="4896544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9172610"/>
              </p:ext>
            </p:extLst>
          </p:nvPr>
        </p:nvGraphicFramePr>
        <p:xfrm>
          <a:off x="3779912" y="3501008"/>
          <a:ext cx="5184576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1558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15.04.03 Прикладная механика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8172400" cy="4990336"/>
          </a:xfrm>
        </p:spPr>
        <p:txBody>
          <a:bodyPr/>
          <a:lstStyle/>
          <a:p>
            <a:r>
              <a:rPr lang="ru-RU" dirty="0" smtClean="0"/>
              <a:t>КЦП на 2019 г. поступления – 17 человек</a:t>
            </a:r>
          </a:p>
          <a:p>
            <a:r>
              <a:rPr lang="ru-RU" dirty="0" smtClean="0"/>
              <a:t>Выпуск – 15 человек, это составляет от КЦП 88,23%.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634697"/>
              </p:ext>
            </p:extLst>
          </p:nvPr>
        </p:nvGraphicFramePr>
        <p:xfrm>
          <a:off x="395536" y="2564904"/>
          <a:ext cx="5256583" cy="48974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489745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15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100%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8788371"/>
              </p:ext>
            </p:extLst>
          </p:nvPr>
        </p:nvGraphicFramePr>
        <p:xfrm>
          <a:off x="179512" y="3212976"/>
          <a:ext cx="5544616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7701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4624"/>
            <a:ext cx="72390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16.04.01 Техническая физика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8172400" cy="4990336"/>
          </a:xfrm>
        </p:spPr>
        <p:txBody>
          <a:bodyPr/>
          <a:lstStyle/>
          <a:p>
            <a:r>
              <a:rPr lang="ru-RU" dirty="0" smtClean="0"/>
              <a:t>КЦП на 2019 г. поступления – 18 человек</a:t>
            </a:r>
          </a:p>
          <a:p>
            <a:pPr>
              <a:tabLst>
                <a:tab pos="4660900" algn="l"/>
              </a:tabLst>
            </a:pPr>
            <a:r>
              <a:rPr lang="ru-RU" dirty="0" smtClean="0"/>
              <a:t>Выпуск – 15 человек, это составляет от КЦП 83,33%.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572147"/>
              </p:ext>
            </p:extLst>
          </p:nvPr>
        </p:nvGraphicFramePr>
        <p:xfrm>
          <a:off x="395536" y="2348880"/>
          <a:ext cx="5256583" cy="109756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705769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13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86,67%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1796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хорошо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</a:rPr>
                        <a:t>2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13,33%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5825798"/>
              </p:ext>
            </p:extLst>
          </p:nvPr>
        </p:nvGraphicFramePr>
        <p:xfrm>
          <a:off x="-540568" y="3583004"/>
          <a:ext cx="4968552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9182474"/>
              </p:ext>
            </p:extLst>
          </p:nvPr>
        </p:nvGraphicFramePr>
        <p:xfrm>
          <a:off x="3635896" y="3429000"/>
          <a:ext cx="54006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51925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5228</TotalTime>
  <Words>506</Words>
  <Application>Microsoft Office PowerPoint</Application>
  <PresentationFormat>Экран (4:3)</PresentationFormat>
  <Paragraphs>109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Изящная</vt:lpstr>
      <vt:lpstr>Отчет по ГЭК</vt:lpstr>
      <vt:lpstr>15.03.06 Мехатроника и робототехника </vt:lpstr>
      <vt:lpstr>15.03.03 Прикладная механика</vt:lpstr>
      <vt:lpstr>16.03.01 техническая физика</vt:lpstr>
      <vt:lpstr>24.03.03 Баллистика и гидроаэродинамика </vt:lpstr>
      <vt:lpstr>24.04.03 Баллистика и гидроаэродинамика </vt:lpstr>
      <vt:lpstr>15.04.06 Мехатроника и робототехника</vt:lpstr>
      <vt:lpstr>15.04.03 Прикладная механика</vt:lpstr>
      <vt:lpstr>16.04.01 Техническая физика</vt:lpstr>
      <vt:lpstr>Презентация PowerPoint</vt:lpstr>
      <vt:lpstr>Презентация PowerPoint</vt:lpstr>
      <vt:lpstr>Анализ председателей ГЭК</vt:lpstr>
      <vt:lpstr>Проблемы по Оформлению работ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по ГЭК</dc:title>
  <dc:creator>User</dc:creator>
  <cp:lastModifiedBy>User</cp:lastModifiedBy>
  <cp:revision>39</cp:revision>
  <dcterms:created xsi:type="dcterms:W3CDTF">2021-10-21T04:49:47Z</dcterms:created>
  <dcterms:modified xsi:type="dcterms:W3CDTF">2021-10-25T16:35:15Z</dcterms:modified>
</cp:coreProperties>
</file>