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5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0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сдали сессию</c:v>
                </c:pt>
              </c:strCache>
            </c:strRef>
          </c:tx>
          <c:invertIfNegative val="0"/>
          <c:cat>
            <c:strRef>
              <c:f>Лист1!$A$2:$A$9</c:f>
              <c:strCache>
                <c:ptCount val="7"/>
                <c:pt idx="0">
                  <c:v>1 курс (б) -2</c:v>
                </c:pt>
                <c:pt idx="2">
                  <c:v>2 курс (б) -3</c:v>
                </c:pt>
                <c:pt idx="4">
                  <c:v>3 курс (б) -4</c:v>
                </c:pt>
                <c:pt idx="6">
                  <c:v>1 курс (м) -2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51</c:v>
                </c:pt>
                <c:pt idx="2">
                  <c:v>49</c:v>
                </c:pt>
                <c:pt idx="4">
                  <c:v>43</c:v>
                </c:pt>
                <c:pt idx="6">
                  <c:v>25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всего</c:v>
                </c:pt>
              </c:strCache>
            </c:strRef>
          </c:tx>
          <c:invertIfNegative val="0"/>
          <c:cat>
            <c:strRef>
              <c:f>Лист1!$A$2:$A$9</c:f>
              <c:strCache>
                <c:ptCount val="7"/>
                <c:pt idx="0">
                  <c:v>1 курс (б) -2</c:v>
                </c:pt>
                <c:pt idx="2">
                  <c:v>2 курс (б) -3</c:v>
                </c:pt>
                <c:pt idx="4">
                  <c:v>3 курс (б) -4</c:v>
                </c:pt>
                <c:pt idx="6">
                  <c:v>1 курс (м) -2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60</c:v>
                </c:pt>
                <c:pt idx="2">
                  <c:v>46</c:v>
                </c:pt>
                <c:pt idx="4">
                  <c:v>50</c:v>
                </c:pt>
                <c:pt idx="6">
                  <c:v>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48110336"/>
        <c:axId val="148149376"/>
      </c:barChart>
      <c:catAx>
        <c:axId val="1481103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8149376"/>
        <c:crosses val="autoZero"/>
        <c:auto val="1"/>
        <c:lblAlgn val="ctr"/>
        <c:lblOffset val="100"/>
        <c:noMultiLvlLbl val="0"/>
      </c:catAx>
      <c:valAx>
        <c:axId val="1481493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4811033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Сдали сессию</c:v>
                </c:pt>
              </c:strCache>
            </c:strRef>
          </c:tx>
          <c:invertIfNegative val="0"/>
          <c:cat>
            <c:numRef>
              <c:f>Лист1!$A$2:$A$10</c:f>
              <c:numCache>
                <c:formatCode>General</c:formatCode>
                <c:ptCount val="9"/>
                <c:pt idx="0">
                  <c:v>102001</c:v>
                </c:pt>
                <c:pt idx="2">
                  <c:v>102002</c:v>
                </c:pt>
                <c:pt idx="4">
                  <c:v>102005</c:v>
                </c:pt>
                <c:pt idx="6">
                  <c:v>102006</c:v>
                </c:pt>
              </c:numCache>
            </c:num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14</c:v>
                </c:pt>
                <c:pt idx="2">
                  <c:v>2</c:v>
                </c:pt>
                <c:pt idx="4">
                  <c:v>8</c:v>
                </c:pt>
                <c:pt idx="6">
                  <c:v>11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Всего</c:v>
                </c:pt>
              </c:strCache>
            </c:strRef>
          </c:tx>
          <c:invertIfNegative val="0"/>
          <c:cat>
            <c:numRef>
              <c:f>Лист1!$A$2:$A$10</c:f>
              <c:numCache>
                <c:formatCode>General</c:formatCode>
                <c:ptCount val="9"/>
                <c:pt idx="0">
                  <c:v>102001</c:v>
                </c:pt>
                <c:pt idx="2">
                  <c:v>102002</c:v>
                </c:pt>
                <c:pt idx="4">
                  <c:v>102005</c:v>
                </c:pt>
                <c:pt idx="6">
                  <c:v>102006</c:v>
                </c:pt>
              </c:numCache>
            </c:numRef>
          </c:cat>
          <c:val>
            <c:numRef>
              <c:f>Лист1!$C$2:$C$10</c:f>
              <c:numCache>
                <c:formatCode>General</c:formatCode>
                <c:ptCount val="9"/>
                <c:pt idx="0">
                  <c:v>14</c:v>
                </c:pt>
                <c:pt idx="2">
                  <c:v>12</c:v>
                </c:pt>
                <c:pt idx="4">
                  <c:v>16</c:v>
                </c:pt>
                <c:pt idx="6">
                  <c:v>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79827456"/>
        <c:axId val="179828992"/>
      </c:barChart>
      <c:catAx>
        <c:axId val="1798274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79828992"/>
        <c:crosses val="autoZero"/>
        <c:auto val="1"/>
        <c:lblAlgn val="ctr"/>
        <c:lblOffset val="100"/>
        <c:noMultiLvlLbl val="0"/>
      </c:catAx>
      <c:valAx>
        <c:axId val="1798289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7982745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Сдали сессию</c:v>
                </c:pt>
              </c:strCache>
            </c:strRef>
          </c:tx>
          <c:invertIfNegative val="0"/>
          <c:cat>
            <c:numRef>
              <c:f>Лист1!$A$2:$A$12</c:f>
              <c:numCache>
                <c:formatCode>General</c:formatCode>
                <c:ptCount val="11"/>
                <c:pt idx="0">
                  <c:v>101901</c:v>
                </c:pt>
                <c:pt idx="2">
                  <c:v>101902</c:v>
                </c:pt>
                <c:pt idx="4">
                  <c:v>101903</c:v>
                </c:pt>
                <c:pt idx="6">
                  <c:v>101904</c:v>
                </c:pt>
                <c:pt idx="8">
                  <c:v>101905</c:v>
                </c:pt>
                <c:pt idx="10">
                  <c:v>101906</c:v>
                </c:pt>
              </c:numCache>
            </c:num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8</c:v>
                </c:pt>
                <c:pt idx="2">
                  <c:v>3</c:v>
                </c:pt>
                <c:pt idx="4">
                  <c:v>5</c:v>
                </c:pt>
                <c:pt idx="6">
                  <c:v>4</c:v>
                </c:pt>
                <c:pt idx="8">
                  <c:v>7</c:v>
                </c:pt>
                <c:pt idx="10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Всего</c:v>
                </c:pt>
              </c:strCache>
            </c:strRef>
          </c:tx>
          <c:invertIfNegative val="0"/>
          <c:cat>
            <c:numRef>
              <c:f>Лист1!$A$2:$A$12</c:f>
              <c:numCache>
                <c:formatCode>General</c:formatCode>
                <c:ptCount val="11"/>
                <c:pt idx="0">
                  <c:v>101901</c:v>
                </c:pt>
                <c:pt idx="2">
                  <c:v>101902</c:v>
                </c:pt>
                <c:pt idx="4">
                  <c:v>101903</c:v>
                </c:pt>
                <c:pt idx="6">
                  <c:v>101904</c:v>
                </c:pt>
                <c:pt idx="8">
                  <c:v>101905</c:v>
                </c:pt>
                <c:pt idx="10">
                  <c:v>101906</c:v>
                </c:pt>
              </c:numCache>
            </c:numRef>
          </c:cat>
          <c:val>
            <c:numRef>
              <c:f>Лист1!$C$2:$C$12</c:f>
              <c:numCache>
                <c:formatCode>General</c:formatCode>
                <c:ptCount val="11"/>
                <c:pt idx="0">
                  <c:v>16</c:v>
                </c:pt>
                <c:pt idx="2">
                  <c:v>5</c:v>
                </c:pt>
                <c:pt idx="4">
                  <c:v>6</c:v>
                </c:pt>
                <c:pt idx="6">
                  <c:v>5</c:v>
                </c:pt>
                <c:pt idx="8">
                  <c:v>8</c:v>
                </c:pt>
                <c:pt idx="10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0212736"/>
        <c:axId val="190550784"/>
      </c:barChart>
      <c:catAx>
        <c:axId val="1902127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90550784"/>
        <c:crosses val="autoZero"/>
        <c:auto val="1"/>
        <c:lblAlgn val="ctr"/>
        <c:lblOffset val="100"/>
        <c:noMultiLvlLbl val="0"/>
      </c:catAx>
      <c:valAx>
        <c:axId val="1905507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9021273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Сдали сессию</c:v>
                </c:pt>
              </c:strCache>
            </c:strRef>
          </c:tx>
          <c:invertIfNegative val="0"/>
          <c:cat>
            <c:numRef>
              <c:f>Лист1!$A$2:$A$14</c:f>
              <c:numCache>
                <c:formatCode>General</c:formatCode>
                <c:ptCount val="13"/>
                <c:pt idx="0">
                  <c:v>101801</c:v>
                </c:pt>
                <c:pt idx="2">
                  <c:v>101802</c:v>
                </c:pt>
                <c:pt idx="4">
                  <c:v>101803</c:v>
                </c:pt>
                <c:pt idx="6">
                  <c:v>101804</c:v>
                </c:pt>
                <c:pt idx="8">
                  <c:v>101805</c:v>
                </c:pt>
                <c:pt idx="10">
                  <c:v>101806</c:v>
                </c:pt>
                <c:pt idx="12">
                  <c:v>101807</c:v>
                </c:pt>
              </c:numCache>
            </c:num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12</c:v>
                </c:pt>
                <c:pt idx="2">
                  <c:v>4</c:v>
                </c:pt>
                <c:pt idx="4">
                  <c:v>6</c:v>
                </c:pt>
                <c:pt idx="6">
                  <c:v>6</c:v>
                </c:pt>
                <c:pt idx="8">
                  <c:v>4</c:v>
                </c:pt>
                <c:pt idx="10">
                  <c:v>7</c:v>
                </c:pt>
                <c:pt idx="12">
                  <c:v>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Всего</c:v>
                </c:pt>
              </c:strCache>
            </c:strRef>
          </c:tx>
          <c:invertIfNegative val="0"/>
          <c:cat>
            <c:numRef>
              <c:f>Лист1!$A$2:$A$14</c:f>
              <c:numCache>
                <c:formatCode>General</c:formatCode>
                <c:ptCount val="13"/>
                <c:pt idx="0">
                  <c:v>101801</c:v>
                </c:pt>
                <c:pt idx="2">
                  <c:v>101802</c:v>
                </c:pt>
                <c:pt idx="4">
                  <c:v>101803</c:v>
                </c:pt>
                <c:pt idx="6">
                  <c:v>101804</c:v>
                </c:pt>
                <c:pt idx="8">
                  <c:v>101805</c:v>
                </c:pt>
                <c:pt idx="10">
                  <c:v>101806</c:v>
                </c:pt>
                <c:pt idx="12">
                  <c:v>101807</c:v>
                </c:pt>
              </c:numCache>
            </c:numRef>
          </c:cat>
          <c:val>
            <c:numRef>
              <c:f>Лист1!$C$2:$C$14</c:f>
              <c:numCache>
                <c:formatCode>General</c:formatCode>
                <c:ptCount val="13"/>
                <c:pt idx="0">
                  <c:v>6</c:v>
                </c:pt>
                <c:pt idx="2">
                  <c:v>9</c:v>
                </c:pt>
                <c:pt idx="4">
                  <c:v>5</c:v>
                </c:pt>
                <c:pt idx="6">
                  <c:v>4</c:v>
                </c:pt>
                <c:pt idx="8">
                  <c:v>9</c:v>
                </c:pt>
                <c:pt idx="10">
                  <c:v>13</c:v>
                </c:pt>
                <c:pt idx="12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2583168"/>
        <c:axId val="192584704"/>
      </c:barChart>
      <c:catAx>
        <c:axId val="192583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92584704"/>
        <c:crosses val="autoZero"/>
        <c:auto val="1"/>
        <c:lblAlgn val="ctr"/>
        <c:lblOffset val="100"/>
        <c:noMultiLvlLbl val="0"/>
      </c:catAx>
      <c:valAx>
        <c:axId val="1925847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9258316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Сдали сессию</c:v>
                </c:pt>
              </c:strCache>
            </c:strRef>
          </c:tx>
          <c:invertIfNegative val="0"/>
          <c:cat>
            <c:numRef>
              <c:f>Лист1!$A$2:$A$12</c:f>
              <c:numCache>
                <c:formatCode>General</c:formatCode>
                <c:ptCount val="11"/>
                <c:pt idx="0">
                  <c:v>102008</c:v>
                </c:pt>
                <c:pt idx="2">
                  <c:v>102009</c:v>
                </c:pt>
                <c:pt idx="4">
                  <c:v>102011</c:v>
                </c:pt>
                <c:pt idx="6">
                  <c:v>102012</c:v>
                </c:pt>
                <c:pt idx="8">
                  <c:v>102013</c:v>
                </c:pt>
                <c:pt idx="10">
                  <c:v>102014</c:v>
                </c:pt>
              </c:numCache>
            </c:num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5</c:v>
                </c:pt>
                <c:pt idx="2">
                  <c:v>4</c:v>
                </c:pt>
                <c:pt idx="4">
                  <c:v>2</c:v>
                </c:pt>
                <c:pt idx="6">
                  <c:v>3</c:v>
                </c:pt>
                <c:pt idx="8">
                  <c:v>6</c:v>
                </c:pt>
                <c:pt idx="10">
                  <c:v>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Всего</c:v>
                </c:pt>
              </c:strCache>
            </c:strRef>
          </c:tx>
          <c:invertIfNegative val="0"/>
          <c:cat>
            <c:numRef>
              <c:f>Лист1!$A$2:$A$12</c:f>
              <c:numCache>
                <c:formatCode>General</c:formatCode>
                <c:ptCount val="11"/>
                <c:pt idx="0">
                  <c:v>102008</c:v>
                </c:pt>
                <c:pt idx="2">
                  <c:v>102009</c:v>
                </c:pt>
                <c:pt idx="4">
                  <c:v>102011</c:v>
                </c:pt>
                <c:pt idx="6">
                  <c:v>102012</c:v>
                </c:pt>
                <c:pt idx="8">
                  <c:v>102013</c:v>
                </c:pt>
                <c:pt idx="10">
                  <c:v>102014</c:v>
                </c:pt>
              </c:numCache>
            </c:numRef>
          </c:cat>
          <c:val>
            <c:numRef>
              <c:f>Лист1!$C$2:$C$12</c:f>
              <c:numCache>
                <c:formatCode>General</c:formatCode>
                <c:ptCount val="11"/>
                <c:pt idx="0">
                  <c:v>2</c:v>
                </c:pt>
                <c:pt idx="2">
                  <c:v>2</c:v>
                </c:pt>
                <c:pt idx="4">
                  <c:v>2</c:v>
                </c:pt>
                <c:pt idx="6">
                  <c:v>6</c:v>
                </c:pt>
                <c:pt idx="8">
                  <c:v>3</c:v>
                </c:pt>
                <c:pt idx="10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3505536"/>
        <c:axId val="210895616"/>
      </c:barChart>
      <c:catAx>
        <c:axId val="1935055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10895616"/>
        <c:crosses val="autoZero"/>
        <c:auto val="1"/>
        <c:lblAlgn val="ctr"/>
        <c:lblOffset val="100"/>
        <c:noMultiLvlLbl val="0"/>
      </c:catAx>
      <c:valAx>
        <c:axId val="2108956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9350553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Сдали сессию</c:v>
                </c:pt>
              </c:strCache>
            </c:strRef>
          </c:tx>
          <c:invertIfNegative val="0"/>
          <c:cat>
            <c:strRef>
              <c:f>Лист1!$A$2:$A$10</c:f>
              <c:strCache>
                <c:ptCount val="9"/>
                <c:pt idx="0">
                  <c:v>РФ</c:v>
                </c:pt>
                <c:pt idx="2">
                  <c:v>Дальнее зарубежье</c:v>
                </c:pt>
                <c:pt idx="4">
                  <c:v>Узбекистан</c:v>
                </c:pt>
                <c:pt idx="6">
                  <c:v>Казахстан</c:v>
                </c:pt>
                <c:pt idx="8">
                  <c:v>Киргизия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47</c:v>
                </c:pt>
                <c:pt idx="2">
                  <c:v>8</c:v>
                </c:pt>
                <c:pt idx="4">
                  <c:v>8</c:v>
                </c:pt>
                <c:pt idx="6">
                  <c:v>62</c:v>
                </c:pt>
                <c:pt idx="8">
                  <c:v>10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Всего</c:v>
                </c:pt>
              </c:strCache>
            </c:strRef>
          </c:tx>
          <c:invertIfNegative val="0"/>
          <c:cat>
            <c:strRef>
              <c:f>Лист1!$A$2:$A$10</c:f>
              <c:strCache>
                <c:ptCount val="9"/>
                <c:pt idx="0">
                  <c:v>РФ</c:v>
                </c:pt>
                <c:pt idx="2">
                  <c:v>Дальнее зарубежье</c:v>
                </c:pt>
                <c:pt idx="4">
                  <c:v>Узбекистан</c:v>
                </c:pt>
                <c:pt idx="6">
                  <c:v>Казахстан</c:v>
                </c:pt>
                <c:pt idx="8">
                  <c:v>Киргизия</c:v>
                </c:pt>
              </c:strCache>
            </c:strRef>
          </c:cat>
          <c:val>
            <c:numRef>
              <c:f>Лист1!$C$2:$C$10</c:f>
              <c:numCache>
                <c:formatCode>General</c:formatCode>
                <c:ptCount val="9"/>
                <c:pt idx="0">
                  <c:v>41</c:v>
                </c:pt>
                <c:pt idx="2">
                  <c:v>5</c:v>
                </c:pt>
                <c:pt idx="4">
                  <c:v>13</c:v>
                </c:pt>
                <c:pt idx="6">
                  <c:v>107</c:v>
                </c:pt>
                <c:pt idx="8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23751552"/>
        <c:axId val="232813696"/>
      </c:barChart>
      <c:catAx>
        <c:axId val="223751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32813696"/>
        <c:crosses val="autoZero"/>
        <c:auto val="1"/>
        <c:lblAlgn val="ctr"/>
        <c:lblOffset val="100"/>
        <c:noMultiLvlLbl val="0"/>
      </c:catAx>
      <c:valAx>
        <c:axId val="2328136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375155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6411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1951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1568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836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3385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6453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6295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381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665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7857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9279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AAA37-D034-47E3-8F23-6EAD1A3C0724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5460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136032480"/>
              </p:ext>
            </p:extLst>
          </p:nvPr>
        </p:nvGraphicFramePr>
        <p:xfrm>
          <a:off x="395536" y="592828"/>
          <a:ext cx="6336704" cy="46363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5247924"/>
              </p:ext>
            </p:extLst>
          </p:nvPr>
        </p:nvGraphicFramePr>
        <p:xfrm>
          <a:off x="4644007" y="4437109"/>
          <a:ext cx="4250680" cy="21332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50961"/>
                <a:gridCol w="1099906"/>
                <a:gridCol w="733271"/>
                <a:gridCol w="733271"/>
                <a:gridCol w="733271"/>
              </a:tblGrid>
              <a:tr h="22216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 dirty="0">
                          <a:effectLst/>
                        </a:rPr>
                        <a:t> 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 dirty="0" smtClean="0">
                          <a:effectLst/>
                        </a:rPr>
                        <a:t>Сдали </a:t>
                      </a:r>
                      <a:r>
                        <a:rPr lang="ru-RU" sz="1100" b="1" u="none" strike="noStrike" dirty="0">
                          <a:effectLst/>
                        </a:rPr>
                        <a:t>сессию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 dirty="0" smtClean="0">
                          <a:effectLst/>
                        </a:rPr>
                        <a:t>Не сдали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 dirty="0">
                          <a:effectLst/>
                        </a:rPr>
                        <a:t>проценты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>
                          <a:effectLst/>
                        </a:rPr>
                        <a:t>всего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888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>
                          <a:effectLst/>
                        </a:rPr>
                        <a:t>1 курс (б) -2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51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60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45,95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111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8882">
                <a:tc>
                  <a:txBody>
                    <a:bodyPr/>
                    <a:lstStyle/>
                    <a:p>
                      <a:pPr algn="l" fontAlgn="b"/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888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>
                          <a:effectLst/>
                        </a:rPr>
                        <a:t>2 курс (б) -3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49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46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51,58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95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8882">
                <a:tc>
                  <a:txBody>
                    <a:bodyPr/>
                    <a:lstStyle/>
                    <a:p>
                      <a:pPr algn="l" fontAlgn="b"/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888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>
                          <a:effectLst/>
                        </a:rPr>
                        <a:t>3 курс (б) -4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43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50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46,24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93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8882">
                <a:tc>
                  <a:txBody>
                    <a:bodyPr/>
                    <a:lstStyle/>
                    <a:p>
                      <a:pPr algn="l" fontAlgn="b"/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888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>
                          <a:effectLst/>
                        </a:rPr>
                        <a:t>1 курс (м) -2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25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11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69,44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36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8882">
                <a:tc>
                  <a:txBody>
                    <a:bodyPr/>
                    <a:lstStyle/>
                    <a:p>
                      <a:pPr algn="l" fontAlgn="b"/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83568" y="188640"/>
            <a:ext cx="76254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Общие итоги летней сессии по </a:t>
            </a:r>
            <a:r>
              <a:rPr lang="ru-RU" sz="2000" b="1" dirty="0" smtClean="0"/>
              <a:t>курсам (согласно отчету в системе):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253626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620688"/>
            <a:ext cx="8229600" cy="452596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ru-RU" sz="6000" dirty="0" smtClean="0"/>
              <a:t>СПАСИБО </a:t>
            </a:r>
          </a:p>
          <a:p>
            <a:pPr marL="0" indent="0" algn="ctr">
              <a:buNone/>
            </a:pPr>
            <a:r>
              <a:rPr lang="ru-RU" sz="6000" dirty="0" smtClean="0"/>
              <a:t>ЗА ВНИМАНИЕ!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521700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4244468"/>
              </p:ext>
            </p:extLst>
          </p:nvPr>
        </p:nvGraphicFramePr>
        <p:xfrm>
          <a:off x="539552" y="2852936"/>
          <a:ext cx="8128001" cy="76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08731"/>
                <a:gridCol w="3235972"/>
                <a:gridCol w="723335"/>
                <a:gridCol w="447326"/>
                <a:gridCol w="824856"/>
                <a:gridCol w="900996"/>
                <a:gridCol w="786785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 err="1">
                          <a:effectLst/>
                        </a:rPr>
                        <a:t>Бакалавриат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15.03.03 - Прикладная механика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49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-16,95%</a:t>
                      </a:r>
                      <a:endParaRPr lang="ru-RU" sz="1100" b="0" i="0" u="none" strike="noStrike">
                        <a:solidFill>
                          <a:srgbClr val="9C0006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Бакалавриат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15.03.06 - Мехатроника и робототехника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-19,35%</a:t>
                      </a:r>
                      <a:endParaRPr lang="ru-RU" sz="1100" b="0" i="0" u="none" strike="noStrike">
                        <a:solidFill>
                          <a:srgbClr val="9C0006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 err="1">
                          <a:effectLst/>
                        </a:rPr>
                        <a:t>Бакалавриат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16.03.01 - Техническая физика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76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-28,95%</a:t>
                      </a:r>
                      <a:endParaRPr lang="ru-RU" sz="1100" b="0" i="0" u="none" strike="noStrike">
                        <a:solidFill>
                          <a:srgbClr val="9C0006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Бакалавриат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24.03.03 - Баллистика и гидроаэродинамика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45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</a:rPr>
                        <a:t>-26,23%</a:t>
                      </a:r>
                      <a:endParaRPr lang="ru-RU" sz="1100" b="0" i="0" u="none" strike="noStrike" dirty="0">
                        <a:solidFill>
                          <a:srgbClr val="9C0006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9067825"/>
              </p:ext>
            </p:extLst>
          </p:nvPr>
        </p:nvGraphicFramePr>
        <p:xfrm>
          <a:off x="611560" y="4149080"/>
          <a:ext cx="8128001" cy="76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08731"/>
                <a:gridCol w="3235972"/>
                <a:gridCol w="723335"/>
                <a:gridCol w="447326"/>
                <a:gridCol w="824856"/>
                <a:gridCol w="900996"/>
                <a:gridCol w="786785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Магистратура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15.04.03 - Прикладная механика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-10,00%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Магистратура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15.04.06 - Мехатроника и робототехника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0,00%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Магистратура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16.04.01 - Техническая физика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-16,67%</a:t>
                      </a:r>
                      <a:endParaRPr lang="ru-RU" sz="1100" b="0" i="0" u="none" strike="noStrike">
                        <a:solidFill>
                          <a:srgbClr val="9C0006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Магистратура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24.04.03 - Баллистика и гидроаэродинамика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</a:rPr>
                        <a:t>-50,00%</a:t>
                      </a:r>
                      <a:endParaRPr lang="ru-RU" sz="1100" b="0" i="0" u="none" strike="noStrike" dirty="0">
                        <a:solidFill>
                          <a:srgbClr val="9C0006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5729079"/>
              </p:ext>
            </p:extLst>
          </p:nvPr>
        </p:nvGraphicFramePr>
        <p:xfrm>
          <a:off x="539552" y="1844824"/>
          <a:ext cx="8128001" cy="952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08731"/>
                <a:gridCol w="3235972"/>
                <a:gridCol w="723335"/>
                <a:gridCol w="447326"/>
                <a:gridCol w="824856"/>
                <a:gridCol w="900996"/>
                <a:gridCol w="786785"/>
              </a:tblGrid>
              <a:tr h="952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Уровень образования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Направление подготовки/специальность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Форма обучения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ОВЗ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Значение, утвержденное в гз за отчетный период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Фактическое значение за отчетный период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% отклонения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5690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026009964"/>
              </p:ext>
            </p:extLst>
          </p:nvPr>
        </p:nvGraphicFramePr>
        <p:xfrm>
          <a:off x="467544" y="571023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3988" y="201691"/>
            <a:ext cx="9224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По данным на 25.10 – 2 курс по группам (реальная ситуация с учетом долгов по зачетам):</a:t>
            </a:r>
            <a:endParaRPr lang="ru-RU" b="1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8836829"/>
              </p:ext>
            </p:extLst>
          </p:nvPr>
        </p:nvGraphicFramePr>
        <p:xfrm>
          <a:off x="3851920" y="4509123"/>
          <a:ext cx="5080001" cy="22139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89588"/>
                <a:gridCol w="989363"/>
                <a:gridCol w="608839"/>
                <a:gridCol w="761050"/>
                <a:gridCol w="608839"/>
                <a:gridCol w="713483"/>
                <a:gridCol w="608839"/>
              </a:tblGrid>
              <a:tr h="922496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 dirty="0">
                          <a:effectLst/>
                        </a:rPr>
                        <a:t> 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 dirty="0">
                          <a:effectLst/>
                        </a:rPr>
                        <a:t>Сдали сессию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Не</a:t>
                      </a:r>
                      <a:r>
                        <a:rPr lang="ru-RU" sz="11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сдали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 dirty="0">
                          <a:effectLst/>
                        </a:rPr>
                        <a:t>проценты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всего, на 25.10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>
                          <a:effectLst/>
                        </a:rPr>
                        <a:t>отчислено, перепоступили на 1  курс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>
                          <a:effectLst/>
                        </a:rPr>
                        <a:t>всего(по итогам сессии)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84499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>
                          <a:effectLst/>
                        </a:rPr>
                        <a:t>102001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14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14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50,00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28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>
                          <a:effectLst/>
                        </a:rPr>
                        <a:t>2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>
                          <a:effectLst/>
                        </a:rPr>
                        <a:t>30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8449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84499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>
                          <a:effectLst/>
                        </a:rPr>
                        <a:t>102002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2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12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14,29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14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 dirty="0">
                          <a:effectLst/>
                        </a:rPr>
                        <a:t>10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>
                          <a:effectLst/>
                        </a:rPr>
                        <a:t>24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8449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 dirty="0">
                          <a:effectLst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 dirty="0">
                          <a:effectLst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84499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>
                          <a:effectLst/>
                        </a:rPr>
                        <a:t>102005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8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16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33,33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24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>
                          <a:effectLst/>
                        </a:rPr>
                        <a:t>2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 dirty="0">
                          <a:effectLst/>
                        </a:rPr>
                        <a:t>26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8449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 dirty="0">
                          <a:effectLst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84499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>
                          <a:effectLst/>
                        </a:rPr>
                        <a:t>102006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11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12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47,83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23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>
                          <a:effectLst/>
                        </a:rPr>
                        <a:t>6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 dirty="0">
                          <a:effectLst/>
                        </a:rPr>
                        <a:t>29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2929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584434478"/>
              </p:ext>
            </p:extLst>
          </p:nvPr>
        </p:nvGraphicFramePr>
        <p:xfrm>
          <a:off x="395536" y="571023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51520" y="201691"/>
            <a:ext cx="9013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По данным на 25.10 – 3 курс по группам (реальная ситуация с учетом долгов по зачетам):</a:t>
            </a:r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2957248"/>
              </p:ext>
            </p:extLst>
          </p:nvPr>
        </p:nvGraphicFramePr>
        <p:xfrm>
          <a:off x="4644008" y="4005067"/>
          <a:ext cx="4263257" cy="26925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95824"/>
                <a:gridCol w="1122477"/>
                <a:gridCol w="690756"/>
                <a:gridCol w="863444"/>
                <a:gridCol w="690756"/>
              </a:tblGrid>
              <a:tr h="4142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 dirty="0">
                          <a:effectLst/>
                        </a:rPr>
                        <a:t> 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 dirty="0">
                          <a:effectLst/>
                        </a:rPr>
                        <a:t>Сдали сессию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Не</a:t>
                      </a:r>
                      <a:r>
                        <a:rPr lang="ru-RU" sz="11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сдали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>
                          <a:effectLst/>
                        </a:rPr>
                        <a:t>проценты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всего, на 25.10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07117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>
                          <a:effectLst/>
                        </a:rPr>
                        <a:t>101901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8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16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33,33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24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0711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07117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>
                          <a:effectLst/>
                        </a:rPr>
                        <a:t>101902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3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5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37,50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8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0711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07117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 dirty="0">
                          <a:effectLst/>
                        </a:rPr>
                        <a:t>101903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5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6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45,45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11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0711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07117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>
                          <a:effectLst/>
                        </a:rPr>
                        <a:t>101904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4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5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44,44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9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0711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07117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>
                          <a:effectLst/>
                        </a:rPr>
                        <a:t>101905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7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8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46,67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15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0711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07117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>
                          <a:effectLst/>
                        </a:rPr>
                        <a:t>101906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0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2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0,00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2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674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8279271"/>
              </p:ext>
            </p:extLst>
          </p:nvPr>
        </p:nvGraphicFramePr>
        <p:xfrm>
          <a:off x="395536" y="692696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51520" y="201691"/>
            <a:ext cx="9013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По данным на 25.10 – 4 курс по группам (реальная ситуация с учетом долгов по зачетам):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9729542"/>
              </p:ext>
            </p:extLst>
          </p:nvPr>
        </p:nvGraphicFramePr>
        <p:xfrm>
          <a:off x="5004048" y="3861048"/>
          <a:ext cx="3759201" cy="2857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89908"/>
                <a:gridCol w="989764"/>
                <a:gridCol w="609086"/>
                <a:gridCol w="761357"/>
                <a:gridCol w="609086"/>
              </a:tblGrid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 dirty="0">
                          <a:effectLst/>
                        </a:rPr>
                        <a:t> 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 dirty="0">
                          <a:effectLst/>
                        </a:rPr>
                        <a:t>Сдали сессию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Не</a:t>
                      </a:r>
                      <a:r>
                        <a:rPr lang="ru-RU" sz="11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сдали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>
                          <a:effectLst/>
                        </a:rPr>
                        <a:t>проценты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всего, на 25.10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>
                          <a:effectLst/>
                        </a:rPr>
                        <a:t>101801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12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6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66,67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18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>
                          <a:effectLst/>
                        </a:rPr>
                        <a:t>101802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4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9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30,77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13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>
                          <a:effectLst/>
                        </a:rPr>
                        <a:t>101803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6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5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54,55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11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>
                          <a:effectLst/>
                        </a:rPr>
                        <a:t>101804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6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4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60,00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10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>
                          <a:effectLst/>
                        </a:rPr>
                        <a:t>101805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4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9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30,77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13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>
                          <a:effectLst/>
                        </a:rPr>
                        <a:t>101806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7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13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35,00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20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 dirty="0">
                          <a:effectLst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>
                          <a:effectLst/>
                        </a:rPr>
                        <a:t>101807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4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4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50,00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8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3970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030218814"/>
              </p:ext>
            </p:extLst>
          </p:nvPr>
        </p:nvGraphicFramePr>
        <p:xfrm>
          <a:off x="395536" y="848022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51520" y="201691"/>
            <a:ext cx="8892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 данным на 25.10 – 2 курс (м) по группам (реальная ситуация с учетом долгов по зачетам):</a:t>
            </a:r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9136767"/>
              </p:ext>
            </p:extLst>
          </p:nvPr>
        </p:nvGraphicFramePr>
        <p:xfrm>
          <a:off x="5076056" y="4221088"/>
          <a:ext cx="3759201" cy="2476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89908"/>
                <a:gridCol w="989764"/>
                <a:gridCol w="609086"/>
                <a:gridCol w="761357"/>
                <a:gridCol w="609086"/>
              </a:tblGrid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 dirty="0">
                          <a:effectLst/>
                        </a:rPr>
                        <a:t> 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 dirty="0">
                          <a:effectLst/>
                        </a:rPr>
                        <a:t>Сдали сессию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Не</a:t>
                      </a:r>
                      <a:r>
                        <a:rPr lang="ru-RU" sz="11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сдали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>
                          <a:effectLst/>
                        </a:rPr>
                        <a:t>проценты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всего, на 25.10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>
                          <a:effectLst/>
                        </a:rPr>
                        <a:t>102008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5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2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71,43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7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>
                          <a:effectLst/>
                        </a:rPr>
                        <a:t>102009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4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2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66,67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6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>
                          <a:effectLst/>
                        </a:rPr>
                        <a:t>102011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2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2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50,00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4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>
                          <a:effectLst/>
                        </a:rPr>
                        <a:t>102012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3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6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75,00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4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 dirty="0">
                          <a:effectLst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>
                          <a:effectLst/>
                        </a:rPr>
                        <a:t>102013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6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3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66,67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9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>
                          <a:effectLst/>
                        </a:rPr>
                        <a:t>102014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3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0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100,00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3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3032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841981506"/>
              </p:ext>
            </p:extLst>
          </p:nvPr>
        </p:nvGraphicFramePr>
        <p:xfrm>
          <a:off x="1475656" y="848022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51520" y="201691"/>
            <a:ext cx="8892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 данным на 25.10  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6030331"/>
              </p:ext>
            </p:extLst>
          </p:nvPr>
        </p:nvGraphicFramePr>
        <p:xfrm>
          <a:off x="5220072" y="4365104"/>
          <a:ext cx="3759201" cy="2286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89908"/>
                <a:gridCol w="989764"/>
                <a:gridCol w="609086"/>
                <a:gridCol w="761357"/>
                <a:gridCol w="609086"/>
              </a:tblGrid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 dirty="0">
                          <a:effectLst/>
                        </a:rPr>
                        <a:t> 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 dirty="0">
                          <a:effectLst/>
                        </a:rPr>
                        <a:t>Сдали сессию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Не</a:t>
                      </a:r>
                      <a:r>
                        <a:rPr lang="ru-RU" sz="11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сдали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>
                          <a:effectLst/>
                        </a:rPr>
                        <a:t>проценты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всего, на 25.10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>
                          <a:effectLst/>
                        </a:rPr>
                        <a:t>РФ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47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41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53,41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88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>
                          <a:effectLst/>
                        </a:rPr>
                        <a:t>Дальнее зарубежье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8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5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61,54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13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>
                          <a:effectLst/>
                        </a:rPr>
                        <a:t>Узбекистан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8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13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38,10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21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>
                          <a:effectLst/>
                        </a:rPr>
                        <a:t>Казахстан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62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107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36,69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169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>
                          <a:effectLst/>
                        </a:rPr>
                        <a:t>Киргизия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10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10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50,00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20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1209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4275078"/>
              </p:ext>
            </p:extLst>
          </p:nvPr>
        </p:nvGraphicFramePr>
        <p:xfrm>
          <a:off x="755572" y="836715"/>
          <a:ext cx="7776867" cy="5289450"/>
        </p:xfrm>
        <a:graphic>
          <a:graphicData uri="http://schemas.openxmlformats.org/drawingml/2006/table">
            <a:tbl>
              <a:tblPr firstRow="1" firstCol="1" bandRow="1"/>
              <a:tblGrid>
                <a:gridCol w="2502840"/>
                <a:gridCol w="1578080"/>
                <a:gridCol w="1139438"/>
                <a:gridCol w="1285996"/>
                <a:gridCol w="1270513"/>
              </a:tblGrid>
              <a:tr h="3512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ФИО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Страна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Кафедра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Номер 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группы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Успевающий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Да/нет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2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Аль-Хутам Имад Амер салех али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ЙЕМЕН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101801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нет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2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Гхораба Осама Мохамед Сами Абделкхалек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ЕГИПЕТ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101901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нет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1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Тизви Карлос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ЗИМБАБВЕ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101901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да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5162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Алюсеф</a:t>
                      </a: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8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Ибрахим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СИРИЙСКАЯ АРАБСКАЯ РЕСПУБЛИКА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102001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Нет (физкультура - долг)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1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Нгуен Динь Зуй Хынг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ВЬЕТНАМ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102001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да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5162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Альшаммат Реам Абд Альхакем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СИРИЙСКАЯ АРАБСКАЯ РЕСПУБЛИКА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102013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Arial"/>
                          <a:ea typeface="Times New Roman"/>
                          <a:cs typeface="Times New Roman"/>
                        </a:rPr>
                        <a:t>да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861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Такавира Тафадзава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ЗИМБАБВЕ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102101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 курс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2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Балтиеррез Мамани Стивеен Даниель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ПЕРУ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102113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 курс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1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B05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Абиенуса Прасетио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B05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ИНДОНЕЗИЯ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B05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B05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101802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B05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нет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1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B05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Медеджи Эжен Семасса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B05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БЕНИН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B05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B05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102002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B05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нет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1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70C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Ван Нурул Наджихах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70C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МАЛАЙЗИЯ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70C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70C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101903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70C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да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5162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70C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Аль Салоум Мохаммед Насер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70C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СИРИЙСКАЯ АРАБСКАЯ РЕСПУБЛИКА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70C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70C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102009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70C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да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5162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FF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Натур Мухаммед Заки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FF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СИРИЙСКАЯ АРАБСКАЯ РЕСПУБЛИКА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FF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FF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102014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FF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да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5162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FF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Тоума Адулла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FF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СИРИЙСКАЯ АРАБСКАЯ РЕСПУБЛИКА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FF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FF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102014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FF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да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861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FF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Чэнь Лун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FF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Китай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FF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FF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102014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solidFill>
                            <a:srgbClr val="FF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да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30" marR="9030" marT="9030" marB="90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1897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764704"/>
            <a:ext cx="8229600" cy="4525963"/>
          </a:xfrm>
        </p:spPr>
        <p:txBody>
          <a:bodyPr>
            <a:normAutofit fontScale="92500"/>
          </a:bodyPr>
          <a:lstStyle/>
          <a:p>
            <a:endParaRPr lang="ru-RU" dirty="0" smtClean="0"/>
          </a:p>
          <a:p>
            <a:r>
              <a:rPr lang="ru-RU" u="sng" dirty="0" smtClean="0"/>
              <a:t>156 должников из 299 (текущий 2-4 курс</a:t>
            </a:r>
            <a:r>
              <a:rPr lang="ru-RU" u="sng" dirty="0" smtClean="0"/>
              <a:t>)</a:t>
            </a:r>
          </a:p>
          <a:p>
            <a:endParaRPr lang="ru-RU" dirty="0" smtClean="0"/>
          </a:p>
          <a:p>
            <a:r>
              <a:rPr lang="ru-RU" dirty="0"/>
              <a:t>и</a:t>
            </a:r>
            <a:r>
              <a:rPr lang="ru-RU" dirty="0" smtClean="0"/>
              <a:t>з них 110 чел., в том числе имеют </a:t>
            </a:r>
            <a:r>
              <a:rPr lang="ru-RU" dirty="0" smtClean="0"/>
              <a:t>долг по </a:t>
            </a:r>
            <a:r>
              <a:rPr lang="ru-RU" dirty="0" smtClean="0"/>
              <a:t>ФК</a:t>
            </a:r>
            <a:r>
              <a:rPr lang="ru-RU" dirty="0"/>
              <a:t>;</a:t>
            </a:r>
            <a:r>
              <a:rPr lang="ru-RU" dirty="0" smtClean="0"/>
              <a:t> </a:t>
            </a:r>
            <a:endParaRPr lang="ru-RU" dirty="0" smtClean="0"/>
          </a:p>
          <a:p>
            <a:r>
              <a:rPr lang="ru-RU" dirty="0"/>
              <a:t>и</a:t>
            </a:r>
            <a:r>
              <a:rPr lang="ru-RU" dirty="0" smtClean="0"/>
              <a:t>з них 85 чел., в том числе имеют </a:t>
            </a:r>
            <a:r>
              <a:rPr lang="ru-RU" dirty="0" smtClean="0"/>
              <a:t>долг по англ. </a:t>
            </a:r>
            <a:r>
              <a:rPr lang="ru-RU" dirty="0" smtClean="0"/>
              <a:t>языку;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dirty="0" smtClean="0"/>
              <a:t>18 </a:t>
            </a:r>
            <a:r>
              <a:rPr lang="ru-RU" dirty="0" smtClean="0"/>
              <a:t>чел. </a:t>
            </a:r>
            <a:r>
              <a:rPr lang="ru-RU" dirty="0" smtClean="0"/>
              <a:t>– только долг по </a:t>
            </a:r>
            <a:r>
              <a:rPr lang="ru-RU" dirty="0" smtClean="0"/>
              <a:t>ФК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879882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3688650"/>
              </p:ext>
            </p:extLst>
          </p:nvPr>
        </p:nvGraphicFramePr>
        <p:xfrm>
          <a:off x="251520" y="188640"/>
          <a:ext cx="6552730" cy="6410960"/>
        </p:xfrm>
        <a:graphic>
          <a:graphicData uri="http://schemas.openxmlformats.org/drawingml/2006/table">
            <a:tbl>
              <a:tblPr/>
              <a:tblGrid>
                <a:gridCol w="432049"/>
                <a:gridCol w="1548369"/>
                <a:gridCol w="406241"/>
                <a:gridCol w="406241"/>
                <a:gridCol w="1235645"/>
                <a:gridCol w="1261035"/>
                <a:gridCol w="1263150"/>
              </a:tblGrid>
              <a:tr h="107800"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Студенты 2 курса</a:t>
                      </a:r>
                    </a:p>
                  </a:txBody>
                  <a:tcPr marL="4445" marR="4445" marT="44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445" marR="4445" marT="444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445" marR="4445" marT="444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9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№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Фамилия Имя Отчество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Группа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Курс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 специальности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2020/2021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уч.г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78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семестр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 семестр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70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Алюсеф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Ибрахим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102001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Мехатроника</a:t>
                      </a:r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и робототехника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Эл.курсы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по ФК(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зач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.), У,О,Х,У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Эл.курсы по ФК (зач.), Х,Х,Х,У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</a:tr>
              <a:tr h="30729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Галимуллин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Родион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Ринатович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102001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Мехатроника и робототехника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О,Х,Х,Х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Англ.яз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.(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зач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.), Эл. курсы по ФК (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зач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.), Х,О,О,Х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</a:tr>
              <a:tr h="21070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Ким Владислав Дмитриевич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102001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Мехатроника и робототехника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О,О,О,Х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Эл.курсы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по ФК (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зач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.), О,О,О,О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</a:tr>
              <a:tr h="30729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Никифоров Дмитрий Александрович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102001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Мехатроника и робототехника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О,Х,Х,Х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Эл.курсы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по ФК(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зач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.), Х,Х,Х,О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</a:tr>
              <a:tr h="30729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Цейтлер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Максим Денисович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102001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Мехатроника и робототехника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О,Х,О,Х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Англ.яз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 (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зач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.), 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Эл.курсы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по ФК (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зач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.),Х,Х,О,Х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</a:tr>
              <a:tr h="3136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Макаров Кирилл Артемович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102002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Прикладная механика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Физкультура(зач.), Эл.курсы по ФК(зач.), Х,О,О,Х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Эл.курсы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по ФК (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зач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.), 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Уч.практика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зач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),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англ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яз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зач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),Х,Х,О,О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</a:tr>
              <a:tr h="30729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Мирошниченко Кирилл Вадимович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102002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Прикладная механика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Эл.курсы по ФК(зач.), О,У,Х,У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Эл.курсы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по ФК(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зач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.), Х,У,Х,У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</a:tr>
              <a:tr h="21070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Чепелев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Даниил Вадимович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102002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Прикладная механика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Х,У,О,Х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Англ.яз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.(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зач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.), Х,Х,О, Физика(экз.)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</a:tr>
              <a:tr h="30729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Яковенко Аркадий Евгеньевич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102002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Прикладная механика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Эл.курсы по ФК(зач.), Х,У,Х,У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Англ.яз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.(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зач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.), Х, Х,О,О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</a:tr>
              <a:tr h="30729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Митковских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Сергей Владимирович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102005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Баллистика и гидроаэродинамика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Эл.курсы по ФК(зач.), У,У,У,У</a:t>
                      </a:r>
                    </a:p>
                  </a:txBody>
                  <a:tcPr marL="4445" marR="4445" marT="4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Эл.курсы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по ФК(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зач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.), Х,У,Х,У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</a:tr>
              <a:tr h="21070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Онищук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Ариана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Сергеевна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102005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Баллистика и гидроаэродинамика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Эл.курсы по ФК(зач.), У,У,Х,У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Эл.курсы по ФК(зач.), Х,Х,О,У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</a:tr>
              <a:tr h="21070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Тетерин Егор Евгеньевич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102005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Баллистика и гидроаэродинамика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Эл.курсы по ФК(зач.), У,Х,Х,У</a:t>
                      </a:r>
                    </a:p>
                  </a:txBody>
                  <a:tcPr marL="4445" marR="4445" marT="4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Эл.курсы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по ФК(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зач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.), У,Х,Х,У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</a:tr>
              <a:tr h="21070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Андреев Дмитрий Алексеевич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102006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Техническая физика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Эл.курсы по ФК(зач.), У,Х,У,Х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Эл.курсы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по ФК(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зач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.),У,Х,О,У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</a:tr>
              <a:tr h="21070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Бакуте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Евгения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Витасовна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102006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Техническая физика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О,У,У,Х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Эл.курсы по ФК(зач.), Х,Х,О,У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</a:tr>
              <a:tr h="30729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Данько Владислав Сергеевич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102006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Техническая физика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О,Х,У,Х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Англ.язык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зач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.), 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Эл.курсы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по ФК(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зач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.),Х,Х,О,Х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</a:tr>
              <a:tr h="30729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Журин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Александр Сергеевич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102006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Техническая физика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Англ.язык(зач.), О,Х,У,Х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Англ.яз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.(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зач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.), 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Эл.курсы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по ФК (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зач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.), У,Х,О,У</a:t>
                      </a:r>
                    </a:p>
                  </a:txBody>
                  <a:tcPr marL="4445" marR="4445" marT="4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</a:tr>
              <a:tr h="3136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Рыбель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Никита Сергеевич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102006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Техническая физика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Англя.зык(зач.), Эл.курсы по ФК(зач.), Х,Х,У,Х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Англ.яз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.(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зач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.), 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Эл.курсы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по ФК (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зач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.), О,У,О,У</a:t>
                      </a:r>
                    </a:p>
                  </a:txBody>
                  <a:tcPr marL="4445" marR="4445" marT="44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</a:tr>
              <a:tr h="30729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Славкина Марина Владимировна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102006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Техническая физика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Эл.курсы по ФК(зач.), О,Х,У,У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Англ.яз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.(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зач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.), 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Эл.курсы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по ФК (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зач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.), Х, У,О,У</a:t>
                      </a:r>
                    </a:p>
                  </a:txBody>
                  <a:tcPr marL="4445" marR="4445" marT="4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</a:tr>
              <a:tr h="30729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Сураншинова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Айгерим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Канатовна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102006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Техническая физика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Эл.курсы по ФК(зач.), У,О,У,Х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Эл.курсы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по ФК (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зач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.),У, У,О,У</a:t>
                      </a:r>
                    </a:p>
                  </a:txBody>
                  <a:tcPr marL="4445" marR="4445" marT="44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</a:tr>
              <a:tr h="21070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Фагамиев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Роман </a:t>
                      </a:r>
                      <a:r>
                        <a:rPr lang="ru-RU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Равильевич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102006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Техническая физика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О,О,Х,О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Эл.курсы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по ФК(</a:t>
                      </a:r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зач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.),О,О,О,Х</a:t>
                      </a:r>
                    </a:p>
                  </a:txBody>
                  <a:tcPr marL="4445" marR="4445" marT="44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CCC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876255" y="5949280"/>
            <a:ext cx="20973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Всего 54 должника </a:t>
            </a:r>
          </a:p>
          <a:p>
            <a:r>
              <a:rPr lang="ru-RU" dirty="0" smtClean="0"/>
              <a:t>на 2 курсе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7269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672</TotalTime>
  <Words>1070</Words>
  <Application>Microsoft Office PowerPoint</Application>
  <PresentationFormat>Экран (4:3)</PresentationFormat>
  <Paragraphs>636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Елизавета Пикущак</dc:creator>
  <cp:lastModifiedBy>Елизавета Пикущак</cp:lastModifiedBy>
  <cp:revision>46</cp:revision>
  <dcterms:created xsi:type="dcterms:W3CDTF">2021-10-25T01:05:39Z</dcterms:created>
  <dcterms:modified xsi:type="dcterms:W3CDTF">2021-10-25T12:24:50Z</dcterms:modified>
</cp:coreProperties>
</file>