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rawings/drawing3.xml" ContentType="application/vnd.openxmlformats-officedocument.drawingml.chartshapes+xml"/>
  <Override PartName="/ppt/charts/chart8.xml" ContentType="application/vnd.openxmlformats-officedocument.drawingml.chart+xml"/>
  <Override PartName="/ppt/drawings/drawing4.xml" ContentType="application/vnd.openxmlformats-officedocument.drawingml.chartshapes+xml"/>
  <Override PartName="/ppt/charts/chart9.xml" ContentType="application/vnd.openxmlformats-officedocument.drawingml.chart+xml"/>
  <Override PartName="/ppt/drawings/drawing5.xml" ContentType="application/vnd.openxmlformats-officedocument.drawingml.chartshapes+xml"/>
  <Override PartName="/ppt/charts/chart10.xml" ContentType="application/vnd.openxmlformats-officedocument.drawingml.chart+xml"/>
  <Override PartName="/ppt/drawings/drawing6.xml" ContentType="application/vnd.openxmlformats-officedocument.drawingml.chartshapes+xml"/>
  <Override PartName="/ppt/charts/chart11.xml" ContentType="application/vnd.openxmlformats-officedocument.drawingml.chart+xml"/>
  <Override PartName="/ppt/drawings/drawing7.xml" ContentType="application/vnd.openxmlformats-officedocument.drawingml.chartshapes+xml"/>
  <Override PartName="/ppt/charts/chart12.xml" ContentType="application/vnd.openxmlformats-officedocument.drawingml.chart+xml"/>
  <Override PartName="/ppt/drawings/drawing8.xml" ContentType="application/vnd.openxmlformats-officedocument.drawingml.chartshapes+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72" r:id="rId3"/>
    <p:sldId id="273" r:id="rId4"/>
    <p:sldId id="274" r:id="rId5"/>
    <p:sldId id="275" r:id="rId6"/>
    <p:sldId id="277" r:id="rId7"/>
    <p:sldId id="276" r:id="rId8"/>
    <p:sldId id="271" r:id="rId9"/>
    <p:sldId id="278" r:id="rId10"/>
    <p:sldId id="269" r:id="rId11"/>
    <p:sldId id="256" r:id="rId12"/>
    <p:sldId id="257" r:id="rId13"/>
    <p:sldId id="262" r:id="rId14"/>
    <p:sldId id="258" r:id="rId15"/>
    <p:sldId id="259" r:id="rId16"/>
    <p:sldId id="260" r:id="rId17"/>
    <p:sldId id="263" r:id="rId18"/>
    <p:sldId id="264" r:id="rId19"/>
    <p:sldId id="265" r:id="rId20"/>
    <p:sldId id="266" r:id="rId21"/>
    <p:sldId id="267" r:id="rId22"/>
    <p:sldId id="268" r:id="rId23"/>
    <p:sldId id="270"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0099CC"/>
    <a:srgbClr val="33CC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0" d="100"/>
          <a:sy n="120" d="100"/>
        </p:scale>
        <p:origin x="-19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Excel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_____Microsoft_Excel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_____Microsoft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Microsoft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Excel15.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Excel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Excel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Лист1!$B$1</c:f>
              <c:strCache>
                <c:ptCount val="1"/>
                <c:pt idx="0">
                  <c:v>ЧИСЛО ИНОСТРАННЫХ СТУДЕНТВ</c:v>
                </c:pt>
              </c:strCache>
            </c:strRef>
          </c:tx>
          <c:spPr>
            <a:ln w="25400" cap="rnd">
              <a:solidFill>
                <a:schemeClr val="lt1"/>
              </a:solidFill>
              <a:round/>
            </a:ln>
            <a:effectLst>
              <a:outerShdw dist="25400" dir="2700000" algn="tl" rotWithShape="0">
                <a:srgbClr val="32AABA"/>
              </a:outerShdw>
            </a:effectLst>
          </c:spPr>
          <c:marker>
            <c:symbol val="none"/>
          </c:marker>
          <c:dLbls>
            <c:spPr>
              <a:solidFill>
                <a:srgbClr val="32AABA"/>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Лист1!$A$2:$A$21</c:f>
              <c:strCache>
                <c:ptCount val="20"/>
                <c:pt idx="0">
                  <c:v>ФТФ</c:v>
                </c:pt>
                <c:pt idx="1">
                  <c:v>ИБ</c:v>
                </c:pt>
                <c:pt idx="2">
                  <c:v>ГГФ</c:v>
                </c:pt>
                <c:pt idx="3">
                  <c:v>ФИПН</c:v>
                </c:pt>
                <c:pt idx="4">
                  <c:v>ИЭМ </c:v>
                </c:pt>
                <c:pt idx="5">
                  <c:v>РФФ</c:v>
                </c:pt>
                <c:pt idx="6">
                  <c:v>ФП </c:v>
                </c:pt>
                <c:pt idx="7">
                  <c:v>ИПМКН</c:v>
                </c:pt>
                <c:pt idx="8">
                  <c:v>ФИЯ </c:v>
                </c:pt>
                <c:pt idx="9">
                  <c:v>ФилФ</c:v>
                </c:pt>
                <c:pt idx="10">
                  <c:v>ФИТ</c:v>
                </c:pt>
                <c:pt idx="11">
                  <c:v>ФФ </c:v>
                </c:pt>
                <c:pt idx="12">
                  <c:v>ММФ </c:v>
                </c:pt>
                <c:pt idx="13">
                  <c:v>ЮИ </c:v>
                </c:pt>
                <c:pt idx="14">
                  <c:v>ФсФ</c:v>
                </c:pt>
                <c:pt idx="15">
                  <c:v>ВИТШ </c:v>
                </c:pt>
                <c:pt idx="16">
                  <c:v>ХФ</c:v>
                </c:pt>
                <c:pt idx="17">
                  <c:v>ФФК</c:v>
                </c:pt>
                <c:pt idx="18">
                  <c:v>ИИК</c:v>
                </c:pt>
                <c:pt idx="19">
                  <c:v>ФЖ</c:v>
                </c:pt>
              </c:strCache>
            </c:strRef>
          </c:cat>
          <c:val>
            <c:numRef>
              <c:f>Лист1!$B$2:$B$21</c:f>
              <c:numCache>
                <c:formatCode>General</c:formatCode>
                <c:ptCount val="20"/>
                <c:pt idx="0">
                  <c:v>294</c:v>
                </c:pt>
                <c:pt idx="1">
                  <c:v>289</c:v>
                </c:pt>
                <c:pt idx="2">
                  <c:v>273</c:v>
                </c:pt>
                <c:pt idx="3">
                  <c:v>213</c:v>
                </c:pt>
                <c:pt idx="4">
                  <c:v>206</c:v>
                </c:pt>
                <c:pt idx="5">
                  <c:v>180</c:v>
                </c:pt>
                <c:pt idx="6">
                  <c:v>140</c:v>
                </c:pt>
                <c:pt idx="7">
                  <c:v>139</c:v>
                </c:pt>
                <c:pt idx="8">
                  <c:v>138</c:v>
                </c:pt>
                <c:pt idx="9">
                  <c:v>114</c:v>
                </c:pt>
                <c:pt idx="10">
                  <c:v>113</c:v>
                </c:pt>
                <c:pt idx="11">
                  <c:v>109</c:v>
                </c:pt>
                <c:pt idx="12">
                  <c:v>100</c:v>
                </c:pt>
                <c:pt idx="13">
                  <c:v>93</c:v>
                </c:pt>
                <c:pt idx="14">
                  <c:v>55</c:v>
                </c:pt>
                <c:pt idx="15">
                  <c:v>50</c:v>
                </c:pt>
                <c:pt idx="16">
                  <c:v>44</c:v>
                </c:pt>
                <c:pt idx="17">
                  <c:v>39</c:v>
                </c:pt>
                <c:pt idx="18">
                  <c:v>35</c:v>
                </c:pt>
                <c:pt idx="19">
                  <c:v>24</c:v>
                </c:pt>
              </c:numCache>
            </c:numRef>
          </c:val>
          <c:smooth val="0"/>
          <c:extLst xmlns:c16r2="http://schemas.microsoft.com/office/drawing/2015/06/chart">
            <c:ext xmlns:c16="http://schemas.microsoft.com/office/drawing/2014/chart" uri="{C3380CC4-5D6E-409C-BE32-E72D297353CC}">
              <c16:uniqueId val="{0000001E-E720-4C52-91E0-0ACCC3F6100B}"/>
            </c:ext>
          </c:extLst>
        </c:ser>
        <c:dLbls>
          <c:dLblPos val="ctr"/>
          <c:showLegendKey val="0"/>
          <c:showVal val="1"/>
          <c:showCatName val="0"/>
          <c:showSerName val="0"/>
          <c:showPercent val="0"/>
          <c:showBubbleSize val="0"/>
        </c:dLbls>
        <c:dropLines>
          <c:spPr>
            <a:ln w="9525" cap="flat" cmpd="sng" algn="ctr">
              <a:solidFill>
                <a:srgbClr val="32AABA"/>
              </a:solidFill>
              <a:round/>
            </a:ln>
            <a:effectLst/>
          </c:spPr>
        </c:dropLines>
        <c:marker val="1"/>
        <c:smooth val="0"/>
        <c:axId val="105655296"/>
        <c:axId val="58460992"/>
      </c:lineChart>
      <c:catAx>
        <c:axId val="105655296"/>
        <c:scaling>
          <c:orientation val="minMax"/>
        </c:scaling>
        <c:delete val="0"/>
        <c:axPos val="b"/>
        <c:numFmt formatCode="General" sourceLinked="1"/>
        <c:majorTickMark val="none"/>
        <c:minorTickMark val="none"/>
        <c:tickLblPos val="nextTo"/>
        <c:spPr>
          <a:solidFill>
            <a:schemeClr val="bg1"/>
          </a:solidFill>
          <a:ln>
            <a:solidFill>
              <a:srgbClr val="A5A5A5"/>
            </a:solidFill>
          </a:ln>
          <a:effectLst/>
        </c:spPr>
        <c:txPr>
          <a:bodyPr rot="-60000000" spcFirstLastPara="1" vertOverflow="ellipsis" vert="horz" wrap="square" anchor="ctr" anchorCtr="1"/>
          <a:lstStyle/>
          <a:p>
            <a:pPr>
              <a:defRPr sz="1197" b="0" i="0" u="none" strike="noStrike" kern="1200" spc="30" baseline="0">
                <a:solidFill>
                  <a:srgbClr val="A5A5A5"/>
                </a:solidFill>
                <a:latin typeface="+mn-lt"/>
                <a:ea typeface="+mn-ea"/>
                <a:cs typeface="+mn-cs"/>
              </a:defRPr>
            </a:pPr>
            <a:endParaRPr lang="ru-RU"/>
          </a:p>
        </c:txPr>
        <c:crossAx val="58460992"/>
        <c:crosses val="autoZero"/>
        <c:auto val="1"/>
        <c:lblAlgn val="ctr"/>
        <c:lblOffset val="100"/>
        <c:noMultiLvlLbl val="0"/>
      </c:catAx>
      <c:valAx>
        <c:axId val="58460992"/>
        <c:scaling>
          <c:orientation val="minMax"/>
        </c:scaling>
        <c:delete val="1"/>
        <c:axPos val="l"/>
        <c:numFmt formatCode="General" sourceLinked="1"/>
        <c:majorTickMark val="none"/>
        <c:minorTickMark val="none"/>
        <c:tickLblPos val="nextTo"/>
        <c:crossAx val="10565529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Лист1!$A$2</c:f>
              <c:strCache>
                <c:ptCount val="1"/>
                <c:pt idx="0">
                  <c:v>Прикладная механика</c:v>
                </c:pt>
              </c:strCache>
            </c:strRef>
          </c:tx>
          <c:spPr>
            <a:solidFill>
              <a:srgbClr val="32AABA"/>
            </a:solidFill>
            <a:ln w="0">
              <a:solidFill>
                <a:srgbClr val="C9C9C9"/>
              </a:solidFill>
            </a:ln>
            <a:effectLst/>
          </c:spPr>
          <c:invertIfNegative val="0"/>
          <c:cat>
            <c:strRef>
              <c:f>Лист1!$B$1:$E$1</c:f>
              <c:strCache>
                <c:ptCount val="4"/>
                <c:pt idx="0">
                  <c:v>Казахстан</c:v>
                </c:pt>
                <c:pt idx="1">
                  <c:v>Киргизия</c:v>
                </c:pt>
                <c:pt idx="2">
                  <c:v>Россия</c:v>
                </c:pt>
                <c:pt idx="3">
                  <c:v>Узбекистан</c:v>
                </c:pt>
              </c:strCache>
            </c:strRef>
          </c:cat>
          <c:val>
            <c:numRef>
              <c:f>Лист1!$B$2:$E$2</c:f>
              <c:numCache>
                <c:formatCode>General</c:formatCode>
                <c:ptCount val="4"/>
                <c:pt idx="0">
                  <c:v>37</c:v>
                </c:pt>
                <c:pt idx="1">
                  <c:v>4</c:v>
                </c:pt>
                <c:pt idx="2">
                  <c:v>26</c:v>
                </c:pt>
                <c:pt idx="3">
                  <c:v>33</c:v>
                </c:pt>
              </c:numCache>
            </c:numRef>
          </c:val>
          <c:extLst xmlns:c16r2="http://schemas.microsoft.com/office/drawing/2015/06/chart">
            <c:ext xmlns:c16="http://schemas.microsoft.com/office/drawing/2014/chart" uri="{C3380CC4-5D6E-409C-BE32-E72D297353CC}">
              <c16:uniqueId val="{00000000-FEC3-44CC-BFA6-254BE9233433}"/>
            </c:ext>
          </c:extLst>
        </c:ser>
        <c:dLbls>
          <c:showLegendKey val="0"/>
          <c:showVal val="0"/>
          <c:showCatName val="0"/>
          <c:showSerName val="0"/>
          <c:showPercent val="0"/>
          <c:showBubbleSize val="0"/>
        </c:dLbls>
        <c:gapWidth val="109"/>
        <c:overlap val="-57"/>
        <c:axId val="50007040"/>
        <c:axId val="85491008"/>
      </c:barChart>
      <c:catAx>
        <c:axId val="5000704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85491008"/>
        <c:crosses val="autoZero"/>
        <c:auto val="1"/>
        <c:lblAlgn val="ctr"/>
        <c:lblOffset val="100"/>
        <c:noMultiLvlLbl val="0"/>
      </c:catAx>
      <c:valAx>
        <c:axId val="85491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5000704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pitchFamily="2" charset="0"/>
          <a:ea typeface="Roboto" pitchFamily="2" charset="0"/>
        </a:defRPr>
      </a:pPr>
      <a:endParaRPr lang="ru-RU"/>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Лист1!$A$2</c:f>
              <c:strCache>
                <c:ptCount val="1"/>
                <c:pt idx="0">
                  <c:v>Техническая физика</c:v>
                </c:pt>
              </c:strCache>
            </c:strRef>
          </c:tx>
          <c:spPr>
            <a:solidFill>
              <a:srgbClr val="32AABA"/>
            </a:solidFill>
            <a:ln w="0">
              <a:solidFill>
                <a:srgbClr val="C9C9C9"/>
              </a:solidFill>
            </a:ln>
            <a:effectLst/>
          </c:spPr>
          <c:invertIfNegative val="0"/>
          <c:cat>
            <c:strRef>
              <c:f>Лист1!$B$1:$E$1</c:f>
              <c:strCache>
                <c:ptCount val="4"/>
                <c:pt idx="0">
                  <c:v>Казахстан</c:v>
                </c:pt>
                <c:pt idx="1">
                  <c:v>Киргизия</c:v>
                </c:pt>
                <c:pt idx="2">
                  <c:v>Россия</c:v>
                </c:pt>
                <c:pt idx="3">
                  <c:v>Узбекистан</c:v>
                </c:pt>
              </c:strCache>
            </c:strRef>
          </c:cat>
          <c:val>
            <c:numRef>
              <c:f>Лист1!$B$2:$E$2</c:f>
              <c:numCache>
                <c:formatCode>General</c:formatCode>
                <c:ptCount val="4"/>
                <c:pt idx="0">
                  <c:v>21</c:v>
                </c:pt>
                <c:pt idx="1">
                  <c:v>3</c:v>
                </c:pt>
                <c:pt idx="2">
                  <c:v>24</c:v>
                </c:pt>
                <c:pt idx="3">
                  <c:v>52</c:v>
                </c:pt>
              </c:numCache>
            </c:numRef>
          </c:val>
          <c:extLst xmlns:c16r2="http://schemas.microsoft.com/office/drawing/2015/06/chart">
            <c:ext xmlns:c16="http://schemas.microsoft.com/office/drawing/2014/chart" uri="{C3380CC4-5D6E-409C-BE32-E72D297353CC}">
              <c16:uniqueId val="{00000000-FEC3-44CC-BFA6-254BE9233433}"/>
            </c:ext>
          </c:extLst>
        </c:ser>
        <c:dLbls>
          <c:showLegendKey val="0"/>
          <c:showVal val="0"/>
          <c:showCatName val="0"/>
          <c:showSerName val="0"/>
          <c:showPercent val="0"/>
          <c:showBubbleSize val="0"/>
        </c:dLbls>
        <c:gapWidth val="109"/>
        <c:overlap val="-57"/>
        <c:axId val="50346496"/>
        <c:axId val="85424320"/>
      </c:barChart>
      <c:catAx>
        <c:axId val="503464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85424320"/>
        <c:crosses val="autoZero"/>
        <c:auto val="1"/>
        <c:lblAlgn val="ctr"/>
        <c:lblOffset val="100"/>
        <c:noMultiLvlLbl val="0"/>
      </c:catAx>
      <c:valAx>
        <c:axId val="85424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5034649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pitchFamily="2" charset="0"/>
          <a:ea typeface="Roboto" pitchFamily="2" charset="0"/>
        </a:defRPr>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Лист1!$A$2</c:f>
              <c:strCache>
                <c:ptCount val="1"/>
                <c:pt idx="0">
                  <c:v>Граждане РФ</c:v>
                </c:pt>
              </c:strCache>
            </c:strRef>
          </c:tx>
          <c:spPr>
            <a:solidFill>
              <a:srgbClr val="32AABA"/>
            </a:solidFill>
            <a:ln w="0">
              <a:solidFill>
                <a:srgbClr val="C9C9C9"/>
              </a:solidFill>
            </a:ln>
            <a:effectLst/>
          </c:spPr>
          <c:invertIfNegative val="0"/>
          <c:cat>
            <c:strRef>
              <c:f>Лист1!$B$1:$E$1</c:f>
              <c:strCache>
                <c:ptCount val="4"/>
                <c:pt idx="0">
                  <c:v>24.03.03</c:v>
                </c:pt>
                <c:pt idx="1">
                  <c:v>15.03.06</c:v>
                </c:pt>
                <c:pt idx="2">
                  <c:v>15.03.03</c:v>
                </c:pt>
                <c:pt idx="3">
                  <c:v>16.03.01</c:v>
                </c:pt>
              </c:strCache>
            </c:strRef>
          </c:cat>
          <c:val>
            <c:numRef>
              <c:f>Лист1!$B$2:$E$2</c:f>
              <c:numCache>
                <c:formatCode>General</c:formatCode>
                <c:ptCount val="4"/>
                <c:pt idx="0">
                  <c:v>34</c:v>
                </c:pt>
                <c:pt idx="1">
                  <c:v>17</c:v>
                </c:pt>
                <c:pt idx="2">
                  <c:v>26</c:v>
                </c:pt>
                <c:pt idx="3">
                  <c:v>24</c:v>
                </c:pt>
              </c:numCache>
            </c:numRef>
          </c:val>
          <c:extLst xmlns:c16r2="http://schemas.microsoft.com/office/drawing/2015/06/chart">
            <c:ext xmlns:c16="http://schemas.microsoft.com/office/drawing/2014/chart" uri="{C3380CC4-5D6E-409C-BE32-E72D297353CC}">
              <c16:uniqueId val="{00000000-FEC3-44CC-BFA6-254BE9233433}"/>
            </c:ext>
          </c:extLst>
        </c:ser>
        <c:dLbls>
          <c:showLegendKey val="0"/>
          <c:showVal val="0"/>
          <c:showCatName val="0"/>
          <c:showSerName val="0"/>
          <c:showPercent val="0"/>
          <c:showBubbleSize val="0"/>
        </c:dLbls>
        <c:gapWidth val="109"/>
        <c:overlap val="-57"/>
        <c:axId val="64588288"/>
        <c:axId val="85884928"/>
      </c:barChart>
      <c:catAx>
        <c:axId val="6458828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85884928"/>
        <c:crosses val="autoZero"/>
        <c:auto val="1"/>
        <c:lblAlgn val="ctr"/>
        <c:lblOffset val="100"/>
        <c:noMultiLvlLbl val="0"/>
      </c:catAx>
      <c:valAx>
        <c:axId val="8588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6458828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pitchFamily="2" charset="0"/>
          <a:ea typeface="Roboto" pitchFamily="2" charset="0"/>
        </a:defRPr>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Лист1!$B$1</c:f>
              <c:strCache>
                <c:ptCount val="1"/>
                <c:pt idx="0">
                  <c:v>Успеваемость</c:v>
                </c:pt>
              </c:strCache>
            </c:strRef>
          </c:tx>
          <c:spPr>
            <a:solidFill>
              <a:srgbClr val="FF7C80"/>
            </a:solidFill>
            <a:scene3d>
              <a:camera prst="orthographicFront"/>
              <a:lightRig rig="threePt" dir="t"/>
            </a:scene3d>
          </c:spPr>
          <c:invertIfNegative val="0"/>
          <c:cat>
            <c:strRef>
              <c:f>Лист1!$A$2:$A$6</c:f>
              <c:strCache>
                <c:ptCount val="5"/>
                <c:pt idx="0">
                  <c:v>Россия</c:v>
                </c:pt>
                <c:pt idx="1">
                  <c:v>Узбекистан</c:v>
                </c:pt>
                <c:pt idx="2">
                  <c:v>Индонезия</c:v>
                </c:pt>
                <c:pt idx="3">
                  <c:v>Казахстан</c:v>
                </c:pt>
                <c:pt idx="4">
                  <c:v>Киргизия</c:v>
                </c:pt>
              </c:strCache>
            </c:strRef>
          </c:cat>
          <c:val>
            <c:numRef>
              <c:f>Лист1!$B$2:$B$6</c:f>
              <c:numCache>
                <c:formatCode>General</c:formatCode>
                <c:ptCount val="5"/>
                <c:pt idx="0">
                  <c:v>67</c:v>
                </c:pt>
                <c:pt idx="1">
                  <c:v>57</c:v>
                </c:pt>
                <c:pt idx="2">
                  <c:v>50</c:v>
                </c:pt>
                <c:pt idx="3">
                  <c:v>39</c:v>
                </c:pt>
                <c:pt idx="4">
                  <c:v>21</c:v>
                </c:pt>
              </c:numCache>
            </c:numRef>
          </c:val>
        </c:ser>
        <c:dLbls>
          <c:showLegendKey val="0"/>
          <c:showVal val="0"/>
          <c:showCatName val="0"/>
          <c:showSerName val="0"/>
          <c:showPercent val="0"/>
          <c:showBubbleSize val="0"/>
        </c:dLbls>
        <c:gapWidth val="150"/>
        <c:overlap val="100"/>
        <c:axId val="64454656"/>
        <c:axId val="64694528"/>
      </c:barChart>
      <c:catAx>
        <c:axId val="64454656"/>
        <c:scaling>
          <c:orientation val="minMax"/>
        </c:scaling>
        <c:delete val="0"/>
        <c:axPos val="l"/>
        <c:majorTickMark val="out"/>
        <c:minorTickMark val="none"/>
        <c:tickLblPos val="nextTo"/>
        <c:txPr>
          <a:bodyPr/>
          <a:lstStyle/>
          <a:p>
            <a:pPr>
              <a:defRPr sz="1200">
                <a:solidFill>
                  <a:schemeClr val="bg1">
                    <a:lumMod val="50000"/>
                  </a:schemeClr>
                </a:solidFill>
              </a:defRPr>
            </a:pPr>
            <a:endParaRPr lang="ru-RU"/>
          </a:p>
        </c:txPr>
        <c:crossAx val="64694528"/>
        <c:crosses val="autoZero"/>
        <c:auto val="1"/>
        <c:lblAlgn val="ctr"/>
        <c:lblOffset val="100"/>
        <c:noMultiLvlLbl val="0"/>
      </c:catAx>
      <c:valAx>
        <c:axId val="64694528"/>
        <c:scaling>
          <c:orientation val="minMax"/>
          <c:max val="100"/>
          <c:min val="0"/>
        </c:scaling>
        <c:delete val="0"/>
        <c:axPos val="b"/>
        <c:majorGridlines/>
        <c:numFmt formatCode="General" sourceLinked="1"/>
        <c:majorTickMark val="out"/>
        <c:minorTickMark val="none"/>
        <c:tickLblPos val="nextTo"/>
        <c:txPr>
          <a:bodyPr/>
          <a:lstStyle/>
          <a:p>
            <a:pPr>
              <a:defRPr sz="1200">
                <a:solidFill>
                  <a:schemeClr val="bg1">
                    <a:lumMod val="50000"/>
                  </a:schemeClr>
                </a:solidFill>
              </a:defRPr>
            </a:pPr>
            <a:endParaRPr lang="ru-RU"/>
          </a:p>
        </c:txPr>
        <c:crossAx val="64454656"/>
        <c:crosses val="autoZero"/>
        <c:crossBetween val="between"/>
        <c:majorUnit val="10"/>
      </c:valAx>
      <c:spPr>
        <a:ln>
          <a:solidFill>
            <a:schemeClr val="accent1"/>
          </a:solidFill>
        </a:ln>
      </c:spPr>
    </c:plotArea>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Выпускники ФТФ</c:v>
                </c:pt>
              </c:strCache>
            </c:strRef>
          </c:tx>
          <c:spPr>
            <a:solidFill>
              <a:srgbClr val="32AABA"/>
            </a:solidFill>
            <a:ln>
              <a:noFill/>
            </a:ln>
            <a:effectLst/>
          </c:spPr>
          <c:invertIfNegative val="0"/>
          <c:cat>
            <c:numRef>
              <c:f>Лист1!$A$2:$A$4</c:f>
              <c:numCache>
                <c:formatCode>dd/mm/yy;@</c:formatCode>
                <c:ptCount val="3"/>
                <c:pt idx="0">
                  <c:v>38153</c:v>
                </c:pt>
                <c:pt idx="1">
                  <c:v>36997</c:v>
                </c:pt>
                <c:pt idx="2">
                  <c:v>37726</c:v>
                </c:pt>
              </c:numCache>
            </c:numRef>
          </c:cat>
          <c:val>
            <c:numRef>
              <c:f>Лист1!$B$2:$B$4</c:f>
              <c:numCache>
                <c:formatCode>General</c:formatCode>
                <c:ptCount val="3"/>
                <c:pt idx="0">
                  <c:v>83</c:v>
                </c:pt>
                <c:pt idx="1">
                  <c:v>74</c:v>
                </c:pt>
                <c:pt idx="2">
                  <c:v>88</c:v>
                </c:pt>
              </c:numCache>
            </c:numRef>
          </c:val>
          <c:extLst xmlns:c16r2="http://schemas.microsoft.com/office/drawing/2015/06/chart">
            <c:ext xmlns:c16="http://schemas.microsoft.com/office/drawing/2014/chart" uri="{C3380CC4-5D6E-409C-BE32-E72D297353CC}">
              <c16:uniqueId val="{00000000-31FB-4690-AFBD-BDBE57E4B606}"/>
            </c:ext>
          </c:extLst>
        </c:ser>
        <c:ser>
          <c:idx val="1"/>
          <c:order val="1"/>
          <c:tx>
            <c:strRef>
              <c:f>Лист1!$C$1</c:f>
              <c:strCache>
                <c:ptCount val="1"/>
                <c:pt idx="0">
                  <c:v>Внешние абитуриенты</c:v>
                </c:pt>
              </c:strCache>
            </c:strRef>
          </c:tx>
          <c:spPr>
            <a:solidFill>
              <a:srgbClr val="A5A5A5"/>
            </a:solidFill>
            <a:ln>
              <a:noFill/>
            </a:ln>
            <a:effectLst/>
          </c:spPr>
          <c:invertIfNegative val="0"/>
          <c:cat>
            <c:numRef>
              <c:f>Лист1!$A$2:$A$4</c:f>
              <c:numCache>
                <c:formatCode>dd/mm/yy;@</c:formatCode>
                <c:ptCount val="3"/>
                <c:pt idx="0">
                  <c:v>38153</c:v>
                </c:pt>
                <c:pt idx="1">
                  <c:v>36997</c:v>
                </c:pt>
                <c:pt idx="2">
                  <c:v>37726</c:v>
                </c:pt>
              </c:numCache>
            </c:numRef>
          </c:cat>
          <c:val>
            <c:numRef>
              <c:f>Лист1!$C$2:$C$4</c:f>
              <c:numCache>
                <c:formatCode>General</c:formatCode>
                <c:ptCount val="3"/>
                <c:pt idx="0">
                  <c:v>17</c:v>
                </c:pt>
                <c:pt idx="1">
                  <c:v>26</c:v>
                </c:pt>
                <c:pt idx="2">
                  <c:v>12</c:v>
                </c:pt>
              </c:numCache>
            </c:numRef>
          </c:val>
          <c:extLst xmlns:c16r2="http://schemas.microsoft.com/office/drawing/2015/06/chart">
            <c:ext xmlns:c16="http://schemas.microsoft.com/office/drawing/2014/chart" uri="{C3380CC4-5D6E-409C-BE32-E72D297353CC}">
              <c16:uniqueId val="{00000001-31FB-4690-AFBD-BDBE57E4B606}"/>
            </c:ext>
          </c:extLst>
        </c:ser>
        <c:dLbls>
          <c:showLegendKey val="0"/>
          <c:showVal val="0"/>
          <c:showCatName val="0"/>
          <c:showSerName val="0"/>
          <c:showPercent val="0"/>
          <c:showBubbleSize val="0"/>
        </c:dLbls>
        <c:gapWidth val="219"/>
        <c:overlap val="-27"/>
        <c:axId val="64458240"/>
        <c:axId val="64697984"/>
      </c:barChart>
      <c:catAx>
        <c:axId val="64458240"/>
        <c:scaling>
          <c:orientation val="minMax"/>
        </c:scaling>
        <c:delete val="0"/>
        <c:axPos val="b"/>
        <c:numFmt formatCode="dd/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64697984"/>
        <c:crosses val="autoZero"/>
        <c:auto val="0"/>
        <c:lblAlgn val="ctr"/>
        <c:lblOffset val="100"/>
        <c:noMultiLvlLbl val="0"/>
      </c:catAx>
      <c:valAx>
        <c:axId val="646979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64458240"/>
        <c:crosses val="autoZero"/>
        <c:crossBetween val="between"/>
        <c:majorUnit val="1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legend>
    <c:plotVisOnly val="1"/>
    <c:dispBlanksAs val="gap"/>
    <c:showDLblsOverMax val="0"/>
  </c:chart>
  <c:spPr>
    <a:noFill/>
    <a:ln>
      <a:noFill/>
    </a:ln>
    <a:effectLst/>
  </c:spPr>
  <c:txPr>
    <a:bodyPr/>
    <a:lstStyle/>
    <a:p>
      <a:pPr>
        <a:defRPr>
          <a:latin typeface="Roboto" pitchFamily="2" charset="0"/>
          <a:ea typeface="Roboto" pitchFamily="2" charset="0"/>
        </a:defRPr>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Лист1!$A$2</c:f>
              <c:strCache>
                <c:ptCount val="1"/>
                <c:pt idx="0">
                  <c:v>Количество иностранных студентов</c:v>
                </c:pt>
              </c:strCache>
            </c:strRef>
          </c:tx>
          <c:spPr>
            <a:solidFill>
              <a:srgbClr val="32AABA"/>
            </a:solidFill>
            <a:ln w="0">
              <a:solidFill>
                <a:srgbClr val="C9C9C9"/>
              </a:solidFill>
            </a:ln>
            <a:effectLst/>
          </c:spPr>
          <c:invertIfNegative val="0"/>
          <c:cat>
            <c:strRef>
              <c:f>Лист1!$B$1:$F$1</c:f>
              <c:strCache>
                <c:ptCount val="5"/>
                <c:pt idx="0">
                  <c:v>2017</c:v>
                </c:pt>
                <c:pt idx="1">
                  <c:v>2018</c:v>
                </c:pt>
                <c:pt idx="2">
                  <c:v>2019</c:v>
                </c:pt>
                <c:pt idx="3">
                  <c:v>2020</c:v>
                </c:pt>
                <c:pt idx="4">
                  <c:v>2021</c:v>
                </c:pt>
              </c:strCache>
            </c:strRef>
          </c:cat>
          <c:val>
            <c:numRef>
              <c:f>Лист1!$B$2:$F$2</c:f>
              <c:numCache>
                <c:formatCode>General</c:formatCode>
                <c:ptCount val="5"/>
                <c:pt idx="0">
                  <c:v>1</c:v>
                </c:pt>
                <c:pt idx="1">
                  <c:v>2</c:v>
                </c:pt>
                <c:pt idx="2">
                  <c:v>4</c:v>
                </c:pt>
                <c:pt idx="3">
                  <c:v>6</c:v>
                </c:pt>
                <c:pt idx="4">
                  <c:v>1</c:v>
                </c:pt>
              </c:numCache>
            </c:numRef>
          </c:val>
          <c:extLst xmlns:c16r2="http://schemas.microsoft.com/office/drawing/2015/06/chart">
            <c:ext xmlns:c16="http://schemas.microsoft.com/office/drawing/2014/chart" uri="{C3380CC4-5D6E-409C-BE32-E72D297353CC}">
              <c16:uniqueId val="{00000000-024F-4498-A746-4AC37E52BF5A}"/>
            </c:ext>
          </c:extLst>
        </c:ser>
        <c:dLbls>
          <c:showLegendKey val="0"/>
          <c:showVal val="0"/>
          <c:showCatName val="0"/>
          <c:showSerName val="0"/>
          <c:showPercent val="0"/>
          <c:showBubbleSize val="0"/>
        </c:dLbls>
        <c:gapWidth val="109"/>
        <c:overlap val="-57"/>
        <c:axId val="64459776"/>
        <c:axId val="64332352"/>
      </c:barChart>
      <c:catAx>
        <c:axId val="6445977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64332352"/>
        <c:crosses val="autoZero"/>
        <c:auto val="1"/>
        <c:lblAlgn val="ctr"/>
        <c:lblOffset val="100"/>
        <c:noMultiLvlLbl val="0"/>
      </c:catAx>
      <c:valAx>
        <c:axId val="64332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6445977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pitchFamily="2" charset="0"/>
          <a:ea typeface="Roboto" pitchFamily="2"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Лист1!$B$1</c:f>
              <c:strCache>
                <c:ptCount val="1"/>
                <c:pt idx="0">
                  <c:v>бакалавриат</c:v>
                </c:pt>
              </c:strCache>
            </c:strRef>
          </c:tx>
          <c:spPr>
            <a:solidFill>
              <a:srgbClr val="33CCCC"/>
            </a:solidFill>
            <a:scene3d>
              <a:camera prst="orthographicFront"/>
              <a:lightRig rig="threePt" dir="t"/>
            </a:scene3d>
          </c:spPr>
          <c:invertIfNegative val="0"/>
          <c:cat>
            <c:strRef>
              <c:f>Лист1!$A$2:$A$5</c:f>
              <c:strCache>
                <c:ptCount val="4"/>
                <c:pt idx="0">
                  <c:v>2018-19 УГ</c:v>
                </c:pt>
                <c:pt idx="1">
                  <c:v>2019-2020 УГ</c:v>
                </c:pt>
                <c:pt idx="2">
                  <c:v>2020-2021 УГ</c:v>
                </c:pt>
                <c:pt idx="3">
                  <c:v>2021 - 2022 УГ</c:v>
                </c:pt>
              </c:strCache>
            </c:strRef>
          </c:cat>
          <c:val>
            <c:numRef>
              <c:f>Лист1!$B$2:$B$5</c:f>
              <c:numCache>
                <c:formatCode>General</c:formatCode>
                <c:ptCount val="4"/>
                <c:pt idx="0">
                  <c:v>104</c:v>
                </c:pt>
                <c:pt idx="1">
                  <c:v>105</c:v>
                </c:pt>
                <c:pt idx="2">
                  <c:v>121</c:v>
                </c:pt>
                <c:pt idx="3">
                  <c:v>130</c:v>
                </c:pt>
              </c:numCache>
            </c:numRef>
          </c:val>
        </c:ser>
        <c:ser>
          <c:idx val="1"/>
          <c:order val="1"/>
          <c:tx>
            <c:strRef>
              <c:f>Лист1!$C$1</c:f>
              <c:strCache>
                <c:ptCount val="1"/>
                <c:pt idx="0">
                  <c:v>магистратура</c:v>
                </c:pt>
              </c:strCache>
            </c:strRef>
          </c:tx>
          <c:spPr>
            <a:solidFill>
              <a:schemeClr val="bg2">
                <a:lumMod val="75000"/>
              </a:schemeClr>
            </a:solidFill>
            <a:scene3d>
              <a:camera prst="orthographicFront"/>
              <a:lightRig rig="threePt" dir="t"/>
            </a:scene3d>
          </c:spPr>
          <c:invertIfNegative val="0"/>
          <c:cat>
            <c:strRef>
              <c:f>Лист1!$A$2:$A$5</c:f>
              <c:strCache>
                <c:ptCount val="4"/>
                <c:pt idx="0">
                  <c:v>2018-19 УГ</c:v>
                </c:pt>
                <c:pt idx="1">
                  <c:v>2019-2020 УГ</c:v>
                </c:pt>
                <c:pt idx="2">
                  <c:v>2020-2021 УГ</c:v>
                </c:pt>
                <c:pt idx="3">
                  <c:v>2021 - 2022 УГ</c:v>
                </c:pt>
              </c:strCache>
            </c:strRef>
          </c:cat>
          <c:val>
            <c:numRef>
              <c:f>Лист1!$C$2:$C$5</c:f>
              <c:numCache>
                <c:formatCode>General</c:formatCode>
                <c:ptCount val="4"/>
                <c:pt idx="0">
                  <c:v>50</c:v>
                </c:pt>
                <c:pt idx="1">
                  <c:v>31</c:v>
                </c:pt>
                <c:pt idx="2">
                  <c:v>53</c:v>
                </c:pt>
                <c:pt idx="3">
                  <c:v>74</c:v>
                </c:pt>
              </c:numCache>
            </c:numRef>
          </c:val>
        </c:ser>
        <c:dLbls>
          <c:showLegendKey val="0"/>
          <c:showVal val="0"/>
          <c:showCatName val="0"/>
          <c:showSerName val="0"/>
          <c:showPercent val="0"/>
          <c:showBubbleSize val="0"/>
        </c:dLbls>
        <c:gapWidth val="150"/>
        <c:overlap val="100"/>
        <c:axId val="85545984"/>
        <c:axId val="58462720"/>
      </c:barChart>
      <c:catAx>
        <c:axId val="85545984"/>
        <c:scaling>
          <c:orientation val="minMax"/>
        </c:scaling>
        <c:delete val="0"/>
        <c:axPos val="l"/>
        <c:majorTickMark val="out"/>
        <c:minorTickMark val="none"/>
        <c:tickLblPos val="nextTo"/>
        <c:txPr>
          <a:bodyPr/>
          <a:lstStyle/>
          <a:p>
            <a:pPr>
              <a:defRPr sz="1400"/>
            </a:pPr>
            <a:endParaRPr lang="ru-RU"/>
          </a:p>
        </c:txPr>
        <c:crossAx val="58462720"/>
        <c:crosses val="autoZero"/>
        <c:auto val="1"/>
        <c:lblAlgn val="ctr"/>
        <c:lblOffset val="100"/>
        <c:noMultiLvlLbl val="0"/>
      </c:catAx>
      <c:valAx>
        <c:axId val="58462720"/>
        <c:scaling>
          <c:orientation val="minMax"/>
          <c:max val="200"/>
        </c:scaling>
        <c:delete val="0"/>
        <c:axPos val="b"/>
        <c:majorGridlines/>
        <c:numFmt formatCode="General" sourceLinked="1"/>
        <c:majorTickMark val="out"/>
        <c:minorTickMark val="none"/>
        <c:tickLblPos val="nextTo"/>
        <c:txPr>
          <a:bodyPr/>
          <a:lstStyle/>
          <a:p>
            <a:pPr>
              <a:defRPr sz="1200"/>
            </a:pPr>
            <a:endParaRPr lang="ru-RU"/>
          </a:p>
        </c:txPr>
        <c:crossAx val="85545984"/>
        <c:crosses val="autoZero"/>
        <c:crossBetween val="between"/>
      </c:valAx>
    </c:plotArea>
    <c:legend>
      <c:legendPos val="r"/>
      <c:layout/>
      <c:overlay val="0"/>
      <c:txPr>
        <a:bodyPr/>
        <a:lstStyle/>
        <a:p>
          <a:pPr>
            <a:defRPr sz="14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spPr>
            <a:solidFill>
              <a:srgbClr val="32AABA"/>
            </a:solidFill>
          </c:spPr>
          <c:dPt>
            <c:idx val="0"/>
            <c:bubble3D val="0"/>
            <c:spPr>
              <a:solidFill>
                <a:srgbClr val="A5A5A5"/>
              </a:solidFill>
              <a:ln w="19050">
                <a:solidFill>
                  <a:schemeClr val="lt1"/>
                </a:solidFill>
              </a:ln>
              <a:effectLst/>
            </c:spPr>
            <c:extLst xmlns:c16r2="http://schemas.microsoft.com/office/drawing/2015/06/chart">
              <c:ext xmlns:c16="http://schemas.microsoft.com/office/drawing/2014/chart" uri="{C3380CC4-5D6E-409C-BE32-E72D297353CC}">
                <c16:uniqueId val="{00000001-0EB5-4994-935D-072F86946FBC}"/>
              </c:ext>
            </c:extLst>
          </c:dPt>
          <c:dPt>
            <c:idx val="1"/>
            <c:bubble3D val="0"/>
            <c:spPr>
              <a:solidFill>
                <a:srgbClr val="32AABA"/>
              </a:solidFill>
              <a:ln w="19050">
                <a:solidFill>
                  <a:schemeClr val="lt1"/>
                </a:solidFill>
              </a:ln>
              <a:effectLst/>
            </c:spPr>
            <c:extLst xmlns:c16r2="http://schemas.microsoft.com/office/drawing/2015/06/chart">
              <c:ext xmlns:c16="http://schemas.microsoft.com/office/drawing/2014/chart" uri="{C3380CC4-5D6E-409C-BE32-E72D297353CC}">
                <c16:uniqueId val="{00000003-0EB5-4994-935D-072F86946FBC}"/>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Roboto" pitchFamily="2" charset="0"/>
                    <a:ea typeface="Roboto" pitchFamily="2" charset="0"/>
                    <a:cs typeface="+mn-cs"/>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Лист1!$A$2:$A$3</c:f>
              <c:strCache>
                <c:ptCount val="2"/>
                <c:pt idx="0">
                  <c:v>РФ</c:v>
                </c:pt>
                <c:pt idx="1">
                  <c:v>Иностранцы</c:v>
                </c:pt>
              </c:strCache>
            </c:strRef>
          </c:cat>
          <c:val>
            <c:numRef>
              <c:f>Лист1!$B$2:$B$3</c:f>
              <c:numCache>
                <c:formatCode>General</c:formatCode>
                <c:ptCount val="2"/>
                <c:pt idx="0">
                  <c:v>32</c:v>
                </c:pt>
                <c:pt idx="1">
                  <c:v>68</c:v>
                </c:pt>
              </c:numCache>
            </c:numRef>
          </c:val>
          <c:extLst xmlns:c16r2="http://schemas.microsoft.com/office/drawing/2015/06/chart">
            <c:ext xmlns:c16="http://schemas.microsoft.com/office/drawing/2014/chart" uri="{C3380CC4-5D6E-409C-BE32-E72D297353CC}">
              <c16:uniqueId val="{00000004-0EB5-4994-935D-072F86946FBC}"/>
            </c:ext>
          </c:extLst>
        </c:ser>
        <c:dLbls>
          <c:dLblPos val="bestFit"/>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Лист1!$A$2</c:f>
              <c:strCache>
                <c:ptCount val="1"/>
                <c:pt idx="0">
                  <c:v>Баллистика и гидроаэродинамика</c:v>
                </c:pt>
              </c:strCache>
            </c:strRef>
          </c:tx>
          <c:spPr>
            <a:solidFill>
              <a:srgbClr val="32AABA"/>
            </a:solidFill>
            <a:ln w="0">
              <a:solidFill>
                <a:srgbClr val="C9C9C9"/>
              </a:solidFill>
            </a:ln>
            <a:effectLst/>
          </c:spPr>
          <c:invertIfNegative val="0"/>
          <c:cat>
            <c:strRef>
              <c:f>Лист1!$B$1:$G$1</c:f>
              <c:strCache>
                <c:ptCount val="6"/>
                <c:pt idx="0">
                  <c:v>2016</c:v>
                </c:pt>
                <c:pt idx="1">
                  <c:v>2017</c:v>
                </c:pt>
                <c:pt idx="2">
                  <c:v>2018</c:v>
                </c:pt>
                <c:pt idx="3">
                  <c:v>2019</c:v>
                </c:pt>
                <c:pt idx="4">
                  <c:v>2020</c:v>
                </c:pt>
                <c:pt idx="5">
                  <c:v>2021</c:v>
                </c:pt>
              </c:strCache>
            </c:strRef>
          </c:cat>
          <c:val>
            <c:numRef>
              <c:f>Лист1!$B$2:$G$2</c:f>
              <c:numCache>
                <c:formatCode>General</c:formatCode>
                <c:ptCount val="6"/>
                <c:pt idx="0">
                  <c:v>73.38</c:v>
                </c:pt>
                <c:pt idx="1">
                  <c:v>74.14</c:v>
                </c:pt>
                <c:pt idx="2">
                  <c:v>74.5</c:v>
                </c:pt>
                <c:pt idx="3">
                  <c:v>79.290000000000006</c:v>
                </c:pt>
                <c:pt idx="4">
                  <c:v>78.11</c:v>
                </c:pt>
                <c:pt idx="5">
                  <c:v>67</c:v>
                </c:pt>
              </c:numCache>
            </c:numRef>
          </c:val>
          <c:extLst xmlns:c16r2="http://schemas.microsoft.com/office/drawing/2015/06/chart">
            <c:ext xmlns:c16="http://schemas.microsoft.com/office/drawing/2014/chart" uri="{C3380CC4-5D6E-409C-BE32-E72D297353CC}">
              <c16:uniqueId val="{00000000-024F-4498-A746-4AC37E52BF5A}"/>
            </c:ext>
          </c:extLst>
        </c:ser>
        <c:dLbls>
          <c:showLegendKey val="0"/>
          <c:showVal val="0"/>
          <c:showCatName val="0"/>
          <c:showSerName val="0"/>
          <c:showPercent val="0"/>
          <c:showBubbleSize val="0"/>
        </c:dLbls>
        <c:gapWidth val="109"/>
        <c:overlap val="-57"/>
        <c:axId val="49534464"/>
        <c:axId val="85483520"/>
      </c:barChart>
      <c:catAx>
        <c:axId val="4953446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85483520"/>
        <c:crosses val="autoZero"/>
        <c:auto val="1"/>
        <c:lblAlgn val="ctr"/>
        <c:lblOffset val="100"/>
        <c:noMultiLvlLbl val="0"/>
      </c:catAx>
      <c:valAx>
        <c:axId val="85483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495344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pitchFamily="2" charset="0"/>
          <a:ea typeface="Roboto" pitchFamily="2" charset="0"/>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Лист1!$A$2</c:f>
              <c:strCache>
                <c:ptCount val="1"/>
                <c:pt idx="0">
                  <c:v>Баллистика и гидроаэродинамика</c:v>
                </c:pt>
              </c:strCache>
            </c:strRef>
          </c:tx>
          <c:spPr>
            <a:solidFill>
              <a:srgbClr val="32AABA"/>
            </a:solidFill>
            <a:ln w="0">
              <a:solidFill>
                <a:srgbClr val="C9C9C9"/>
              </a:solidFill>
            </a:ln>
            <a:effectLst/>
          </c:spPr>
          <c:invertIfNegative val="0"/>
          <c:cat>
            <c:strRef>
              <c:f>Лист1!$B$1:$G$1</c:f>
              <c:strCache>
                <c:ptCount val="6"/>
                <c:pt idx="0">
                  <c:v>2016</c:v>
                </c:pt>
                <c:pt idx="1">
                  <c:v>2017</c:v>
                </c:pt>
                <c:pt idx="2">
                  <c:v>2018</c:v>
                </c:pt>
                <c:pt idx="3">
                  <c:v>2019</c:v>
                </c:pt>
                <c:pt idx="4">
                  <c:v>2020</c:v>
                </c:pt>
                <c:pt idx="5">
                  <c:v>2021</c:v>
                </c:pt>
              </c:strCache>
            </c:strRef>
          </c:cat>
          <c:val>
            <c:numRef>
              <c:f>Лист1!$B$2:$G$2</c:f>
              <c:numCache>
                <c:formatCode>General</c:formatCode>
                <c:ptCount val="6"/>
                <c:pt idx="0">
                  <c:v>71.33</c:v>
                </c:pt>
                <c:pt idx="1">
                  <c:v>72.33</c:v>
                </c:pt>
                <c:pt idx="2">
                  <c:v>73.17</c:v>
                </c:pt>
                <c:pt idx="3">
                  <c:v>65.16</c:v>
                </c:pt>
                <c:pt idx="4">
                  <c:v>65.150000000000006</c:v>
                </c:pt>
                <c:pt idx="5">
                  <c:v>65.66</c:v>
                </c:pt>
              </c:numCache>
            </c:numRef>
          </c:val>
          <c:extLst xmlns:c16r2="http://schemas.microsoft.com/office/drawing/2015/06/chart">
            <c:ext xmlns:c16="http://schemas.microsoft.com/office/drawing/2014/chart" uri="{C3380CC4-5D6E-409C-BE32-E72D297353CC}">
              <c16:uniqueId val="{00000000-FEC3-44CC-BFA6-254BE9233433}"/>
            </c:ext>
          </c:extLst>
        </c:ser>
        <c:dLbls>
          <c:showLegendKey val="0"/>
          <c:showVal val="0"/>
          <c:showCatName val="0"/>
          <c:showSerName val="0"/>
          <c:showPercent val="0"/>
          <c:showBubbleSize val="0"/>
        </c:dLbls>
        <c:gapWidth val="109"/>
        <c:overlap val="-57"/>
        <c:axId val="49535488"/>
        <c:axId val="85489856"/>
      </c:barChart>
      <c:catAx>
        <c:axId val="4953548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85489856"/>
        <c:crosses val="autoZero"/>
        <c:auto val="1"/>
        <c:lblAlgn val="ctr"/>
        <c:lblOffset val="100"/>
        <c:noMultiLvlLbl val="0"/>
      </c:catAx>
      <c:valAx>
        <c:axId val="85489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4953548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pitchFamily="2" charset="0"/>
          <a:ea typeface="Roboto" pitchFamily="2"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Иностранцы</c:v>
                </c:pt>
              </c:strCache>
            </c:strRef>
          </c:tx>
          <c:spPr>
            <a:solidFill>
              <a:srgbClr val="32AABA"/>
            </a:solidFill>
            <a:ln>
              <a:noFill/>
            </a:ln>
            <a:effectLst/>
          </c:spPr>
          <c:invertIfNegative val="0"/>
          <c:cat>
            <c:numRef>
              <c:f>Лист1!$A$2:$A$7</c:f>
              <c:numCache>
                <c:formatCode>General</c:formatCode>
                <c:ptCount val="6"/>
                <c:pt idx="0">
                  <c:v>2016</c:v>
                </c:pt>
                <c:pt idx="1">
                  <c:v>2017</c:v>
                </c:pt>
                <c:pt idx="2">
                  <c:v>2018</c:v>
                </c:pt>
                <c:pt idx="3">
                  <c:v>2019</c:v>
                </c:pt>
                <c:pt idx="4">
                  <c:v>2020</c:v>
                </c:pt>
                <c:pt idx="5">
                  <c:v>2021</c:v>
                </c:pt>
              </c:numCache>
            </c:numRef>
          </c:cat>
          <c:val>
            <c:numRef>
              <c:f>Лист1!$B$2:$B$7</c:f>
              <c:numCache>
                <c:formatCode>General</c:formatCode>
                <c:ptCount val="6"/>
                <c:pt idx="0">
                  <c:v>230</c:v>
                </c:pt>
                <c:pt idx="1">
                  <c:v>258</c:v>
                </c:pt>
                <c:pt idx="2">
                  <c:v>276</c:v>
                </c:pt>
                <c:pt idx="3">
                  <c:v>294</c:v>
                </c:pt>
                <c:pt idx="4">
                  <c:v>251</c:v>
                </c:pt>
                <c:pt idx="5">
                  <c:v>254</c:v>
                </c:pt>
              </c:numCache>
            </c:numRef>
          </c:val>
          <c:extLst xmlns:c16r2="http://schemas.microsoft.com/office/drawing/2015/06/chart">
            <c:ext xmlns:c16="http://schemas.microsoft.com/office/drawing/2014/chart" uri="{C3380CC4-5D6E-409C-BE32-E72D297353CC}">
              <c16:uniqueId val="{00000000-31FB-4690-AFBD-BDBE57E4B606}"/>
            </c:ext>
          </c:extLst>
        </c:ser>
        <c:ser>
          <c:idx val="1"/>
          <c:order val="1"/>
          <c:tx>
            <c:strRef>
              <c:f>Лист1!$C$1</c:f>
              <c:strCache>
                <c:ptCount val="1"/>
                <c:pt idx="0">
                  <c:v>РФ</c:v>
                </c:pt>
              </c:strCache>
            </c:strRef>
          </c:tx>
          <c:spPr>
            <a:solidFill>
              <a:srgbClr val="A5A5A5"/>
            </a:solidFill>
            <a:ln>
              <a:noFill/>
            </a:ln>
            <a:effectLst/>
          </c:spPr>
          <c:invertIfNegative val="0"/>
          <c:cat>
            <c:numRef>
              <c:f>Лист1!$A$2:$A$7</c:f>
              <c:numCache>
                <c:formatCode>General</c:formatCode>
                <c:ptCount val="6"/>
                <c:pt idx="0">
                  <c:v>2016</c:v>
                </c:pt>
                <c:pt idx="1">
                  <c:v>2017</c:v>
                </c:pt>
                <c:pt idx="2">
                  <c:v>2018</c:v>
                </c:pt>
                <c:pt idx="3">
                  <c:v>2019</c:v>
                </c:pt>
                <c:pt idx="4">
                  <c:v>2020</c:v>
                </c:pt>
                <c:pt idx="5">
                  <c:v>2021</c:v>
                </c:pt>
              </c:numCache>
            </c:numRef>
          </c:cat>
          <c:val>
            <c:numRef>
              <c:f>Лист1!$C$2:$C$7</c:f>
              <c:numCache>
                <c:formatCode>General</c:formatCode>
                <c:ptCount val="6"/>
                <c:pt idx="0">
                  <c:v>168</c:v>
                </c:pt>
                <c:pt idx="1">
                  <c:v>179</c:v>
                </c:pt>
                <c:pt idx="2">
                  <c:v>179</c:v>
                </c:pt>
                <c:pt idx="3">
                  <c:v>162</c:v>
                </c:pt>
                <c:pt idx="4">
                  <c:v>128</c:v>
                </c:pt>
                <c:pt idx="5">
                  <c:v>118</c:v>
                </c:pt>
              </c:numCache>
            </c:numRef>
          </c:val>
          <c:extLst xmlns:c16r2="http://schemas.microsoft.com/office/drawing/2015/06/chart">
            <c:ext xmlns:c16="http://schemas.microsoft.com/office/drawing/2014/chart" uri="{C3380CC4-5D6E-409C-BE32-E72D297353CC}">
              <c16:uniqueId val="{00000001-31FB-4690-AFBD-BDBE57E4B606}"/>
            </c:ext>
          </c:extLst>
        </c:ser>
        <c:dLbls>
          <c:showLegendKey val="0"/>
          <c:showVal val="0"/>
          <c:showCatName val="0"/>
          <c:showSerName val="0"/>
          <c:showPercent val="0"/>
          <c:showBubbleSize val="0"/>
        </c:dLbls>
        <c:gapWidth val="219"/>
        <c:overlap val="-27"/>
        <c:axId val="50007552"/>
        <c:axId val="85489280"/>
      </c:barChart>
      <c:catAx>
        <c:axId val="5000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85489280"/>
        <c:crosses val="autoZero"/>
        <c:auto val="1"/>
        <c:lblAlgn val="ctr"/>
        <c:lblOffset val="100"/>
        <c:noMultiLvlLbl val="0"/>
      </c:catAx>
      <c:valAx>
        <c:axId val="85489280"/>
        <c:scaling>
          <c:orientation val="minMax"/>
          <c:max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50007552"/>
        <c:crosses val="autoZero"/>
        <c:crossBetween val="between"/>
        <c:majorUnit val="5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legend>
    <c:plotVisOnly val="1"/>
    <c:dispBlanksAs val="gap"/>
    <c:showDLblsOverMax val="0"/>
  </c:chart>
  <c:spPr>
    <a:noFill/>
    <a:ln>
      <a:noFill/>
    </a:ln>
    <a:effectLst/>
  </c:spPr>
  <c:txPr>
    <a:bodyPr/>
    <a:lstStyle/>
    <a:p>
      <a:pPr>
        <a:defRPr>
          <a:latin typeface="Roboto" pitchFamily="2" charset="0"/>
          <a:ea typeface="Roboto" pitchFamily="2" charset="0"/>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Лист1!$A$2</c:f>
              <c:strCache>
                <c:ptCount val="1"/>
              </c:strCache>
            </c:strRef>
          </c:tx>
          <c:spPr>
            <a:solidFill>
              <a:srgbClr val="32AABA"/>
            </a:solidFill>
            <a:ln w="0">
              <a:solidFill>
                <a:srgbClr val="C9C9C9"/>
              </a:solidFill>
            </a:ln>
            <a:effectLst/>
          </c:spPr>
          <c:invertIfNegative val="0"/>
          <c:cat>
            <c:strRef>
              <c:f>Лист1!$B$1:$E$1</c:f>
              <c:strCache>
                <c:ptCount val="4"/>
                <c:pt idx="0">
                  <c:v>24.03.03</c:v>
                </c:pt>
                <c:pt idx="1">
                  <c:v>15.03.06</c:v>
                </c:pt>
                <c:pt idx="2">
                  <c:v>15.03.03</c:v>
                </c:pt>
                <c:pt idx="3">
                  <c:v>16.03.01</c:v>
                </c:pt>
              </c:strCache>
            </c:strRef>
          </c:cat>
          <c:val>
            <c:numRef>
              <c:f>Лист1!$B$2:$E$2</c:f>
              <c:numCache>
                <c:formatCode>General</c:formatCode>
                <c:ptCount val="4"/>
                <c:pt idx="0">
                  <c:v>201</c:v>
                </c:pt>
                <c:pt idx="1">
                  <c:v>173</c:v>
                </c:pt>
                <c:pt idx="2">
                  <c:v>199</c:v>
                </c:pt>
                <c:pt idx="3">
                  <c:v>79.290000000000006</c:v>
                </c:pt>
              </c:numCache>
            </c:numRef>
          </c:val>
          <c:extLst xmlns:c16r2="http://schemas.microsoft.com/office/drawing/2015/06/chart">
            <c:ext xmlns:c16="http://schemas.microsoft.com/office/drawing/2014/chart" uri="{C3380CC4-5D6E-409C-BE32-E72D297353CC}">
              <c16:uniqueId val="{00000000-024F-4498-A746-4AC37E52BF5A}"/>
            </c:ext>
          </c:extLst>
        </c:ser>
        <c:dLbls>
          <c:showLegendKey val="0"/>
          <c:showVal val="0"/>
          <c:showCatName val="0"/>
          <c:showSerName val="0"/>
          <c:showPercent val="0"/>
          <c:showBubbleSize val="0"/>
        </c:dLbls>
        <c:gapWidth val="109"/>
        <c:overlap val="-57"/>
        <c:axId val="50892800"/>
        <c:axId val="85886656"/>
      </c:barChart>
      <c:catAx>
        <c:axId val="508928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85886656"/>
        <c:crosses val="autoZero"/>
        <c:auto val="1"/>
        <c:lblAlgn val="ctr"/>
        <c:lblOffset val="100"/>
        <c:noMultiLvlLbl val="0"/>
      </c:catAx>
      <c:valAx>
        <c:axId val="85886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5089280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pitchFamily="2" charset="0"/>
          <a:ea typeface="Roboto" pitchFamily="2" charset="0"/>
        </a:defRPr>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Лист1!$A$2</c:f>
              <c:strCache>
                <c:ptCount val="1"/>
                <c:pt idx="0">
                  <c:v>Баллистика и гидроаэродинамика</c:v>
                </c:pt>
              </c:strCache>
            </c:strRef>
          </c:tx>
          <c:spPr>
            <a:solidFill>
              <a:srgbClr val="32AABA"/>
            </a:solidFill>
            <a:ln w="0">
              <a:solidFill>
                <a:srgbClr val="C9C9C9"/>
              </a:solidFill>
            </a:ln>
            <a:effectLst/>
          </c:spPr>
          <c:invertIfNegative val="0"/>
          <c:cat>
            <c:strRef>
              <c:f>Лист1!$B$1:$F$1</c:f>
              <c:strCache>
                <c:ptCount val="5"/>
                <c:pt idx="0">
                  <c:v>Казахстан</c:v>
                </c:pt>
                <c:pt idx="1">
                  <c:v>Киргизия</c:v>
                </c:pt>
                <c:pt idx="2">
                  <c:v>Россия</c:v>
                </c:pt>
                <c:pt idx="3">
                  <c:v>Таджикистан</c:v>
                </c:pt>
                <c:pt idx="4">
                  <c:v>Узбекистан</c:v>
                </c:pt>
              </c:strCache>
            </c:strRef>
          </c:cat>
          <c:val>
            <c:numRef>
              <c:f>Лист1!$B$2:$F$2</c:f>
              <c:numCache>
                <c:formatCode>General</c:formatCode>
                <c:ptCount val="5"/>
                <c:pt idx="0">
                  <c:v>26</c:v>
                </c:pt>
                <c:pt idx="1">
                  <c:v>10</c:v>
                </c:pt>
                <c:pt idx="2">
                  <c:v>34</c:v>
                </c:pt>
                <c:pt idx="3">
                  <c:v>7</c:v>
                </c:pt>
                <c:pt idx="4">
                  <c:v>23</c:v>
                </c:pt>
              </c:numCache>
            </c:numRef>
          </c:val>
          <c:extLst xmlns:c16r2="http://schemas.microsoft.com/office/drawing/2015/06/chart">
            <c:ext xmlns:c16="http://schemas.microsoft.com/office/drawing/2014/chart" uri="{C3380CC4-5D6E-409C-BE32-E72D297353CC}">
              <c16:uniqueId val="{00000000-FEC3-44CC-BFA6-254BE9233433}"/>
            </c:ext>
          </c:extLst>
        </c:ser>
        <c:dLbls>
          <c:showLegendKey val="0"/>
          <c:showVal val="0"/>
          <c:showCatName val="0"/>
          <c:showSerName val="0"/>
          <c:showPercent val="0"/>
          <c:showBubbleSize val="0"/>
        </c:dLbls>
        <c:gapWidth val="109"/>
        <c:overlap val="-57"/>
        <c:axId val="49916416"/>
        <c:axId val="85888960"/>
      </c:barChart>
      <c:catAx>
        <c:axId val="4991641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85888960"/>
        <c:crosses val="autoZero"/>
        <c:auto val="1"/>
        <c:lblAlgn val="ctr"/>
        <c:lblOffset val="100"/>
        <c:noMultiLvlLbl val="0"/>
      </c:catAx>
      <c:valAx>
        <c:axId val="8588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4991641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pitchFamily="2" charset="0"/>
          <a:ea typeface="Roboto" pitchFamily="2" charset="0"/>
        </a:defRPr>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Лист1!$A$2</c:f>
              <c:strCache>
                <c:ptCount val="1"/>
                <c:pt idx="0">
                  <c:v>Мехатроника и робототехника</c:v>
                </c:pt>
              </c:strCache>
            </c:strRef>
          </c:tx>
          <c:spPr>
            <a:solidFill>
              <a:srgbClr val="32AABA"/>
            </a:solidFill>
            <a:ln w="0">
              <a:solidFill>
                <a:srgbClr val="C9C9C9"/>
              </a:solidFill>
            </a:ln>
            <a:effectLst/>
          </c:spPr>
          <c:invertIfNegative val="0"/>
          <c:cat>
            <c:strRef>
              <c:f>Лист1!$B$1:$E$1</c:f>
              <c:strCache>
                <c:ptCount val="4"/>
                <c:pt idx="0">
                  <c:v>Казахстан</c:v>
                </c:pt>
                <c:pt idx="1">
                  <c:v>Киргизия</c:v>
                </c:pt>
                <c:pt idx="2">
                  <c:v>Россия</c:v>
                </c:pt>
                <c:pt idx="3">
                  <c:v>Узбекистан</c:v>
                </c:pt>
              </c:strCache>
            </c:strRef>
          </c:cat>
          <c:val>
            <c:numRef>
              <c:f>Лист1!$B$2:$E$2</c:f>
              <c:numCache>
                <c:formatCode>General</c:formatCode>
                <c:ptCount val="4"/>
                <c:pt idx="0">
                  <c:v>46</c:v>
                </c:pt>
                <c:pt idx="1">
                  <c:v>20</c:v>
                </c:pt>
                <c:pt idx="2">
                  <c:v>17</c:v>
                </c:pt>
                <c:pt idx="3">
                  <c:v>17</c:v>
                </c:pt>
              </c:numCache>
            </c:numRef>
          </c:val>
          <c:extLst xmlns:c16r2="http://schemas.microsoft.com/office/drawing/2015/06/chart">
            <c:ext xmlns:c16="http://schemas.microsoft.com/office/drawing/2014/chart" uri="{C3380CC4-5D6E-409C-BE32-E72D297353CC}">
              <c16:uniqueId val="{00000000-FEC3-44CC-BFA6-254BE9233433}"/>
            </c:ext>
          </c:extLst>
        </c:ser>
        <c:dLbls>
          <c:showLegendKey val="0"/>
          <c:showVal val="0"/>
          <c:showCatName val="0"/>
          <c:showSerName val="0"/>
          <c:showPercent val="0"/>
          <c:showBubbleSize val="0"/>
        </c:dLbls>
        <c:gapWidth val="109"/>
        <c:overlap val="-57"/>
        <c:axId val="49927680"/>
        <c:axId val="85890688"/>
      </c:barChart>
      <c:catAx>
        <c:axId val="4992768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85890688"/>
        <c:crosses val="autoZero"/>
        <c:auto val="1"/>
        <c:lblAlgn val="ctr"/>
        <c:lblOffset val="100"/>
        <c:noMultiLvlLbl val="0"/>
      </c:catAx>
      <c:valAx>
        <c:axId val="85890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itchFamily="2" charset="0"/>
                <a:ea typeface="Roboto" pitchFamily="2" charset="0"/>
                <a:cs typeface="+mn-cs"/>
              </a:defRPr>
            </a:pPr>
            <a:endParaRPr lang="ru-RU"/>
          </a:p>
        </c:txPr>
        <c:crossAx val="4992768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pitchFamily="2" charset="0"/>
          <a:ea typeface="Roboto" pitchFamily="2" charset="0"/>
        </a:defRPr>
      </a:pPr>
      <a:endParaRPr lang="ru-RU"/>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0.65411</cdr:x>
      <cdr:y>0.03571</cdr:y>
    </cdr:from>
    <cdr:to>
      <cdr:x>0.80411</cdr:x>
      <cdr:y>0.26071</cdr:y>
    </cdr:to>
    <cdr:sp macro="" textlink="">
      <cdr:nvSpPr>
        <cdr:cNvPr id="2" name="TextBox 1"/>
        <cdr:cNvSpPr txBox="1"/>
      </cdr:nvSpPr>
      <cdr:spPr>
        <a:xfrm xmlns:a="http://schemas.openxmlformats.org/drawingml/2006/main">
          <a:off x="3048969" y="72008"/>
          <a:ext cx="699189" cy="4536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800" b="1" dirty="0" smtClean="0">
              <a:solidFill>
                <a:schemeClr val="tx1"/>
              </a:solidFill>
            </a:rPr>
            <a:t>КЦП ФТФ</a:t>
          </a:r>
          <a:r>
            <a:rPr lang="en-US" sz="1800" b="1" dirty="0" smtClean="0">
              <a:solidFill>
                <a:schemeClr val="tx1"/>
              </a:solidFill>
            </a:rPr>
            <a:t>:</a:t>
          </a:r>
          <a:endParaRPr lang="ru-RU" sz="1800" b="1" dirty="0">
            <a:solidFill>
              <a:schemeClr val="tx1"/>
            </a:solidFill>
          </a:endParaRPr>
        </a:p>
      </cdr:txBody>
    </cdr:sp>
  </cdr:relSizeAnchor>
  <cdr:relSizeAnchor xmlns:cdr="http://schemas.openxmlformats.org/drawingml/2006/chartDrawing">
    <cdr:from>
      <cdr:x>0.32253</cdr:x>
      <cdr:y>0.30115</cdr:y>
    </cdr:from>
    <cdr:to>
      <cdr:x>0.41522</cdr:x>
      <cdr:y>0.39753</cdr:y>
    </cdr:to>
    <cdr:sp macro="" textlink="">
      <cdr:nvSpPr>
        <cdr:cNvPr id="3" name="TextBox 2"/>
        <cdr:cNvSpPr txBox="1"/>
      </cdr:nvSpPr>
      <cdr:spPr>
        <a:xfrm xmlns:a="http://schemas.openxmlformats.org/drawingml/2006/main">
          <a:off x="1364048" y="585506"/>
          <a:ext cx="392006" cy="1873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121</a:t>
          </a:r>
          <a:endParaRPr lang="ru-RU" sz="1100" b="1" dirty="0"/>
        </a:p>
      </cdr:txBody>
    </cdr:sp>
  </cdr:relSizeAnchor>
  <cdr:relSizeAnchor xmlns:cdr="http://schemas.openxmlformats.org/drawingml/2006/chartDrawing">
    <cdr:from>
      <cdr:x>0.31877</cdr:x>
      <cdr:y>0.48497</cdr:y>
    </cdr:from>
    <cdr:to>
      <cdr:x>0.4377</cdr:x>
      <cdr:y>0.58135</cdr:y>
    </cdr:to>
    <cdr:sp macro="" textlink="">
      <cdr:nvSpPr>
        <cdr:cNvPr id="4" name="TextBox 3"/>
        <cdr:cNvSpPr txBox="1"/>
      </cdr:nvSpPr>
      <cdr:spPr>
        <a:xfrm xmlns:a="http://schemas.openxmlformats.org/drawingml/2006/main">
          <a:off x="1348145" y="942888"/>
          <a:ext cx="502980" cy="1873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105</a:t>
          </a:r>
          <a:endParaRPr lang="ru-RU" sz="1100" b="1" dirty="0"/>
        </a:p>
      </cdr:txBody>
    </cdr:sp>
  </cdr:relSizeAnchor>
  <cdr:relSizeAnchor xmlns:cdr="http://schemas.openxmlformats.org/drawingml/2006/chartDrawing">
    <cdr:from>
      <cdr:x>0.33422</cdr:x>
      <cdr:y>0.65922</cdr:y>
    </cdr:from>
    <cdr:to>
      <cdr:x>0.44236</cdr:x>
      <cdr:y>0.76636</cdr:y>
    </cdr:to>
    <cdr:sp macro="" textlink="">
      <cdr:nvSpPr>
        <cdr:cNvPr id="5" name="TextBox 4"/>
        <cdr:cNvSpPr txBox="1"/>
      </cdr:nvSpPr>
      <cdr:spPr>
        <a:xfrm xmlns:a="http://schemas.openxmlformats.org/drawingml/2006/main">
          <a:off x="1413486" y="1281665"/>
          <a:ext cx="457347" cy="2083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104</a:t>
          </a:r>
          <a:endParaRPr lang="ru-RU" sz="1100" b="1" dirty="0"/>
        </a:p>
      </cdr:txBody>
    </cdr:sp>
  </cdr:relSizeAnchor>
  <cdr:relSizeAnchor xmlns:cdr="http://schemas.openxmlformats.org/drawingml/2006/chartDrawing">
    <cdr:from>
      <cdr:x>0.49099</cdr:x>
      <cdr:y>0.28747</cdr:y>
    </cdr:from>
    <cdr:to>
      <cdr:x>0.57902</cdr:x>
      <cdr:y>0.38385</cdr:y>
    </cdr:to>
    <cdr:sp macro="" textlink="">
      <cdr:nvSpPr>
        <cdr:cNvPr id="6" name="TextBox 5"/>
        <cdr:cNvSpPr txBox="1"/>
      </cdr:nvSpPr>
      <cdr:spPr>
        <a:xfrm xmlns:a="http://schemas.openxmlformats.org/drawingml/2006/main">
          <a:off x="2076504" y="558909"/>
          <a:ext cx="372297" cy="1873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53</a:t>
          </a:r>
          <a:endParaRPr lang="ru-RU" sz="1100" b="1" dirty="0"/>
        </a:p>
      </cdr:txBody>
    </cdr:sp>
  </cdr:relSizeAnchor>
  <cdr:relSizeAnchor xmlns:cdr="http://schemas.openxmlformats.org/drawingml/2006/chartDrawing">
    <cdr:from>
      <cdr:x>0.45969</cdr:x>
      <cdr:y>0.65417</cdr:y>
    </cdr:from>
    <cdr:to>
      <cdr:x>0.54031</cdr:x>
      <cdr:y>0.76131</cdr:y>
    </cdr:to>
    <cdr:sp macro="" textlink="">
      <cdr:nvSpPr>
        <cdr:cNvPr id="7" name="TextBox 6"/>
        <cdr:cNvSpPr txBox="1"/>
      </cdr:nvSpPr>
      <cdr:spPr>
        <a:xfrm xmlns:a="http://schemas.openxmlformats.org/drawingml/2006/main">
          <a:off x="1944148" y="1271845"/>
          <a:ext cx="340917" cy="2083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50</a:t>
          </a:r>
          <a:endParaRPr lang="ru-RU" sz="1100" b="1" dirty="0"/>
        </a:p>
      </cdr:txBody>
    </cdr:sp>
  </cdr:relSizeAnchor>
  <cdr:relSizeAnchor xmlns:cdr="http://schemas.openxmlformats.org/drawingml/2006/chartDrawing">
    <cdr:from>
      <cdr:x>0.44698</cdr:x>
      <cdr:y>0.48497</cdr:y>
    </cdr:from>
    <cdr:to>
      <cdr:x>0.53501</cdr:x>
      <cdr:y>0.58135</cdr:y>
    </cdr:to>
    <cdr:sp macro="" textlink="">
      <cdr:nvSpPr>
        <cdr:cNvPr id="8" name="TextBox 1"/>
        <cdr:cNvSpPr txBox="1"/>
      </cdr:nvSpPr>
      <cdr:spPr>
        <a:xfrm xmlns:a="http://schemas.openxmlformats.org/drawingml/2006/main">
          <a:off x="1890356" y="942888"/>
          <a:ext cx="372297" cy="187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31</a:t>
          </a:r>
          <a:endParaRPr lang="ru-RU" sz="1100" b="1" dirty="0"/>
        </a:p>
      </cdr:txBody>
    </cdr:sp>
  </cdr:relSizeAnchor>
  <cdr:relSizeAnchor xmlns:cdr="http://schemas.openxmlformats.org/drawingml/2006/chartDrawing">
    <cdr:from>
      <cdr:x>0.33266</cdr:x>
      <cdr:y>0.10809</cdr:y>
    </cdr:from>
    <cdr:to>
      <cdr:x>0.42535</cdr:x>
      <cdr:y>0.20447</cdr:y>
    </cdr:to>
    <cdr:sp macro="" textlink="">
      <cdr:nvSpPr>
        <cdr:cNvPr id="9" name="TextBox 1"/>
        <cdr:cNvSpPr txBox="1"/>
      </cdr:nvSpPr>
      <cdr:spPr>
        <a:xfrm xmlns:a="http://schemas.openxmlformats.org/drawingml/2006/main">
          <a:off x="1406896" y="210160"/>
          <a:ext cx="392006" cy="187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130</a:t>
          </a:r>
          <a:endParaRPr lang="ru-RU" sz="1100" b="1" dirty="0"/>
        </a:p>
      </cdr:txBody>
    </cdr:sp>
  </cdr:relSizeAnchor>
  <cdr:relSizeAnchor xmlns:cdr="http://schemas.openxmlformats.org/drawingml/2006/chartDrawing">
    <cdr:from>
      <cdr:x>0.51804</cdr:x>
      <cdr:y>0.10169</cdr:y>
    </cdr:from>
    <cdr:to>
      <cdr:x>0.60607</cdr:x>
      <cdr:y>0.19807</cdr:y>
    </cdr:to>
    <cdr:sp macro="" textlink="">
      <cdr:nvSpPr>
        <cdr:cNvPr id="10" name="TextBox 1"/>
        <cdr:cNvSpPr txBox="1"/>
      </cdr:nvSpPr>
      <cdr:spPr>
        <a:xfrm xmlns:a="http://schemas.openxmlformats.org/drawingml/2006/main">
          <a:off x="2190915" y="197703"/>
          <a:ext cx="372297" cy="187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74</a:t>
          </a:r>
          <a:endParaRPr lang="ru-RU" sz="11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0.37161</cdr:x>
      <cdr:y>0.80517</cdr:y>
    </cdr:from>
    <cdr:to>
      <cdr:x>0.49133</cdr:x>
      <cdr:y>0.95318</cdr:y>
    </cdr:to>
    <cdr:sp macro="" textlink="">
      <cdr:nvSpPr>
        <cdr:cNvPr id="2" name="TextBox 1"/>
        <cdr:cNvSpPr txBox="1"/>
      </cdr:nvSpPr>
      <cdr:spPr>
        <a:xfrm xmlns:a="http://schemas.openxmlformats.org/drawingml/2006/main">
          <a:off x="1944216" y="2232249"/>
          <a:ext cx="626368" cy="4103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0.28235</cdr:x>
      <cdr:y>0.48837</cdr:y>
    </cdr:from>
    <cdr:to>
      <cdr:x>0.40822</cdr:x>
      <cdr:y>0.66741</cdr:y>
    </cdr:to>
    <cdr:sp macro="" textlink="">
      <cdr:nvSpPr>
        <cdr:cNvPr id="6" name="TextBox 5"/>
        <cdr:cNvSpPr txBox="1"/>
      </cdr:nvSpPr>
      <cdr:spPr>
        <a:xfrm xmlns:a="http://schemas.openxmlformats.org/drawingml/2006/main">
          <a:off x="1728192" y="1512168"/>
          <a:ext cx="770384" cy="5543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0.16493</cdr:x>
      <cdr:y>0.37505</cdr:y>
    </cdr:from>
    <cdr:to>
      <cdr:x>0.24488</cdr:x>
      <cdr:y>0.47281</cdr:y>
    </cdr:to>
    <cdr:sp macro="" textlink="">
      <cdr:nvSpPr>
        <cdr:cNvPr id="2" name="TextBox 1"/>
        <cdr:cNvSpPr txBox="1"/>
      </cdr:nvSpPr>
      <cdr:spPr>
        <a:xfrm xmlns:a="http://schemas.openxmlformats.org/drawingml/2006/main">
          <a:off x="808637" y="718869"/>
          <a:ext cx="391969"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201</a:t>
          </a:r>
          <a:endParaRPr lang="ru-RU" sz="1100" b="1" dirty="0">
            <a:solidFill>
              <a:schemeClr val="bg1">
                <a:lumMod val="50000"/>
              </a:schemeClr>
            </a:solidFill>
          </a:endParaRPr>
        </a:p>
      </cdr:txBody>
    </cdr:sp>
  </cdr:relSizeAnchor>
  <cdr:relSizeAnchor xmlns:cdr="http://schemas.openxmlformats.org/drawingml/2006/chartDrawing">
    <cdr:from>
      <cdr:x>0.38774</cdr:x>
      <cdr:y>0.44303</cdr:y>
    </cdr:from>
    <cdr:to>
      <cdr:x>0.46769</cdr:x>
      <cdr:y>0.54079</cdr:y>
    </cdr:to>
    <cdr:sp macro="" textlink="">
      <cdr:nvSpPr>
        <cdr:cNvPr id="3" name="TextBox 1"/>
        <cdr:cNvSpPr txBox="1"/>
      </cdr:nvSpPr>
      <cdr:spPr>
        <a:xfrm xmlns:a="http://schemas.openxmlformats.org/drawingml/2006/main">
          <a:off x="1901058" y="849182"/>
          <a:ext cx="391969"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173</a:t>
          </a:r>
          <a:endParaRPr lang="ru-RU" sz="1100" b="1" dirty="0">
            <a:solidFill>
              <a:schemeClr val="bg1">
                <a:lumMod val="50000"/>
              </a:schemeClr>
            </a:solidFill>
          </a:endParaRPr>
        </a:p>
      </cdr:txBody>
    </cdr:sp>
  </cdr:relSizeAnchor>
  <cdr:relSizeAnchor xmlns:cdr="http://schemas.openxmlformats.org/drawingml/2006/chartDrawing">
    <cdr:from>
      <cdr:x>0.60569</cdr:x>
      <cdr:y>0.41146</cdr:y>
    </cdr:from>
    <cdr:to>
      <cdr:x>0.68564</cdr:x>
      <cdr:y>0.50922</cdr:y>
    </cdr:to>
    <cdr:sp macro="" textlink="">
      <cdr:nvSpPr>
        <cdr:cNvPr id="4" name="TextBox 1"/>
        <cdr:cNvSpPr txBox="1"/>
      </cdr:nvSpPr>
      <cdr:spPr>
        <a:xfrm xmlns:a="http://schemas.openxmlformats.org/drawingml/2006/main">
          <a:off x="2969625" y="788664"/>
          <a:ext cx="391969"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199</a:t>
          </a:r>
          <a:endParaRPr lang="ru-RU" sz="1100" b="1" dirty="0">
            <a:solidFill>
              <a:schemeClr val="bg1">
                <a:lumMod val="50000"/>
              </a:schemeClr>
            </a:solidFill>
          </a:endParaRPr>
        </a:p>
      </cdr:txBody>
    </cdr:sp>
  </cdr:relSizeAnchor>
  <cdr:relSizeAnchor xmlns:cdr="http://schemas.openxmlformats.org/drawingml/2006/chartDrawing">
    <cdr:from>
      <cdr:x>0.82364</cdr:x>
      <cdr:y>0.55826</cdr:y>
    </cdr:from>
    <cdr:to>
      <cdr:x>0.90359</cdr:x>
      <cdr:y>0.65602</cdr:y>
    </cdr:to>
    <cdr:sp macro="" textlink="">
      <cdr:nvSpPr>
        <cdr:cNvPr id="5" name="TextBox 1"/>
        <cdr:cNvSpPr txBox="1"/>
      </cdr:nvSpPr>
      <cdr:spPr>
        <a:xfrm xmlns:a="http://schemas.openxmlformats.org/drawingml/2006/main">
          <a:off x="4038192" y="1070052"/>
          <a:ext cx="391969"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197</a:t>
          </a:r>
          <a:endParaRPr lang="ru-RU" sz="1100" b="1" dirty="0">
            <a:solidFill>
              <a:schemeClr val="bg1">
                <a:lumMod val="50000"/>
              </a:schemeClr>
            </a:solidFill>
          </a:endParaRPr>
        </a:p>
      </cdr:txBody>
    </cdr:sp>
  </cdr:relSizeAnchor>
  <cdr:relSizeAnchor xmlns:cdr="http://schemas.openxmlformats.org/drawingml/2006/chartDrawing">
    <cdr:from>
      <cdr:x>0.16556</cdr:x>
      <cdr:y>0.53844</cdr:y>
    </cdr:from>
    <cdr:to>
      <cdr:x>0.24551</cdr:x>
      <cdr:y>0.6362</cdr:y>
    </cdr:to>
    <cdr:sp macro="" textlink="">
      <cdr:nvSpPr>
        <cdr:cNvPr id="6" name="TextBox 1"/>
        <cdr:cNvSpPr txBox="1"/>
      </cdr:nvSpPr>
      <cdr:spPr>
        <a:xfrm xmlns:a="http://schemas.openxmlformats.org/drawingml/2006/main">
          <a:off x="811730" y="1032062"/>
          <a:ext cx="391969"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(13)</a:t>
          </a:r>
          <a:endParaRPr lang="ru-RU" sz="1100" b="1" dirty="0">
            <a:solidFill>
              <a:schemeClr val="bg1">
                <a:lumMod val="50000"/>
              </a:schemeClr>
            </a:solidFill>
          </a:endParaRPr>
        </a:p>
      </cdr:txBody>
    </cdr:sp>
  </cdr:relSizeAnchor>
  <cdr:relSizeAnchor xmlns:cdr="http://schemas.openxmlformats.org/drawingml/2006/chartDrawing">
    <cdr:from>
      <cdr:x>0.38675</cdr:x>
      <cdr:y>0.58984</cdr:y>
    </cdr:from>
    <cdr:to>
      <cdr:x>0.4667</cdr:x>
      <cdr:y>0.6876</cdr:y>
    </cdr:to>
    <cdr:sp macro="" textlink="">
      <cdr:nvSpPr>
        <cdr:cNvPr id="7" name="TextBox 1"/>
        <cdr:cNvSpPr txBox="1"/>
      </cdr:nvSpPr>
      <cdr:spPr>
        <a:xfrm xmlns:a="http://schemas.openxmlformats.org/drawingml/2006/main">
          <a:off x="1896200" y="1130570"/>
          <a:ext cx="391969"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(5)</a:t>
          </a:r>
          <a:endParaRPr lang="ru-RU" sz="1100" b="1" dirty="0">
            <a:solidFill>
              <a:schemeClr val="bg1">
                <a:lumMod val="50000"/>
              </a:schemeClr>
            </a:solidFill>
          </a:endParaRPr>
        </a:p>
      </cdr:txBody>
    </cdr:sp>
  </cdr:relSizeAnchor>
  <cdr:relSizeAnchor xmlns:cdr="http://schemas.openxmlformats.org/drawingml/2006/chartDrawing">
    <cdr:from>
      <cdr:x>0.60957</cdr:x>
      <cdr:y>0.54582</cdr:y>
    </cdr:from>
    <cdr:to>
      <cdr:x>0.68951</cdr:x>
      <cdr:y>0.64358</cdr:y>
    </cdr:to>
    <cdr:sp macro="" textlink="">
      <cdr:nvSpPr>
        <cdr:cNvPr id="8" name="TextBox 1"/>
        <cdr:cNvSpPr txBox="1"/>
      </cdr:nvSpPr>
      <cdr:spPr>
        <a:xfrm xmlns:a="http://schemas.openxmlformats.org/drawingml/2006/main">
          <a:off x="2988621" y="1046198"/>
          <a:ext cx="391969"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(6)</a:t>
          </a:r>
          <a:endParaRPr lang="ru-RU" sz="1100" b="1" dirty="0">
            <a:solidFill>
              <a:schemeClr val="bg1">
                <a:lumMod val="50000"/>
              </a:schemeClr>
            </a:solidFill>
          </a:endParaRPr>
        </a:p>
      </cdr:txBody>
    </cdr:sp>
  </cdr:relSizeAnchor>
  <cdr:relSizeAnchor xmlns:cdr="http://schemas.openxmlformats.org/drawingml/2006/chartDrawing">
    <cdr:from>
      <cdr:x>0.82751</cdr:x>
      <cdr:y>0.69262</cdr:y>
    </cdr:from>
    <cdr:to>
      <cdr:x>0.90746</cdr:x>
      <cdr:y>0.79038</cdr:y>
    </cdr:to>
    <cdr:sp macro="" textlink="">
      <cdr:nvSpPr>
        <cdr:cNvPr id="9" name="TextBox 1"/>
        <cdr:cNvSpPr txBox="1"/>
      </cdr:nvSpPr>
      <cdr:spPr>
        <a:xfrm xmlns:a="http://schemas.openxmlformats.org/drawingml/2006/main">
          <a:off x="4057188" y="1327580"/>
          <a:ext cx="391969" cy="1873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(7)</a:t>
          </a:r>
          <a:endParaRPr lang="ru-RU" sz="1100" b="1" dirty="0">
            <a:solidFill>
              <a:schemeClr val="bg1">
                <a:lumMod val="50000"/>
              </a:schemeClr>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0.30404</cdr:x>
      <cdr:y>0.69395</cdr:y>
    </cdr:from>
    <cdr:to>
      <cdr:x>0.39065</cdr:x>
      <cdr:y>0.7979</cdr:y>
    </cdr:to>
    <cdr:sp macro="" textlink="">
      <cdr:nvSpPr>
        <cdr:cNvPr id="2" name="TextBox 1"/>
        <cdr:cNvSpPr txBox="1"/>
      </cdr:nvSpPr>
      <cdr:spPr>
        <a:xfrm xmlns:a="http://schemas.openxmlformats.org/drawingml/2006/main">
          <a:off x="1376146" y="1250918"/>
          <a:ext cx="392006" cy="187383"/>
        </a:xfrm>
        <a:prstGeom xmlns:a="http://schemas.openxmlformats.org/drawingml/2006/main" prst="rect">
          <a:avLst/>
        </a:prstGeom>
      </cdr:spPr>
      <cdr:txBody>
        <a:bodyPr xmlns:a="http://schemas.openxmlformats.org/drawingml/2006/main" wrap="none" rtlCol="0"/>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100" b="1" dirty="0" smtClean="0">
              <a:solidFill>
                <a:schemeClr val="bg1">
                  <a:lumMod val="50000"/>
                </a:schemeClr>
              </a:solidFill>
            </a:rPr>
            <a:t>10%</a:t>
          </a:r>
          <a:endParaRPr lang="ru-RU" sz="1100" b="1" dirty="0">
            <a:solidFill>
              <a:schemeClr val="bg1">
                <a:lumMod val="50000"/>
              </a:schemeClr>
            </a:solidFill>
          </a:endParaRPr>
        </a:p>
      </cdr:txBody>
    </cdr:sp>
  </cdr:relSizeAnchor>
  <cdr:relSizeAnchor xmlns:cdr="http://schemas.openxmlformats.org/drawingml/2006/chartDrawing">
    <cdr:from>
      <cdr:x>0.46959</cdr:x>
      <cdr:y>0.48089</cdr:y>
    </cdr:from>
    <cdr:to>
      <cdr:x>0.55619</cdr:x>
      <cdr:y>0.58484</cdr:y>
    </cdr:to>
    <cdr:sp macro="" textlink="">
      <cdr:nvSpPr>
        <cdr:cNvPr id="3" name="TextBox 1"/>
        <cdr:cNvSpPr txBox="1"/>
      </cdr:nvSpPr>
      <cdr:spPr>
        <a:xfrm xmlns:a="http://schemas.openxmlformats.org/drawingml/2006/main">
          <a:off x="2125439" y="866858"/>
          <a:ext cx="392006" cy="187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34%</a:t>
          </a:r>
          <a:endParaRPr lang="ru-RU" sz="1100" b="1" dirty="0">
            <a:solidFill>
              <a:schemeClr val="bg1">
                <a:lumMod val="50000"/>
              </a:schemeClr>
            </a:solidFill>
          </a:endParaRPr>
        </a:p>
      </cdr:txBody>
    </cdr:sp>
  </cdr:relSizeAnchor>
  <cdr:relSizeAnchor xmlns:cdr="http://schemas.openxmlformats.org/drawingml/2006/chartDrawing">
    <cdr:from>
      <cdr:x>0.65999</cdr:x>
      <cdr:y>0.71198</cdr:y>
    </cdr:from>
    <cdr:to>
      <cdr:x>0.7466</cdr:x>
      <cdr:y>0.81593</cdr:y>
    </cdr:to>
    <cdr:sp macro="" textlink="">
      <cdr:nvSpPr>
        <cdr:cNvPr id="4" name="TextBox 1"/>
        <cdr:cNvSpPr txBox="1"/>
      </cdr:nvSpPr>
      <cdr:spPr>
        <a:xfrm xmlns:a="http://schemas.openxmlformats.org/drawingml/2006/main">
          <a:off x="2987272" y="1283418"/>
          <a:ext cx="392006" cy="187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7%</a:t>
          </a:r>
          <a:endParaRPr lang="ru-RU" sz="1100" b="1" dirty="0">
            <a:solidFill>
              <a:schemeClr val="bg1">
                <a:lumMod val="50000"/>
              </a:schemeClr>
            </a:solidFill>
          </a:endParaRPr>
        </a:p>
      </cdr:txBody>
    </cdr:sp>
  </cdr:relSizeAnchor>
  <cdr:relSizeAnchor xmlns:cdr="http://schemas.openxmlformats.org/drawingml/2006/chartDrawing">
    <cdr:from>
      <cdr:x>0.83567</cdr:x>
      <cdr:y>0.53287</cdr:y>
    </cdr:from>
    <cdr:to>
      <cdr:x>0.92228</cdr:x>
      <cdr:y>0.63682</cdr:y>
    </cdr:to>
    <cdr:sp macro="" textlink="">
      <cdr:nvSpPr>
        <cdr:cNvPr id="5" name="TextBox 1"/>
        <cdr:cNvSpPr txBox="1"/>
      </cdr:nvSpPr>
      <cdr:spPr>
        <a:xfrm xmlns:a="http://schemas.openxmlformats.org/drawingml/2006/main">
          <a:off x="3782403" y="960549"/>
          <a:ext cx="392006" cy="187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23%</a:t>
          </a:r>
          <a:endParaRPr lang="ru-RU" sz="1100" b="1" dirty="0">
            <a:solidFill>
              <a:schemeClr val="bg1">
                <a:lumMod val="50000"/>
              </a:schemeClr>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0.15296</cdr:x>
      <cdr:y>0.40892</cdr:y>
    </cdr:from>
    <cdr:to>
      <cdr:x>0.23957</cdr:x>
      <cdr:y>0.54647</cdr:y>
    </cdr:to>
    <cdr:sp macro="" textlink="">
      <cdr:nvSpPr>
        <cdr:cNvPr id="2" name="TextBox 1"/>
        <cdr:cNvSpPr txBox="1"/>
      </cdr:nvSpPr>
      <cdr:spPr>
        <a:xfrm xmlns:a="http://schemas.openxmlformats.org/drawingml/2006/main">
          <a:off x="692335" y="737117"/>
          <a:ext cx="392015" cy="247954"/>
        </a:xfrm>
        <a:prstGeom xmlns:a="http://schemas.openxmlformats.org/drawingml/2006/main" prst="rect">
          <a:avLst/>
        </a:prstGeom>
      </cdr:spPr>
      <cdr:txBody>
        <a:bodyPr xmlns:a="http://schemas.openxmlformats.org/drawingml/2006/main" wrap="none" rtlCol="0"/>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100" b="1" dirty="0" smtClean="0">
              <a:solidFill>
                <a:schemeClr val="bg1">
                  <a:lumMod val="50000"/>
                </a:schemeClr>
              </a:solidFill>
            </a:rPr>
            <a:t>46%</a:t>
          </a:r>
          <a:endParaRPr lang="ru-RU" sz="1100" b="1" dirty="0">
            <a:solidFill>
              <a:schemeClr val="bg1">
                <a:lumMod val="50000"/>
              </a:schemeClr>
            </a:solidFill>
          </a:endParaRPr>
        </a:p>
      </cdr:txBody>
    </cdr:sp>
  </cdr:relSizeAnchor>
  <cdr:relSizeAnchor xmlns:cdr="http://schemas.openxmlformats.org/drawingml/2006/chartDrawing">
    <cdr:from>
      <cdr:x>0.37297</cdr:x>
      <cdr:y>0.63086</cdr:y>
    </cdr:from>
    <cdr:to>
      <cdr:x>0.45957</cdr:x>
      <cdr:y>0.73481</cdr:y>
    </cdr:to>
    <cdr:sp macro="" textlink="">
      <cdr:nvSpPr>
        <cdr:cNvPr id="3" name="TextBox 1"/>
        <cdr:cNvSpPr txBox="1"/>
      </cdr:nvSpPr>
      <cdr:spPr>
        <a:xfrm xmlns:a="http://schemas.openxmlformats.org/drawingml/2006/main">
          <a:off x="1688140" y="1137196"/>
          <a:ext cx="391969"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20%</a:t>
          </a:r>
          <a:endParaRPr lang="ru-RU" sz="1100" b="1" dirty="0">
            <a:solidFill>
              <a:schemeClr val="bg1">
                <a:lumMod val="50000"/>
              </a:schemeClr>
            </a:solidFill>
          </a:endParaRPr>
        </a:p>
      </cdr:txBody>
    </cdr:sp>
  </cdr:relSizeAnchor>
  <cdr:relSizeAnchor xmlns:cdr="http://schemas.openxmlformats.org/drawingml/2006/chartDrawing">
    <cdr:from>
      <cdr:x>0.59323</cdr:x>
      <cdr:y>0.65464</cdr:y>
    </cdr:from>
    <cdr:to>
      <cdr:x>0.67984</cdr:x>
      <cdr:y>0.75859</cdr:y>
    </cdr:to>
    <cdr:sp macro="" textlink="">
      <cdr:nvSpPr>
        <cdr:cNvPr id="4" name="TextBox 1"/>
        <cdr:cNvSpPr txBox="1"/>
      </cdr:nvSpPr>
      <cdr:spPr>
        <a:xfrm xmlns:a="http://schemas.openxmlformats.org/drawingml/2006/main">
          <a:off x="2685102" y="1180048"/>
          <a:ext cx="392015" cy="1873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17%</a:t>
          </a:r>
          <a:endParaRPr lang="ru-RU" sz="1100" b="1" dirty="0">
            <a:solidFill>
              <a:schemeClr val="bg1">
                <a:lumMod val="50000"/>
              </a:schemeClr>
            </a:solidFill>
          </a:endParaRPr>
        </a:p>
      </cdr:txBody>
    </cdr:sp>
  </cdr:relSizeAnchor>
  <cdr:relSizeAnchor xmlns:cdr="http://schemas.openxmlformats.org/drawingml/2006/chartDrawing">
    <cdr:from>
      <cdr:x>0.81459</cdr:x>
      <cdr:y>0.63873</cdr:y>
    </cdr:from>
    <cdr:to>
      <cdr:x>0.9012</cdr:x>
      <cdr:y>0.74269</cdr:y>
    </cdr:to>
    <cdr:sp macro="" textlink="">
      <cdr:nvSpPr>
        <cdr:cNvPr id="5" name="TextBox 1"/>
        <cdr:cNvSpPr txBox="1"/>
      </cdr:nvSpPr>
      <cdr:spPr>
        <a:xfrm xmlns:a="http://schemas.openxmlformats.org/drawingml/2006/main">
          <a:off x="3687000" y="1151383"/>
          <a:ext cx="392015"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17%</a:t>
          </a:r>
          <a:endParaRPr lang="ru-RU" sz="1100" b="1" dirty="0">
            <a:solidFill>
              <a:schemeClr val="bg1">
                <a:lumMod val="50000"/>
              </a:schemeClr>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0.15296</cdr:x>
      <cdr:y>0.40892</cdr:y>
    </cdr:from>
    <cdr:to>
      <cdr:x>0.23957</cdr:x>
      <cdr:y>0.54647</cdr:y>
    </cdr:to>
    <cdr:sp macro="" textlink="">
      <cdr:nvSpPr>
        <cdr:cNvPr id="2" name="TextBox 1"/>
        <cdr:cNvSpPr txBox="1"/>
      </cdr:nvSpPr>
      <cdr:spPr>
        <a:xfrm xmlns:a="http://schemas.openxmlformats.org/drawingml/2006/main">
          <a:off x="692335" y="737117"/>
          <a:ext cx="392015" cy="247954"/>
        </a:xfrm>
        <a:prstGeom xmlns:a="http://schemas.openxmlformats.org/drawingml/2006/main" prst="rect">
          <a:avLst/>
        </a:prstGeom>
      </cdr:spPr>
      <cdr:txBody>
        <a:bodyPr xmlns:a="http://schemas.openxmlformats.org/drawingml/2006/main" wrap="none" rtlCol="0"/>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100" b="1" dirty="0" smtClean="0">
              <a:solidFill>
                <a:schemeClr val="bg1">
                  <a:lumMod val="50000"/>
                </a:schemeClr>
              </a:solidFill>
            </a:rPr>
            <a:t>37%</a:t>
          </a:r>
          <a:endParaRPr lang="ru-RU" sz="1100" b="1" dirty="0">
            <a:solidFill>
              <a:schemeClr val="bg1">
                <a:lumMod val="50000"/>
              </a:schemeClr>
            </a:solidFill>
          </a:endParaRPr>
        </a:p>
      </cdr:txBody>
    </cdr:sp>
  </cdr:relSizeAnchor>
  <cdr:relSizeAnchor xmlns:cdr="http://schemas.openxmlformats.org/drawingml/2006/chartDrawing">
    <cdr:from>
      <cdr:x>0.37121</cdr:x>
      <cdr:y>0.63086</cdr:y>
    </cdr:from>
    <cdr:to>
      <cdr:x>0.45781</cdr:x>
      <cdr:y>0.73481</cdr:y>
    </cdr:to>
    <cdr:sp macro="" textlink="">
      <cdr:nvSpPr>
        <cdr:cNvPr id="3" name="TextBox 1"/>
        <cdr:cNvSpPr txBox="1"/>
      </cdr:nvSpPr>
      <cdr:spPr>
        <a:xfrm xmlns:a="http://schemas.openxmlformats.org/drawingml/2006/main">
          <a:off x="1680189" y="1137189"/>
          <a:ext cx="391970"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4%</a:t>
          </a:r>
          <a:endParaRPr lang="ru-RU" sz="1100" b="1" dirty="0">
            <a:solidFill>
              <a:schemeClr val="bg1">
                <a:lumMod val="50000"/>
              </a:schemeClr>
            </a:solidFill>
          </a:endParaRPr>
        </a:p>
      </cdr:txBody>
    </cdr:sp>
  </cdr:relSizeAnchor>
  <cdr:relSizeAnchor xmlns:cdr="http://schemas.openxmlformats.org/drawingml/2006/chartDrawing">
    <cdr:from>
      <cdr:x>0.59323</cdr:x>
      <cdr:y>0.57683</cdr:y>
    </cdr:from>
    <cdr:to>
      <cdr:x>0.67984</cdr:x>
      <cdr:y>0.68078</cdr:y>
    </cdr:to>
    <cdr:sp macro="" textlink="">
      <cdr:nvSpPr>
        <cdr:cNvPr id="4" name="TextBox 1"/>
        <cdr:cNvSpPr txBox="1"/>
      </cdr:nvSpPr>
      <cdr:spPr>
        <a:xfrm xmlns:a="http://schemas.openxmlformats.org/drawingml/2006/main">
          <a:off x="2685082" y="1039800"/>
          <a:ext cx="392015" cy="1873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26%</a:t>
          </a:r>
          <a:endParaRPr lang="ru-RU" sz="1100" b="1" dirty="0">
            <a:solidFill>
              <a:schemeClr val="bg1">
                <a:lumMod val="50000"/>
              </a:schemeClr>
            </a:solidFill>
          </a:endParaRPr>
        </a:p>
      </cdr:txBody>
    </cdr:sp>
  </cdr:relSizeAnchor>
  <cdr:relSizeAnchor xmlns:cdr="http://schemas.openxmlformats.org/drawingml/2006/chartDrawing">
    <cdr:from>
      <cdr:x>0.81986</cdr:x>
      <cdr:y>0.47287</cdr:y>
    </cdr:from>
    <cdr:to>
      <cdr:x>0.90647</cdr:x>
      <cdr:y>0.57683</cdr:y>
    </cdr:to>
    <cdr:sp macro="" textlink="">
      <cdr:nvSpPr>
        <cdr:cNvPr id="5" name="TextBox 1"/>
        <cdr:cNvSpPr txBox="1"/>
      </cdr:nvSpPr>
      <cdr:spPr>
        <a:xfrm xmlns:a="http://schemas.openxmlformats.org/drawingml/2006/main">
          <a:off x="3710857" y="852402"/>
          <a:ext cx="392015" cy="18739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33%</a:t>
          </a:r>
          <a:endParaRPr lang="ru-RU" sz="1100" b="1" dirty="0">
            <a:solidFill>
              <a:schemeClr val="bg1">
                <a:lumMod val="50000"/>
              </a:schemeClr>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0.15647</cdr:x>
      <cdr:y>0.60742</cdr:y>
    </cdr:from>
    <cdr:to>
      <cdr:x>0.24308</cdr:x>
      <cdr:y>0.74497</cdr:y>
    </cdr:to>
    <cdr:sp macro="" textlink="">
      <cdr:nvSpPr>
        <cdr:cNvPr id="2" name="TextBox 1"/>
        <cdr:cNvSpPr txBox="1"/>
      </cdr:nvSpPr>
      <cdr:spPr>
        <a:xfrm xmlns:a="http://schemas.openxmlformats.org/drawingml/2006/main">
          <a:off x="708232" y="1094928"/>
          <a:ext cx="392014" cy="247948"/>
        </a:xfrm>
        <a:prstGeom xmlns:a="http://schemas.openxmlformats.org/drawingml/2006/main" prst="rect">
          <a:avLst/>
        </a:prstGeom>
      </cdr:spPr>
      <cdr:txBody>
        <a:bodyPr xmlns:a="http://schemas.openxmlformats.org/drawingml/2006/main" wrap="none" rtlCol="0"/>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100" b="1" dirty="0" smtClean="0">
              <a:solidFill>
                <a:schemeClr val="bg1">
                  <a:lumMod val="50000"/>
                </a:schemeClr>
              </a:solidFill>
            </a:rPr>
            <a:t>21%</a:t>
          </a:r>
          <a:endParaRPr lang="ru-RU" sz="1100" b="1" dirty="0">
            <a:solidFill>
              <a:schemeClr val="bg1">
                <a:lumMod val="50000"/>
              </a:schemeClr>
            </a:solidFill>
          </a:endParaRPr>
        </a:p>
      </cdr:txBody>
    </cdr:sp>
  </cdr:relSizeAnchor>
  <cdr:relSizeAnchor xmlns:cdr="http://schemas.openxmlformats.org/drawingml/2006/chartDrawing">
    <cdr:from>
      <cdr:x>0.37121</cdr:x>
      <cdr:y>0.63086</cdr:y>
    </cdr:from>
    <cdr:to>
      <cdr:x>0.45781</cdr:x>
      <cdr:y>0.73481</cdr:y>
    </cdr:to>
    <cdr:sp macro="" textlink="">
      <cdr:nvSpPr>
        <cdr:cNvPr id="3" name="TextBox 1"/>
        <cdr:cNvSpPr txBox="1"/>
      </cdr:nvSpPr>
      <cdr:spPr>
        <a:xfrm xmlns:a="http://schemas.openxmlformats.org/drawingml/2006/main">
          <a:off x="1680189" y="1137189"/>
          <a:ext cx="391970"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3%</a:t>
          </a:r>
          <a:endParaRPr lang="ru-RU" sz="1100" b="1" dirty="0">
            <a:solidFill>
              <a:schemeClr val="bg1">
                <a:lumMod val="50000"/>
              </a:schemeClr>
            </a:solidFill>
          </a:endParaRPr>
        </a:p>
      </cdr:txBody>
    </cdr:sp>
  </cdr:relSizeAnchor>
  <cdr:relSizeAnchor xmlns:cdr="http://schemas.openxmlformats.org/drawingml/2006/chartDrawing">
    <cdr:from>
      <cdr:x>0.59674</cdr:x>
      <cdr:y>0.62976</cdr:y>
    </cdr:from>
    <cdr:to>
      <cdr:x>0.68335</cdr:x>
      <cdr:y>0.73371</cdr:y>
    </cdr:to>
    <cdr:sp macro="" textlink="">
      <cdr:nvSpPr>
        <cdr:cNvPr id="4" name="TextBox 1"/>
        <cdr:cNvSpPr txBox="1"/>
      </cdr:nvSpPr>
      <cdr:spPr>
        <a:xfrm xmlns:a="http://schemas.openxmlformats.org/drawingml/2006/main">
          <a:off x="2700985" y="1135209"/>
          <a:ext cx="392015" cy="1873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24%</a:t>
          </a:r>
          <a:endParaRPr lang="ru-RU" sz="1100" b="1" dirty="0">
            <a:solidFill>
              <a:schemeClr val="bg1">
                <a:lumMod val="50000"/>
              </a:schemeClr>
            </a:solidFill>
          </a:endParaRPr>
        </a:p>
      </cdr:txBody>
    </cdr:sp>
  </cdr:relSizeAnchor>
  <cdr:relSizeAnchor xmlns:cdr="http://schemas.openxmlformats.org/drawingml/2006/chartDrawing">
    <cdr:from>
      <cdr:x>0.81108</cdr:x>
      <cdr:y>0.46846</cdr:y>
    </cdr:from>
    <cdr:to>
      <cdr:x>0.89769</cdr:x>
      <cdr:y>0.57242</cdr:y>
    </cdr:to>
    <cdr:sp macro="" textlink="">
      <cdr:nvSpPr>
        <cdr:cNvPr id="5" name="TextBox 1"/>
        <cdr:cNvSpPr txBox="1"/>
      </cdr:nvSpPr>
      <cdr:spPr>
        <a:xfrm xmlns:a="http://schemas.openxmlformats.org/drawingml/2006/main">
          <a:off x="3671099" y="844443"/>
          <a:ext cx="392015" cy="18739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52%</a:t>
          </a:r>
          <a:endParaRPr lang="ru-RU" sz="1100" b="1" dirty="0">
            <a:solidFill>
              <a:schemeClr val="bg1">
                <a:lumMod val="50000"/>
              </a:schemeClr>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0.15296</cdr:x>
      <cdr:y>0.40892</cdr:y>
    </cdr:from>
    <cdr:to>
      <cdr:x>0.23957</cdr:x>
      <cdr:y>0.54647</cdr:y>
    </cdr:to>
    <cdr:sp macro="" textlink="">
      <cdr:nvSpPr>
        <cdr:cNvPr id="2" name="TextBox 1"/>
        <cdr:cNvSpPr txBox="1"/>
      </cdr:nvSpPr>
      <cdr:spPr>
        <a:xfrm xmlns:a="http://schemas.openxmlformats.org/drawingml/2006/main">
          <a:off x="692335" y="737117"/>
          <a:ext cx="392015" cy="247954"/>
        </a:xfrm>
        <a:prstGeom xmlns:a="http://schemas.openxmlformats.org/drawingml/2006/main" prst="rect">
          <a:avLst/>
        </a:prstGeom>
      </cdr:spPr>
      <cdr:txBody>
        <a:bodyPr xmlns:a="http://schemas.openxmlformats.org/drawingml/2006/main" wrap="none" rtlCol="0"/>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100" b="1" dirty="0" smtClean="0">
              <a:solidFill>
                <a:schemeClr val="bg1">
                  <a:lumMod val="50000"/>
                </a:schemeClr>
              </a:solidFill>
            </a:rPr>
            <a:t>34%</a:t>
          </a:r>
          <a:endParaRPr lang="ru-RU" sz="1100" b="1" dirty="0">
            <a:solidFill>
              <a:schemeClr val="bg1">
                <a:lumMod val="50000"/>
              </a:schemeClr>
            </a:solidFill>
          </a:endParaRPr>
        </a:p>
      </cdr:txBody>
    </cdr:sp>
  </cdr:relSizeAnchor>
  <cdr:relSizeAnchor xmlns:cdr="http://schemas.openxmlformats.org/drawingml/2006/chartDrawing">
    <cdr:from>
      <cdr:x>0.37297</cdr:x>
      <cdr:y>0.63086</cdr:y>
    </cdr:from>
    <cdr:to>
      <cdr:x>0.45957</cdr:x>
      <cdr:y>0.73481</cdr:y>
    </cdr:to>
    <cdr:sp macro="" textlink="">
      <cdr:nvSpPr>
        <cdr:cNvPr id="3" name="TextBox 1"/>
        <cdr:cNvSpPr txBox="1"/>
      </cdr:nvSpPr>
      <cdr:spPr>
        <a:xfrm xmlns:a="http://schemas.openxmlformats.org/drawingml/2006/main">
          <a:off x="1688140" y="1137196"/>
          <a:ext cx="391969" cy="18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17%</a:t>
          </a:r>
          <a:endParaRPr lang="ru-RU" sz="1100" b="1" dirty="0">
            <a:solidFill>
              <a:schemeClr val="bg1">
                <a:lumMod val="50000"/>
              </a:schemeClr>
            </a:solidFill>
          </a:endParaRPr>
        </a:p>
      </cdr:txBody>
    </cdr:sp>
  </cdr:relSizeAnchor>
  <cdr:relSizeAnchor xmlns:cdr="http://schemas.openxmlformats.org/drawingml/2006/chartDrawing">
    <cdr:from>
      <cdr:x>0.5946</cdr:x>
      <cdr:y>0.5452</cdr:y>
    </cdr:from>
    <cdr:to>
      <cdr:x>0.68121</cdr:x>
      <cdr:y>0.64915</cdr:y>
    </cdr:to>
    <cdr:sp macro="" textlink="">
      <cdr:nvSpPr>
        <cdr:cNvPr id="4" name="TextBox 1"/>
        <cdr:cNvSpPr txBox="1"/>
      </cdr:nvSpPr>
      <cdr:spPr>
        <a:xfrm xmlns:a="http://schemas.openxmlformats.org/drawingml/2006/main">
          <a:off x="3457298" y="1742820"/>
          <a:ext cx="503596" cy="33229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26%</a:t>
          </a:r>
          <a:endParaRPr lang="ru-RU" sz="1100" b="1" dirty="0">
            <a:solidFill>
              <a:schemeClr val="bg1">
                <a:lumMod val="50000"/>
              </a:schemeClr>
            </a:solidFill>
          </a:endParaRPr>
        </a:p>
      </cdr:txBody>
    </cdr:sp>
  </cdr:relSizeAnchor>
  <cdr:relSizeAnchor xmlns:cdr="http://schemas.openxmlformats.org/drawingml/2006/chartDrawing">
    <cdr:from>
      <cdr:x>0.82553</cdr:x>
      <cdr:y>0.56162</cdr:y>
    </cdr:from>
    <cdr:to>
      <cdr:x>0.91214</cdr:x>
      <cdr:y>0.66558</cdr:y>
    </cdr:to>
    <cdr:sp macro="" textlink="">
      <cdr:nvSpPr>
        <cdr:cNvPr id="5" name="TextBox 1"/>
        <cdr:cNvSpPr txBox="1"/>
      </cdr:nvSpPr>
      <cdr:spPr>
        <a:xfrm xmlns:a="http://schemas.openxmlformats.org/drawingml/2006/main">
          <a:off x="4800059" y="1795329"/>
          <a:ext cx="503596" cy="33232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chemeClr val="bg1">
                  <a:lumMod val="50000"/>
                </a:schemeClr>
              </a:solidFill>
            </a:rPr>
            <a:t>24%</a:t>
          </a:r>
          <a:endParaRPr lang="ru-RU" sz="1100" b="1" dirty="0">
            <a:solidFill>
              <a:schemeClr val="bg1">
                <a:lumMod val="50000"/>
              </a:schemeClr>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46F1E59-834B-4B22-99F0-3B780F10DD14}" type="datetimeFigureOut">
              <a:rPr lang="ru-RU" smtClean="0"/>
              <a:t>26.10.2021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73695E-F4F5-47D5-BA6C-CC1956A7529B}" type="slidenum">
              <a:rPr lang="ru-RU" smtClean="0"/>
              <a:t>‹#›</a:t>
            </a:fld>
            <a:endParaRPr lang="ru-RU"/>
          </a:p>
        </p:txBody>
      </p:sp>
    </p:spTree>
    <p:extLst>
      <p:ext uri="{BB962C8B-B14F-4D97-AF65-F5344CB8AC3E}">
        <p14:creationId xmlns:p14="http://schemas.microsoft.com/office/powerpoint/2010/main" val="333497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46F1E59-834B-4B22-99F0-3B780F10DD14}" type="datetimeFigureOut">
              <a:rPr lang="ru-RU" smtClean="0"/>
              <a:t>26.10.2021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73695E-F4F5-47D5-BA6C-CC1956A7529B}" type="slidenum">
              <a:rPr lang="ru-RU" smtClean="0"/>
              <a:t>‹#›</a:t>
            </a:fld>
            <a:endParaRPr lang="ru-RU"/>
          </a:p>
        </p:txBody>
      </p:sp>
    </p:spTree>
    <p:extLst>
      <p:ext uri="{BB962C8B-B14F-4D97-AF65-F5344CB8AC3E}">
        <p14:creationId xmlns:p14="http://schemas.microsoft.com/office/powerpoint/2010/main" val="1501892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46F1E59-834B-4B22-99F0-3B780F10DD14}" type="datetimeFigureOut">
              <a:rPr lang="ru-RU" smtClean="0"/>
              <a:t>26.10.2021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73695E-F4F5-47D5-BA6C-CC1956A7529B}" type="slidenum">
              <a:rPr lang="ru-RU" smtClean="0"/>
              <a:t>‹#›</a:t>
            </a:fld>
            <a:endParaRPr lang="ru-RU"/>
          </a:p>
        </p:txBody>
      </p:sp>
    </p:spTree>
    <p:extLst>
      <p:ext uri="{BB962C8B-B14F-4D97-AF65-F5344CB8AC3E}">
        <p14:creationId xmlns:p14="http://schemas.microsoft.com/office/powerpoint/2010/main" val="3466555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46F1E59-834B-4B22-99F0-3B780F10DD14}" type="datetimeFigureOut">
              <a:rPr lang="ru-RU" smtClean="0"/>
              <a:t>26.10.2021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73695E-F4F5-47D5-BA6C-CC1956A7529B}" type="slidenum">
              <a:rPr lang="ru-RU" smtClean="0"/>
              <a:t>‹#›</a:t>
            </a:fld>
            <a:endParaRPr lang="ru-RU"/>
          </a:p>
        </p:txBody>
      </p:sp>
    </p:spTree>
    <p:extLst>
      <p:ext uri="{BB962C8B-B14F-4D97-AF65-F5344CB8AC3E}">
        <p14:creationId xmlns:p14="http://schemas.microsoft.com/office/powerpoint/2010/main" val="204153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46F1E59-834B-4B22-99F0-3B780F10DD14}" type="datetimeFigureOut">
              <a:rPr lang="ru-RU" smtClean="0"/>
              <a:t>26.10.2021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73695E-F4F5-47D5-BA6C-CC1956A7529B}" type="slidenum">
              <a:rPr lang="ru-RU" smtClean="0"/>
              <a:t>‹#›</a:t>
            </a:fld>
            <a:endParaRPr lang="ru-RU"/>
          </a:p>
        </p:txBody>
      </p:sp>
    </p:spTree>
    <p:extLst>
      <p:ext uri="{BB962C8B-B14F-4D97-AF65-F5344CB8AC3E}">
        <p14:creationId xmlns:p14="http://schemas.microsoft.com/office/powerpoint/2010/main" val="2773394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46F1E59-834B-4B22-99F0-3B780F10DD14}" type="datetimeFigureOut">
              <a:rPr lang="ru-RU" smtClean="0"/>
              <a:t>26.10.2021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73695E-F4F5-47D5-BA6C-CC1956A7529B}" type="slidenum">
              <a:rPr lang="ru-RU" smtClean="0"/>
              <a:t>‹#›</a:t>
            </a:fld>
            <a:endParaRPr lang="ru-RU"/>
          </a:p>
        </p:txBody>
      </p:sp>
    </p:spTree>
    <p:extLst>
      <p:ext uri="{BB962C8B-B14F-4D97-AF65-F5344CB8AC3E}">
        <p14:creationId xmlns:p14="http://schemas.microsoft.com/office/powerpoint/2010/main" val="412231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46F1E59-834B-4B22-99F0-3B780F10DD14}" type="datetimeFigureOut">
              <a:rPr lang="ru-RU" smtClean="0"/>
              <a:t>26.10.2021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E73695E-F4F5-47D5-BA6C-CC1956A7529B}" type="slidenum">
              <a:rPr lang="ru-RU" smtClean="0"/>
              <a:t>‹#›</a:t>
            </a:fld>
            <a:endParaRPr lang="ru-RU"/>
          </a:p>
        </p:txBody>
      </p:sp>
    </p:spTree>
    <p:extLst>
      <p:ext uri="{BB962C8B-B14F-4D97-AF65-F5344CB8AC3E}">
        <p14:creationId xmlns:p14="http://schemas.microsoft.com/office/powerpoint/2010/main" val="55960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46F1E59-834B-4B22-99F0-3B780F10DD14}" type="datetimeFigureOut">
              <a:rPr lang="ru-RU" smtClean="0"/>
              <a:t>26.10.2021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E73695E-F4F5-47D5-BA6C-CC1956A7529B}" type="slidenum">
              <a:rPr lang="ru-RU" smtClean="0"/>
              <a:t>‹#›</a:t>
            </a:fld>
            <a:endParaRPr lang="ru-RU"/>
          </a:p>
        </p:txBody>
      </p:sp>
    </p:spTree>
    <p:extLst>
      <p:ext uri="{BB962C8B-B14F-4D97-AF65-F5344CB8AC3E}">
        <p14:creationId xmlns:p14="http://schemas.microsoft.com/office/powerpoint/2010/main" val="3480911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46F1E59-834B-4B22-99F0-3B780F10DD14}" type="datetimeFigureOut">
              <a:rPr lang="ru-RU" smtClean="0"/>
              <a:t>26.10.2021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E73695E-F4F5-47D5-BA6C-CC1956A7529B}" type="slidenum">
              <a:rPr lang="ru-RU" smtClean="0"/>
              <a:t>‹#›</a:t>
            </a:fld>
            <a:endParaRPr lang="ru-RU"/>
          </a:p>
        </p:txBody>
      </p:sp>
    </p:spTree>
    <p:extLst>
      <p:ext uri="{BB962C8B-B14F-4D97-AF65-F5344CB8AC3E}">
        <p14:creationId xmlns:p14="http://schemas.microsoft.com/office/powerpoint/2010/main" val="3574910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46F1E59-834B-4B22-99F0-3B780F10DD14}" type="datetimeFigureOut">
              <a:rPr lang="ru-RU" smtClean="0"/>
              <a:t>26.10.2021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73695E-F4F5-47D5-BA6C-CC1956A7529B}" type="slidenum">
              <a:rPr lang="ru-RU" smtClean="0"/>
              <a:t>‹#›</a:t>
            </a:fld>
            <a:endParaRPr lang="ru-RU"/>
          </a:p>
        </p:txBody>
      </p:sp>
    </p:spTree>
    <p:extLst>
      <p:ext uri="{BB962C8B-B14F-4D97-AF65-F5344CB8AC3E}">
        <p14:creationId xmlns:p14="http://schemas.microsoft.com/office/powerpoint/2010/main" val="403397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46F1E59-834B-4B22-99F0-3B780F10DD14}" type="datetimeFigureOut">
              <a:rPr lang="ru-RU" smtClean="0"/>
              <a:t>26.10.2021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73695E-F4F5-47D5-BA6C-CC1956A7529B}" type="slidenum">
              <a:rPr lang="ru-RU" smtClean="0"/>
              <a:t>‹#›</a:t>
            </a:fld>
            <a:endParaRPr lang="ru-RU"/>
          </a:p>
        </p:txBody>
      </p:sp>
    </p:spTree>
    <p:extLst>
      <p:ext uri="{BB962C8B-B14F-4D97-AF65-F5344CB8AC3E}">
        <p14:creationId xmlns:p14="http://schemas.microsoft.com/office/powerpoint/2010/main" val="1232003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F1E59-834B-4B22-99F0-3B780F10DD14}" type="datetimeFigureOut">
              <a:rPr lang="ru-RU" smtClean="0"/>
              <a:t>26.10.2021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3695E-F4F5-47D5-BA6C-CC1956A7529B}" type="slidenum">
              <a:rPr lang="ru-RU" smtClean="0"/>
              <a:t>‹#›</a:t>
            </a:fld>
            <a:endParaRPr lang="ru-RU"/>
          </a:p>
        </p:txBody>
      </p:sp>
    </p:spTree>
    <p:extLst>
      <p:ext uri="{BB962C8B-B14F-4D97-AF65-F5344CB8AC3E}">
        <p14:creationId xmlns:p14="http://schemas.microsoft.com/office/powerpoint/2010/main" val="3627460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hyperlink" Target="http://abiturient.tsu.ru/ru"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chart" Target="../charts/chart2.xml"/><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50126" y="2396970"/>
            <a:ext cx="9144000" cy="1670341"/>
          </a:xfrm>
        </p:spPr>
        <p:txBody>
          <a:bodyPr>
            <a:normAutofit/>
          </a:bodyPr>
          <a:lstStyle/>
          <a:p>
            <a:r>
              <a:rPr lang="ru-RU" dirty="0" smtClean="0"/>
              <a:t>Приемная кампания 2021г. </a:t>
            </a:r>
            <a:endParaRPr lang="ru-RU" dirty="0"/>
          </a:p>
        </p:txBody>
      </p:sp>
      <p:sp>
        <p:nvSpPr>
          <p:cNvPr id="3" name="Подзаголовок 2"/>
          <p:cNvSpPr>
            <a:spLocks noGrp="1"/>
          </p:cNvSpPr>
          <p:nvPr>
            <p:ph type="subTitle" idx="1"/>
          </p:nvPr>
        </p:nvSpPr>
        <p:spPr>
          <a:xfrm>
            <a:off x="3048000" y="6051324"/>
            <a:ext cx="9144000" cy="806676"/>
          </a:xfrm>
        </p:spPr>
        <p:txBody>
          <a:bodyPr/>
          <a:lstStyle/>
          <a:p>
            <a:pPr algn="r"/>
            <a:r>
              <a:rPr lang="ru-RU" dirty="0" err="1" smtClean="0"/>
              <a:t>И.о</a:t>
            </a:r>
            <a:r>
              <a:rPr lang="ru-RU" dirty="0" smtClean="0"/>
              <a:t>. декана ФТФ Рыжих Ю.Н.</a:t>
            </a:r>
            <a:endParaRPr lang="ru-RU" dirty="0"/>
          </a:p>
        </p:txBody>
      </p:sp>
    </p:spTree>
    <p:extLst>
      <p:ext uri="{BB962C8B-B14F-4D97-AF65-F5344CB8AC3E}">
        <p14:creationId xmlns:p14="http://schemas.microsoft.com/office/powerpoint/2010/main" val="4210116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8346167" cy="409418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6167" y="0"/>
            <a:ext cx="2939143" cy="6858000"/>
          </a:xfrm>
          <a:prstGeom prst="rect">
            <a:avLst/>
          </a:prstGeom>
        </p:spPr>
      </p:pic>
      <p:pic>
        <p:nvPicPr>
          <p:cNvPr id="6" name="Рисунок 5"/>
          <p:cNvPicPr>
            <a:picLocks noChangeAspect="1"/>
          </p:cNvPicPr>
          <p:nvPr/>
        </p:nvPicPr>
        <p:blipFill>
          <a:blip r:embed="rId4"/>
          <a:stretch>
            <a:fillRect/>
          </a:stretch>
        </p:blipFill>
        <p:spPr>
          <a:xfrm>
            <a:off x="-1" y="3429000"/>
            <a:ext cx="8346167" cy="3974994"/>
          </a:xfrm>
          <a:prstGeom prst="rect">
            <a:avLst/>
          </a:prstGeom>
        </p:spPr>
      </p:pic>
      <p:sp>
        <p:nvSpPr>
          <p:cNvPr id="3" name="Прямоугольник 2"/>
          <p:cNvSpPr/>
          <p:nvPr/>
        </p:nvSpPr>
        <p:spPr>
          <a:xfrm>
            <a:off x="9213668" y="6488668"/>
            <a:ext cx="2891246" cy="369332"/>
          </a:xfrm>
          <a:prstGeom prst="rect">
            <a:avLst/>
          </a:prstGeom>
        </p:spPr>
        <p:txBody>
          <a:bodyPr wrap="square">
            <a:spAutoFit/>
          </a:bodyPr>
          <a:lstStyle/>
          <a:p>
            <a:r>
              <a:rPr lang="ru-RU" dirty="0"/>
              <a:t>https://ftf-abiturient.ru/</a:t>
            </a:r>
          </a:p>
        </p:txBody>
      </p:sp>
      <p:sp>
        <p:nvSpPr>
          <p:cNvPr id="7" name="Подзаголовок 2"/>
          <p:cNvSpPr txBox="1">
            <a:spLocks/>
          </p:cNvSpPr>
          <p:nvPr/>
        </p:nvSpPr>
        <p:spPr>
          <a:xfrm>
            <a:off x="25127" y="5290457"/>
            <a:ext cx="8321039" cy="15675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b="1" dirty="0" smtClean="0">
                <a:solidFill>
                  <a:schemeClr val="bg1"/>
                </a:solidFill>
              </a:rPr>
              <a:t>У ТГУ в этом году появились новые сайты для абитуриентов: и с ПК, и со смартфона все отображается отлично, правильно собрана информация о факультетах, главное дополнять сайты информацией, интересной для абитуриентов, которая отвечала бы на все вопросы родителей и абитуриентов</a:t>
            </a:r>
            <a:endParaRPr lang="ru-RU" sz="2400" b="1" dirty="0">
              <a:solidFill>
                <a:schemeClr val="bg1"/>
              </a:solidFill>
            </a:endParaRPr>
          </a:p>
        </p:txBody>
      </p:sp>
    </p:spTree>
    <p:extLst>
      <p:ext uri="{BB962C8B-B14F-4D97-AF65-F5344CB8AC3E}">
        <p14:creationId xmlns:p14="http://schemas.microsoft.com/office/powerpoint/2010/main" val="2431453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txBox="1">
            <a:spLocks/>
          </p:cNvSpPr>
          <p:nvPr/>
        </p:nvSpPr>
        <p:spPr>
          <a:xfrm>
            <a:off x="0" y="0"/>
            <a:ext cx="12192000" cy="52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Личный кабинет абитуриента</a:t>
            </a:r>
            <a:endParaRPr lang="ru-RU" dirty="0"/>
          </a:p>
        </p:txBody>
      </p:sp>
      <p:pic>
        <p:nvPicPr>
          <p:cNvPr id="4" name="Рисунок 3"/>
          <p:cNvPicPr>
            <a:picLocks noChangeAspect="1"/>
          </p:cNvPicPr>
          <p:nvPr/>
        </p:nvPicPr>
        <p:blipFill>
          <a:blip r:embed="rId2"/>
          <a:stretch>
            <a:fillRect/>
          </a:stretch>
        </p:blipFill>
        <p:spPr>
          <a:xfrm>
            <a:off x="661851" y="471872"/>
            <a:ext cx="5007428" cy="3914220"/>
          </a:xfrm>
          <a:prstGeom prst="rect">
            <a:avLst/>
          </a:prstGeom>
        </p:spPr>
      </p:pic>
      <p:pic>
        <p:nvPicPr>
          <p:cNvPr id="6" name="Рисунок 5"/>
          <p:cNvPicPr>
            <a:picLocks noChangeAspect="1"/>
          </p:cNvPicPr>
          <p:nvPr/>
        </p:nvPicPr>
        <p:blipFill>
          <a:blip r:embed="rId3"/>
          <a:stretch>
            <a:fillRect/>
          </a:stretch>
        </p:blipFill>
        <p:spPr>
          <a:xfrm>
            <a:off x="661851" y="4386092"/>
            <a:ext cx="4977874" cy="2478232"/>
          </a:xfrm>
          <a:prstGeom prst="rect">
            <a:avLst/>
          </a:prstGeom>
        </p:spPr>
      </p:pic>
      <p:pic>
        <p:nvPicPr>
          <p:cNvPr id="8" name="Рисунок 7"/>
          <p:cNvPicPr>
            <a:picLocks noChangeAspect="1"/>
          </p:cNvPicPr>
          <p:nvPr/>
        </p:nvPicPr>
        <p:blipFill>
          <a:blip r:embed="rId4"/>
          <a:stretch>
            <a:fillRect/>
          </a:stretch>
        </p:blipFill>
        <p:spPr>
          <a:xfrm>
            <a:off x="5669279" y="471872"/>
            <a:ext cx="5860869" cy="4641707"/>
          </a:xfrm>
          <a:prstGeom prst="rect">
            <a:avLst/>
          </a:prstGeom>
        </p:spPr>
      </p:pic>
      <p:sp>
        <p:nvSpPr>
          <p:cNvPr id="9" name="Подзаголовок 2"/>
          <p:cNvSpPr txBox="1">
            <a:spLocks/>
          </p:cNvSpPr>
          <p:nvPr/>
        </p:nvSpPr>
        <p:spPr>
          <a:xfrm>
            <a:off x="5639725" y="5808749"/>
            <a:ext cx="6552276" cy="1049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Рисунок 1. Сравнение личных кабинетов абитуриента: а) ТУСУР б) ТГУ</a:t>
            </a:r>
            <a:endParaRPr lang="ru-RU" dirty="0"/>
          </a:p>
        </p:txBody>
      </p:sp>
      <p:sp>
        <p:nvSpPr>
          <p:cNvPr id="10" name="Прямоугольник 9"/>
          <p:cNvSpPr/>
          <p:nvPr/>
        </p:nvSpPr>
        <p:spPr>
          <a:xfrm>
            <a:off x="4850154" y="471872"/>
            <a:ext cx="766701" cy="523220"/>
          </a:xfrm>
          <a:prstGeom prst="rect">
            <a:avLst/>
          </a:prstGeom>
        </p:spPr>
        <p:txBody>
          <a:bodyPr wrap="square">
            <a:spAutoFit/>
          </a:bodyPr>
          <a:lstStyle/>
          <a:p>
            <a:r>
              <a:rPr lang="ru-RU" sz="2800" dirty="0"/>
              <a:t>а) </a:t>
            </a:r>
          </a:p>
        </p:txBody>
      </p:sp>
      <p:sp>
        <p:nvSpPr>
          <p:cNvPr id="11" name="Прямоугольник 10"/>
          <p:cNvSpPr/>
          <p:nvPr/>
        </p:nvSpPr>
        <p:spPr>
          <a:xfrm>
            <a:off x="10924383" y="523649"/>
            <a:ext cx="766701" cy="523220"/>
          </a:xfrm>
          <a:prstGeom prst="rect">
            <a:avLst/>
          </a:prstGeom>
        </p:spPr>
        <p:txBody>
          <a:bodyPr wrap="square">
            <a:spAutoFit/>
          </a:bodyPr>
          <a:lstStyle/>
          <a:p>
            <a:r>
              <a:rPr lang="ru-RU" sz="2800" dirty="0"/>
              <a:t>б</a:t>
            </a:r>
            <a:r>
              <a:rPr lang="ru-RU" sz="2800" dirty="0" smtClean="0"/>
              <a:t>) </a:t>
            </a:r>
            <a:endParaRPr lang="ru-RU" sz="2800" dirty="0"/>
          </a:p>
        </p:txBody>
      </p:sp>
    </p:spTree>
    <p:extLst>
      <p:ext uri="{BB962C8B-B14F-4D97-AF65-F5344CB8AC3E}">
        <p14:creationId xmlns:p14="http://schemas.microsoft.com/office/powerpoint/2010/main" val="1615229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2"/>
          <p:cNvSpPr txBox="1">
            <a:spLocks/>
          </p:cNvSpPr>
          <p:nvPr/>
        </p:nvSpPr>
        <p:spPr>
          <a:xfrm>
            <a:off x="0" y="69669"/>
            <a:ext cx="12192000" cy="52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Личный кабинет абитуриента</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1213608000"/>
              </p:ext>
            </p:extLst>
          </p:nvPr>
        </p:nvGraphicFramePr>
        <p:xfrm>
          <a:off x="2032000" y="719666"/>
          <a:ext cx="8128000" cy="521716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ru-RU" dirty="0" smtClean="0"/>
                        <a:t>ТУСУР</a:t>
                      </a:r>
                      <a:endParaRPr lang="ru-RU" dirty="0"/>
                    </a:p>
                  </a:txBody>
                  <a:tcPr/>
                </a:tc>
                <a:tc>
                  <a:txBody>
                    <a:bodyPr/>
                    <a:lstStyle/>
                    <a:p>
                      <a:pPr algn="ctr"/>
                      <a:r>
                        <a:rPr lang="ru-RU" dirty="0" smtClean="0"/>
                        <a:t>ТГУ</a:t>
                      </a:r>
                      <a:endParaRPr lang="ru-RU" dirty="0"/>
                    </a:p>
                  </a:txBody>
                  <a:tcPr/>
                </a:tc>
              </a:tr>
              <a:tr h="370840">
                <a:tc>
                  <a:txBody>
                    <a:bodyPr/>
                    <a:lstStyle/>
                    <a:p>
                      <a:r>
                        <a:rPr lang="ru-RU" dirty="0" smtClean="0"/>
                        <a:t>Отображаются факультеты (краткая информация, подсвечиваются разным цветом,</a:t>
                      </a:r>
                      <a:r>
                        <a:rPr lang="ru-RU" baseline="0" dirty="0" smtClean="0"/>
                        <a:t> коды направлений подготовки</a:t>
                      </a:r>
                      <a:r>
                        <a:rPr lang="ru-RU" dirty="0" smtClean="0"/>
                        <a:t>)</a:t>
                      </a:r>
                      <a:endParaRPr lang="ru-RU" dirty="0"/>
                    </a:p>
                  </a:txBody>
                  <a:tcPr/>
                </a:tc>
                <a:tc>
                  <a:txBody>
                    <a:bodyPr/>
                    <a:lstStyle/>
                    <a:p>
                      <a:r>
                        <a:rPr lang="ru-RU" dirty="0" smtClean="0"/>
                        <a:t>Информация о факультетах только на сайтах факультетов</a:t>
                      </a:r>
                      <a:endParaRPr lang="ru-RU" dirty="0"/>
                    </a:p>
                  </a:txBody>
                  <a:tcPr/>
                </a:tc>
              </a:tr>
              <a:tr h="370840">
                <a:tc>
                  <a:txBody>
                    <a:bodyPr/>
                    <a:lstStyle/>
                    <a:p>
                      <a:r>
                        <a:rPr lang="ru-RU" dirty="0" smtClean="0"/>
                        <a:t>Проходные</a:t>
                      </a:r>
                      <a:r>
                        <a:rPr lang="ru-RU" baseline="0" dirty="0" smtClean="0"/>
                        <a:t> баллы 2021 г.</a:t>
                      </a:r>
                      <a:endParaRPr lang="ru-RU" dirty="0"/>
                    </a:p>
                  </a:txBody>
                  <a:tcPr/>
                </a:tc>
                <a:tc>
                  <a:txBody>
                    <a:bodyPr/>
                    <a:lstStyle/>
                    <a:p>
                      <a:r>
                        <a:rPr lang="ru-RU" dirty="0" smtClean="0"/>
                        <a:t>На сайте приемной комиссии </a:t>
                      </a:r>
                      <a:r>
                        <a:rPr lang="en-US" dirty="0" smtClean="0">
                          <a:hlinkClick r:id="rId2"/>
                        </a:rPr>
                        <a:t>http://abiturient.tsu.ru/ru</a:t>
                      </a:r>
                      <a:r>
                        <a:rPr lang="ru-RU" dirty="0" smtClean="0"/>
                        <a:t> (раздел нормативные документы)</a:t>
                      </a:r>
                      <a:endParaRPr lang="ru-RU" dirty="0"/>
                    </a:p>
                  </a:txBody>
                  <a:tcPr/>
                </a:tc>
              </a:tr>
              <a:tr h="370840">
                <a:tc>
                  <a:txBody>
                    <a:bodyPr/>
                    <a:lstStyle/>
                    <a:p>
                      <a:r>
                        <a:rPr lang="ru-RU" dirty="0" smtClean="0"/>
                        <a:t>Бюджетные</a:t>
                      </a:r>
                      <a:r>
                        <a:rPr lang="ru-RU" baseline="0" dirty="0" smtClean="0"/>
                        <a:t> места</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В рейтинговых списках </a:t>
                      </a:r>
                      <a:r>
                        <a:rPr lang="en-US" dirty="0" smtClean="0">
                          <a:hlinkClick r:id="rId2"/>
                        </a:rPr>
                        <a:t>http://abiturient.tsu.ru/ru</a:t>
                      </a:r>
                      <a:r>
                        <a:rPr lang="ru-RU" dirty="0" smtClean="0"/>
                        <a:t> (раздел нормативные документы)</a:t>
                      </a:r>
                    </a:p>
                  </a:txBody>
                  <a:tcPr/>
                </a:tc>
              </a:tr>
              <a:tr h="370840">
                <a:tc>
                  <a:txBody>
                    <a:bodyPr/>
                    <a:lstStyle/>
                    <a:p>
                      <a:r>
                        <a:rPr lang="ru-RU" dirty="0" smtClean="0"/>
                        <a:t>Проходной балл 2020 г. (подсвечивается разным цветом, исходя от балла абитуриента)</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На сайте приемной комиссии в разделе</a:t>
                      </a:r>
                      <a:r>
                        <a:rPr lang="ru-RU" baseline="0" dirty="0" smtClean="0"/>
                        <a:t> </a:t>
                      </a:r>
                      <a:r>
                        <a:rPr lang="en-US" baseline="0" dirty="0" smtClean="0">
                          <a:hlinkClick r:id="rId2"/>
                        </a:rPr>
                        <a:t>http://abiturient.tsu.ru/ru</a:t>
                      </a:r>
                      <a:r>
                        <a:rPr lang="ru-RU" baseline="0" dirty="0" smtClean="0"/>
                        <a:t> </a:t>
                      </a:r>
                      <a:r>
                        <a:rPr lang="ru-RU" dirty="0" smtClean="0"/>
                        <a:t>(раздел нормативные документы)</a:t>
                      </a:r>
                    </a:p>
                  </a:txBody>
                  <a:tcPr/>
                </a:tc>
              </a:tr>
              <a:tr h="370840">
                <a:tc>
                  <a:txBody>
                    <a:bodyPr/>
                    <a:lstStyle/>
                    <a:p>
                      <a:r>
                        <a:rPr lang="ru-RU" dirty="0" smtClean="0"/>
                        <a:t>Стоимость обучения</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На сайте приемной комиссии</a:t>
                      </a:r>
                      <a:r>
                        <a:rPr lang="ru-RU" baseline="0" dirty="0" smtClean="0"/>
                        <a:t> </a:t>
                      </a:r>
                      <a:r>
                        <a:rPr lang="en-US" baseline="0" dirty="0" smtClean="0">
                          <a:hlinkClick r:id="rId2"/>
                        </a:rPr>
                        <a:t>http://abiturient.tsu.ru/ru</a:t>
                      </a:r>
                      <a:r>
                        <a:rPr lang="ru-RU" baseline="0" dirty="0" smtClean="0"/>
                        <a:t> </a:t>
                      </a:r>
                      <a:r>
                        <a:rPr lang="ru-RU" dirty="0" smtClean="0"/>
                        <a:t>(раздел нормативные документы)</a:t>
                      </a:r>
                    </a:p>
                  </a:txBody>
                  <a:tcPr/>
                </a:tc>
              </a:tr>
            </a:tbl>
          </a:graphicData>
        </a:graphic>
      </p:graphicFrame>
      <p:sp>
        <p:nvSpPr>
          <p:cNvPr id="4" name="Прямоугольник 3"/>
          <p:cNvSpPr/>
          <p:nvPr/>
        </p:nvSpPr>
        <p:spPr>
          <a:xfrm>
            <a:off x="-1" y="5936826"/>
            <a:ext cx="12192001" cy="646331"/>
          </a:xfrm>
          <a:prstGeom prst="rect">
            <a:avLst/>
          </a:prstGeom>
        </p:spPr>
        <p:txBody>
          <a:bodyPr wrap="square">
            <a:spAutoFit/>
          </a:bodyPr>
          <a:lstStyle/>
          <a:p>
            <a:r>
              <a:rPr lang="ru-RU" dirty="0" smtClean="0"/>
              <a:t>В личном кабинете ТГУ информация представлена разрознено (абитуриент должен самостоятельно искать информацию на сторонних ресурсах, что затрудняет выбор факультета</a:t>
            </a:r>
            <a:r>
              <a:rPr lang="ru-RU" dirty="0"/>
              <a:t> </a:t>
            </a:r>
            <a:r>
              <a:rPr lang="ru-RU" dirty="0" smtClean="0"/>
              <a:t>и направления)</a:t>
            </a:r>
            <a:endParaRPr lang="ru-RU" dirty="0"/>
          </a:p>
        </p:txBody>
      </p:sp>
    </p:spTree>
    <p:extLst>
      <p:ext uri="{BB962C8B-B14F-4D97-AF65-F5344CB8AC3E}">
        <p14:creationId xmlns:p14="http://schemas.microsoft.com/office/powerpoint/2010/main" val="2569826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6594803" cy="5042263"/>
          </a:xfrm>
          <a:prstGeom prst="rect">
            <a:avLst/>
          </a:prstGeom>
        </p:spPr>
      </p:pic>
      <p:sp>
        <p:nvSpPr>
          <p:cNvPr id="3" name="Подзаголовок 2"/>
          <p:cNvSpPr txBox="1">
            <a:spLocks/>
          </p:cNvSpPr>
          <p:nvPr/>
        </p:nvSpPr>
        <p:spPr>
          <a:xfrm>
            <a:off x="78377" y="5122287"/>
            <a:ext cx="6244045" cy="912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Рисунок 2. Пример рационального оформления личного кабинета (Скриншот личного кабинета ТУСУР-а)</a:t>
            </a:r>
            <a:endParaRPr lang="ru-RU" dirty="0"/>
          </a:p>
        </p:txBody>
      </p:sp>
      <p:sp>
        <p:nvSpPr>
          <p:cNvPr id="4" name="Подзаголовок 2"/>
          <p:cNvSpPr txBox="1">
            <a:spLocks/>
          </p:cNvSpPr>
          <p:nvPr/>
        </p:nvSpPr>
        <p:spPr>
          <a:xfrm>
            <a:off x="6741874" y="374469"/>
            <a:ext cx="5097428" cy="5428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ru-RU" dirty="0" smtClean="0"/>
              <a:t>Информация о том, выгружены ли баллы в ФИС (в ТГУ можно отследить только через рейтинговые списки)</a:t>
            </a:r>
          </a:p>
          <a:p>
            <a:pPr marL="514350" indent="-514350">
              <a:buAutoNum type="arabicPeriod"/>
            </a:pPr>
            <a:r>
              <a:rPr lang="ru-RU" dirty="0" smtClean="0"/>
              <a:t>Где находится заявление (на каком факультете) </a:t>
            </a:r>
          </a:p>
          <a:p>
            <a:pPr marL="514350" indent="-514350">
              <a:buAutoNum type="arabicPeriod"/>
            </a:pPr>
            <a:r>
              <a:rPr lang="ru-RU" dirty="0" smtClean="0"/>
              <a:t>Тел. и почта ответственного секретаря (в ТГУ можно узнать только на сайте приемной комиссии)</a:t>
            </a:r>
          </a:p>
          <a:p>
            <a:pPr marL="514350" indent="-514350">
              <a:buAutoNum type="arabicPeriod"/>
            </a:pPr>
            <a:r>
              <a:rPr lang="ru-RU" dirty="0" smtClean="0"/>
              <a:t>При зачислении в ТУСУР приказ о зачислении попадает в личный кабинет</a:t>
            </a:r>
          </a:p>
          <a:p>
            <a:pPr marL="514350" indent="-514350">
              <a:buAutoNum type="arabicPeriod"/>
            </a:pPr>
            <a:endParaRPr lang="ru-RU" dirty="0" smtClean="0"/>
          </a:p>
          <a:p>
            <a:pPr marL="514350" indent="-514350">
              <a:buAutoNum type="arabicPeriod"/>
            </a:pPr>
            <a:endParaRPr lang="ru-RU" dirty="0" smtClean="0"/>
          </a:p>
          <a:p>
            <a:pPr marL="514350" indent="-514350">
              <a:buAutoNum type="arabicPeriod"/>
            </a:pPr>
            <a:endParaRPr lang="ru-RU" dirty="0"/>
          </a:p>
        </p:txBody>
      </p:sp>
    </p:spTree>
    <p:extLst>
      <p:ext uri="{BB962C8B-B14F-4D97-AF65-F5344CB8AC3E}">
        <p14:creationId xmlns:p14="http://schemas.microsoft.com/office/powerpoint/2010/main" val="1367908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2"/>
          <p:cNvSpPr txBox="1">
            <a:spLocks/>
          </p:cNvSpPr>
          <p:nvPr/>
        </p:nvSpPr>
        <p:spPr>
          <a:xfrm>
            <a:off x="1123407" y="11854"/>
            <a:ext cx="5059679" cy="52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Рейтинговые списки</a:t>
            </a:r>
            <a:endParaRPr lang="ru-RU" dirty="0"/>
          </a:p>
        </p:txBody>
      </p:sp>
      <p:pic>
        <p:nvPicPr>
          <p:cNvPr id="3" name="Рисунок 2"/>
          <p:cNvPicPr>
            <a:picLocks noChangeAspect="1"/>
          </p:cNvPicPr>
          <p:nvPr/>
        </p:nvPicPr>
        <p:blipFill>
          <a:blip r:embed="rId2"/>
          <a:stretch>
            <a:fillRect/>
          </a:stretch>
        </p:blipFill>
        <p:spPr>
          <a:xfrm>
            <a:off x="531223" y="793896"/>
            <a:ext cx="4962191" cy="3532262"/>
          </a:xfrm>
          <a:prstGeom prst="rect">
            <a:avLst/>
          </a:prstGeom>
        </p:spPr>
      </p:pic>
      <p:sp>
        <p:nvSpPr>
          <p:cNvPr id="4" name="Прямоугольник 3"/>
          <p:cNvSpPr/>
          <p:nvPr/>
        </p:nvSpPr>
        <p:spPr>
          <a:xfrm>
            <a:off x="531223" y="426172"/>
            <a:ext cx="3474238" cy="369332"/>
          </a:xfrm>
          <a:prstGeom prst="rect">
            <a:avLst/>
          </a:prstGeom>
        </p:spPr>
        <p:txBody>
          <a:bodyPr wrap="square">
            <a:spAutoFit/>
          </a:bodyPr>
          <a:lstStyle/>
          <a:p>
            <a:r>
              <a:rPr lang="ru-RU" dirty="0"/>
              <a:t>https://abiturient.tusur.ru/</a:t>
            </a:r>
          </a:p>
        </p:txBody>
      </p:sp>
      <p:pic>
        <p:nvPicPr>
          <p:cNvPr id="6" name="Рисунок 5"/>
          <p:cNvPicPr>
            <a:picLocks noChangeAspect="1"/>
          </p:cNvPicPr>
          <p:nvPr/>
        </p:nvPicPr>
        <p:blipFill>
          <a:blip r:embed="rId3"/>
          <a:stretch>
            <a:fillRect/>
          </a:stretch>
        </p:blipFill>
        <p:spPr>
          <a:xfrm>
            <a:off x="6522836" y="-60960"/>
            <a:ext cx="5573487" cy="4815070"/>
          </a:xfrm>
          <a:prstGeom prst="rect">
            <a:avLst/>
          </a:prstGeom>
        </p:spPr>
      </p:pic>
      <p:pic>
        <p:nvPicPr>
          <p:cNvPr id="7" name="Рисунок 6"/>
          <p:cNvPicPr>
            <a:picLocks noChangeAspect="1"/>
          </p:cNvPicPr>
          <p:nvPr/>
        </p:nvPicPr>
        <p:blipFill>
          <a:blip r:embed="rId4"/>
          <a:stretch>
            <a:fillRect/>
          </a:stretch>
        </p:blipFill>
        <p:spPr>
          <a:xfrm>
            <a:off x="6522836" y="3705804"/>
            <a:ext cx="5573487" cy="4064123"/>
          </a:xfrm>
          <a:prstGeom prst="rect">
            <a:avLst/>
          </a:prstGeom>
        </p:spPr>
      </p:pic>
      <p:sp>
        <p:nvSpPr>
          <p:cNvPr id="8" name="Подзаголовок 2"/>
          <p:cNvSpPr txBox="1">
            <a:spLocks/>
          </p:cNvSpPr>
          <p:nvPr/>
        </p:nvSpPr>
        <p:spPr>
          <a:xfrm>
            <a:off x="0" y="5814175"/>
            <a:ext cx="6924278" cy="6106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smtClean="0"/>
              <a:t>Рисунок 3. Сравнение первой страницы сайтов приемных кампаний: а) ТУСУР б) ТГУ</a:t>
            </a:r>
            <a:endParaRPr lang="ru-RU" dirty="0"/>
          </a:p>
        </p:txBody>
      </p:sp>
      <p:sp>
        <p:nvSpPr>
          <p:cNvPr id="9" name="Прямоугольник 8"/>
          <p:cNvSpPr/>
          <p:nvPr/>
        </p:nvSpPr>
        <p:spPr>
          <a:xfrm>
            <a:off x="4161252" y="458559"/>
            <a:ext cx="546945" cy="523220"/>
          </a:xfrm>
          <a:prstGeom prst="rect">
            <a:avLst/>
          </a:prstGeom>
        </p:spPr>
        <p:txBody>
          <a:bodyPr wrap="none">
            <a:spAutoFit/>
          </a:bodyPr>
          <a:lstStyle/>
          <a:p>
            <a:r>
              <a:rPr lang="ru-RU" sz="2800" dirty="0"/>
              <a:t>а) </a:t>
            </a:r>
          </a:p>
        </p:txBody>
      </p:sp>
      <p:sp>
        <p:nvSpPr>
          <p:cNvPr id="10" name="Прямоугольник 9"/>
          <p:cNvSpPr/>
          <p:nvPr/>
        </p:nvSpPr>
        <p:spPr>
          <a:xfrm>
            <a:off x="10145363" y="0"/>
            <a:ext cx="566181" cy="523220"/>
          </a:xfrm>
          <a:prstGeom prst="rect">
            <a:avLst/>
          </a:prstGeom>
        </p:spPr>
        <p:txBody>
          <a:bodyPr wrap="none">
            <a:spAutoFit/>
          </a:bodyPr>
          <a:lstStyle/>
          <a:p>
            <a:r>
              <a:rPr lang="ru-RU" sz="2800" dirty="0" smtClean="0"/>
              <a:t>б) </a:t>
            </a:r>
            <a:endParaRPr lang="ru-RU" sz="2800" dirty="0"/>
          </a:p>
        </p:txBody>
      </p:sp>
      <p:sp>
        <p:nvSpPr>
          <p:cNvPr id="12" name="Прямоугольник 11"/>
          <p:cNvSpPr/>
          <p:nvPr/>
        </p:nvSpPr>
        <p:spPr>
          <a:xfrm>
            <a:off x="0" y="4213187"/>
            <a:ext cx="6522836" cy="1477328"/>
          </a:xfrm>
          <a:prstGeom prst="rect">
            <a:avLst/>
          </a:prstGeom>
        </p:spPr>
        <p:txBody>
          <a:bodyPr wrap="square">
            <a:spAutoFit/>
          </a:bodyPr>
          <a:lstStyle/>
          <a:p>
            <a:r>
              <a:rPr lang="ru-RU" dirty="0" smtClean="0"/>
              <a:t> Для того, чтобы выбрать направление для успешного поступления на бюджет необходимо правильно оценить свои шансы на поступление, во всех вузах публикуются рейтинговые списки. Попробуйте найти ссылку на рейтинговые списки на сайте приемной кампании ТУСУР-а и ТГУ. </a:t>
            </a:r>
            <a:endParaRPr lang="ru-RU" dirty="0"/>
          </a:p>
        </p:txBody>
      </p:sp>
    </p:spTree>
    <p:extLst>
      <p:ext uri="{BB962C8B-B14F-4D97-AF65-F5344CB8AC3E}">
        <p14:creationId xmlns:p14="http://schemas.microsoft.com/office/powerpoint/2010/main" val="706842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0878" y="209006"/>
            <a:ext cx="2508070" cy="5852162"/>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41" y="209006"/>
            <a:ext cx="2508069" cy="585216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344" y="209006"/>
            <a:ext cx="2508069" cy="585216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2965" y="209006"/>
            <a:ext cx="2508069" cy="5852160"/>
          </a:xfrm>
          <a:prstGeom prst="rect">
            <a:avLst/>
          </a:prstGeom>
        </p:spPr>
      </p:pic>
      <p:sp>
        <p:nvSpPr>
          <p:cNvPr id="7" name="Подзаголовок 2"/>
          <p:cNvSpPr txBox="1">
            <a:spLocks/>
          </p:cNvSpPr>
          <p:nvPr/>
        </p:nvSpPr>
        <p:spPr>
          <a:xfrm>
            <a:off x="95795" y="6017427"/>
            <a:ext cx="12192000" cy="6106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smtClean="0"/>
              <a:t>Рисунок 4. Сравнение рейтинговых списков а) ТУСУР-а б) ТГУ, открытых через смартфон (некорректное отображение таблиц через смартфон)</a:t>
            </a:r>
            <a:endParaRPr lang="ru-RU" dirty="0"/>
          </a:p>
        </p:txBody>
      </p:sp>
      <p:sp>
        <p:nvSpPr>
          <p:cNvPr id="8" name="Прямоугольник 7"/>
          <p:cNvSpPr/>
          <p:nvPr/>
        </p:nvSpPr>
        <p:spPr>
          <a:xfrm>
            <a:off x="653141" y="-52604"/>
            <a:ext cx="546945" cy="523220"/>
          </a:xfrm>
          <a:prstGeom prst="rect">
            <a:avLst/>
          </a:prstGeom>
        </p:spPr>
        <p:txBody>
          <a:bodyPr wrap="none">
            <a:spAutoFit/>
          </a:bodyPr>
          <a:lstStyle/>
          <a:p>
            <a:r>
              <a:rPr lang="ru-RU" sz="2800" dirty="0"/>
              <a:t>а) </a:t>
            </a:r>
          </a:p>
        </p:txBody>
      </p:sp>
      <p:sp>
        <p:nvSpPr>
          <p:cNvPr id="9" name="Прямоугольник 8"/>
          <p:cNvSpPr/>
          <p:nvPr/>
        </p:nvSpPr>
        <p:spPr>
          <a:xfrm>
            <a:off x="6425230" y="-52604"/>
            <a:ext cx="566181" cy="523220"/>
          </a:xfrm>
          <a:prstGeom prst="rect">
            <a:avLst/>
          </a:prstGeom>
        </p:spPr>
        <p:txBody>
          <a:bodyPr wrap="none">
            <a:spAutoFit/>
          </a:bodyPr>
          <a:lstStyle/>
          <a:p>
            <a:r>
              <a:rPr lang="ru-RU" sz="2800" dirty="0" smtClean="0"/>
              <a:t>б) </a:t>
            </a:r>
            <a:endParaRPr lang="ru-RU" sz="2800" dirty="0"/>
          </a:p>
        </p:txBody>
      </p:sp>
    </p:spTree>
    <p:extLst>
      <p:ext uri="{BB962C8B-B14F-4D97-AF65-F5344CB8AC3E}">
        <p14:creationId xmlns:p14="http://schemas.microsoft.com/office/powerpoint/2010/main" val="1880876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2"/>
          <p:cNvSpPr txBox="1">
            <a:spLocks/>
          </p:cNvSpPr>
          <p:nvPr/>
        </p:nvSpPr>
        <p:spPr>
          <a:xfrm>
            <a:off x="1441269" y="104503"/>
            <a:ext cx="5059679" cy="52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Согласие о зачислении</a:t>
            </a:r>
            <a:endParaRPr lang="ru-RU" dirty="0"/>
          </a:p>
        </p:txBody>
      </p:sp>
      <p:pic>
        <p:nvPicPr>
          <p:cNvPr id="3" name="Рисунок 2"/>
          <p:cNvPicPr>
            <a:picLocks noChangeAspect="1"/>
          </p:cNvPicPr>
          <p:nvPr/>
        </p:nvPicPr>
        <p:blipFill>
          <a:blip r:embed="rId2"/>
          <a:stretch>
            <a:fillRect/>
          </a:stretch>
        </p:blipFill>
        <p:spPr>
          <a:xfrm>
            <a:off x="0" y="706529"/>
            <a:ext cx="8310547" cy="4919208"/>
          </a:xfrm>
          <a:prstGeom prst="rect">
            <a:avLst/>
          </a:prstGeom>
        </p:spPr>
      </p:pic>
      <p:sp>
        <p:nvSpPr>
          <p:cNvPr id="4" name="Подзаголовок 2"/>
          <p:cNvSpPr txBox="1">
            <a:spLocks/>
          </p:cNvSpPr>
          <p:nvPr/>
        </p:nvSpPr>
        <p:spPr>
          <a:xfrm>
            <a:off x="-87085" y="5625737"/>
            <a:ext cx="12192000" cy="6106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Рисунок 5. Запись от 11 августа (последний день подачи согласий о зачислении) с сайта приемной комиссии ТГУ </a:t>
            </a:r>
            <a:r>
              <a:rPr lang="en-US" dirty="0"/>
              <a:t>http://abiturient.tsu.ru/ru/node/8552</a:t>
            </a:r>
            <a:endParaRPr lang="ru-RU" dirty="0"/>
          </a:p>
        </p:txBody>
      </p:sp>
      <p:sp>
        <p:nvSpPr>
          <p:cNvPr id="5" name="Подзаголовок 2"/>
          <p:cNvSpPr txBox="1">
            <a:spLocks/>
          </p:cNvSpPr>
          <p:nvPr/>
        </p:nvSpPr>
        <p:spPr>
          <a:xfrm>
            <a:off x="7942217" y="26126"/>
            <a:ext cx="4249783" cy="41066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ru-RU" sz="2400" dirty="0" smtClean="0"/>
              <a:t>Как принимаются согласия в начале приемной компании? (встречаются абитуриенты, которые подают заявление только на одно направление и в один вуз, как им подать согласие о зачислении? Вместе с заявлением? На почту ответственного секретаря?)</a:t>
            </a:r>
          </a:p>
          <a:p>
            <a:pPr marL="514350" indent="-514350">
              <a:buAutoNum type="arabicPeriod"/>
            </a:pPr>
            <a:r>
              <a:rPr lang="ru-RU" sz="2400" dirty="0" smtClean="0"/>
              <a:t>Как отслеживать согласия в личном кабинете? (в начале приемной компании)</a:t>
            </a:r>
          </a:p>
          <a:p>
            <a:pPr marL="514350" indent="-514350">
              <a:buAutoNum type="arabicPeriod"/>
            </a:pPr>
            <a:endParaRPr lang="ru-RU" dirty="0" smtClean="0"/>
          </a:p>
          <a:p>
            <a:pPr marL="514350" indent="-514350">
              <a:buAutoNum type="arabicPeriod"/>
            </a:pPr>
            <a:endParaRPr lang="ru-RU" dirty="0"/>
          </a:p>
        </p:txBody>
      </p:sp>
    </p:spTree>
    <p:extLst>
      <p:ext uri="{BB962C8B-B14F-4D97-AF65-F5344CB8AC3E}">
        <p14:creationId xmlns:p14="http://schemas.microsoft.com/office/powerpoint/2010/main" val="3364947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2"/>
          <p:cNvSpPr txBox="1">
            <a:spLocks/>
          </p:cNvSpPr>
          <p:nvPr/>
        </p:nvSpPr>
        <p:spPr>
          <a:xfrm>
            <a:off x="7011949" y="19524"/>
            <a:ext cx="5059679" cy="52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Мероприятия</a:t>
            </a:r>
            <a:endParaRPr lang="ru-RU" dirty="0"/>
          </a:p>
        </p:txBody>
      </p:sp>
      <p:pic>
        <p:nvPicPr>
          <p:cNvPr id="3" name="Рисунок 2"/>
          <p:cNvPicPr>
            <a:picLocks noChangeAspect="1"/>
          </p:cNvPicPr>
          <p:nvPr/>
        </p:nvPicPr>
        <p:blipFill>
          <a:blip r:embed="rId2"/>
          <a:stretch>
            <a:fillRect/>
          </a:stretch>
        </p:blipFill>
        <p:spPr>
          <a:xfrm>
            <a:off x="0" y="0"/>
            <a:ext cx="7500724" cy="5951315"/>
          </a:xfrm>
          <a:prstGeom prst="rect">
            <a:avLst/>
          </a:prstGeom>
        </p:spPr>
      </p:pic>
      <p:sp>
        <p:nvSpPr>
          <p:cNvPr id="5" name="Подзаголовок 2"/>
          <p:cNvSpPr txBox="1">
            <a:spLocks/>
          </p:cNvSpPr>
          <p:nvPr/>
        </p:nvSpPr>
        <p:spPr>
          <a:xfrm>
            <a:off x="69671" y="5931789"/>
            <a:ext cx="12192000" cy="6106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Рисунок 6. Запись от 19 июля с сайта приемной комиссии </a:t>
            </a:r>
            <a:r>
              <a:rPr lang="ru-RU" dirty="0"/>
              <a:t>http://abiturient.tsu.ru/ru/node/7849</a:t>
            </a:r>
          </a:p>
        </p:txBody>
      </p:sp>
      <p:sp>
        <p:nvSpPr>
          <p:cNvPr id="6" name="Подзаголовок 2"/>
          <p:cNvSpPr txBox="1">
            <a:spLocks/>
          </p:cNvSpPr>
          <p:nvPr/>
        </p:nvSpPr>
        <p:spPr>
          <a:xfrm>
            <a:off x="7500724" y="519839"/>
            <a:ext cx="4691276" cy="49116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ru-RU" sz="2400" dirty="0" smtClean="0"/>
              <a:t>Плохое информирование абитуриентов, кто делает рассылки?</a:t>
            </a:r>
          </a:p>
          <a:p>
            <a:pPr marL="514350" indent="-514350">
              <a:buAutoNum type="arabicPeriod"/>
            </a:pPr>
            <a:r>
              <a:rPr lang="ru-RU" sz="2400" dirty="0"/>
              <a:t>И</a:t>
            </a:r>
            <a:r>
              <a:rPr lang="ru-RU" sz="2400" dirty="0" smtClean="0"/>
              <a:t>нформация по мероприятиям появилась  поздно (запись от 19 июля, старт приема заявлений – 20 июня)</a:t>
            </a:r>
          </a:p>
          <a:p>
            <a:pPr marL="514350" indent="-514350">
              <a:buAutoNum type="arabicPeriod"/>
            </a:pPr>
            <a:r>
              <a:rPr lang="ru-RU" sz="2400" dirty="0" smtClean="0"/>
              <a:t>Ссылки на онлайн мероприятия появлялись в неверном формате (абитуриенты не могли зайти в зум конференции), либо ссылок не было вовсе</a:t>
            </a:r>
          </a:p>
          <a:p>
            <a:pPr marL="514350" indent="-514350">
              <a:buAutoNum type="arabicPeriod"/>
            </a:pPr>
            <a:endParaRPr lang="ru-RU" dirty="0" smtClean="0"/>
          </a:p>
          <a:p>
            <a:pPr marL="514350" indent="-514350">
              <a:buAutoNum type="arabicPeriod"/>
            </a:pPr>
            <a:endParaRPr lang="ru-RU" dirty="0" smtClean="0"/>
          </a:p>
          <a:p>
            <a:pPr marL="514350" indent="-514350">
              <a:buAutoNum type="arabicPeriod"/>
            </a:pPr>
            <a:endParaRPr lang="ru-RU" dirty="0"/>
          </a:p>
        </p:txBody>
      </p:sp>
    </p:spTree>
    <p:extLst>
      <p:ext uri="{BB962C8B-B14F-4D97-AF65-F5344CB8AC3E}">
        <p14:creationId xmlns:p14="http://schemas.microsoft.com/office/powerpoint/2010/main" val="3955343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2"/>
          <p:cNvSpPr txBox="1">
            <a:spLocks/>
          </p:cNvSpPr>
          <p:nvPr/>
        </p:nvSpPr>
        <p:spPr>
          <a:xfrm>
            <a:off x="1843615" y="96438"/>
            <a:ext cx="5059679" cy="52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Реклама</a:t>
            </a:r>
            <a:endParaRPr lang="ru-RU" dirty="0"/>
          </a:p>
        </p:txBody>
      </p:sp>
      <p:pic>
        <p:nvPicPr>
          <p:cNvPr id="3" name="Рисунок 2"/>
          <p:cNvPicPr>
            <a:picLocks noChangeAspect="1"/>
          </p:cNvPicPr>
          <p:nvPr/>
        </p:nvPicPr>
        <p:blipFill>
          <a:blip r:embed="rId2"/>
          <a:stretch>
            <a:fillRect/>
          </a:stretch>
        </p:blipFill>
        <p:spPr>
          <a:xfrm>
            <a:off x="0" y="1944414"/>
            <a:ext cx="4093029" cy="4086219"/>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3556" y="717475"/>
            <a:ext cx="2389257" cy="5574932"/>
          </a:xfrm>
          <a:prstGeom prst="rect">
            <a:avLst/>
          </a:prstGeom>
        </p:spPr>
      </p:pic>
      <p:pic>
        <p:nvPicPr>
          <p:cNvPr id="5" name="Рисунок 4"/>
          <p:cNvPicPr>
            <a:picLocks noChangeAspect="1"/>
          </p:cNvPicPr>
          <p:nvPr/>
        </p:nvPicPr>
        <p:blipFill>
          <a:blip r:embed="rId4"/>
          <a:stretch>
            <a:fillRect/>
          </a:stretch>
        </p:blipFill>
        <p:spPr>
          <a:xfrm>
            <a:off x="4090365" y="1941570"/>
            <a:ext cx="5763231" cy="4089063"/>
          </a:xfrm>
          <a:prstGeom prst="rect">
            <a:avLst/>
          </a:prstGeom>
        </p:spPr>
      </p:pic>
      <p:sp>
        <p:nvSpPr>
          <p:cNvPr id="6" name="Подзаголовок 2"/>
          <p:cNvSpPr txBox="1">
            <a:spLocks/>
          </p:cNvSpPr>
          <p:nvPr/>
        </p:nvSpPr>
        <p:spPr>
          <a:xfrm>
            <a:off x="0" y="6157309"/>
            <a:ext cx="12192000" cy="6106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Рисунок 6. Рекламные стенды а) ТПУ б) ТГАСУ в) ТУСУР</a:t>
            </a:r>
            <a:endParaRPr lang="ru-RU" dirty="0"/>
          </a:p>
        </p:txBody>
      </p:sp>
      <p:sp>
        <p:nvSpPr>
          <p:cNvPr id="7" name="Прямоугольник 6"/>
          <p:cNvSpPr/>
          <p:nvPr/>
        </p:nvSpPr>
        <p:spPr>
          <a:xfrm>
            <a:off x="0" y="1944415"/>
            <a:ext cx="546945" cy="523220"/>
          </a:xfrm>
          <a:prstGeom prst="rect">
            <a:avLst/>
          </a:prstGeom>
        </p:spPr>
        <p:txBody>
          <a:bodyPr wrap="none">
            <a:spAutoFit/>
          </a:bodyPr>
          <a:lstStyle/>
          <a:p>
            <a:r>
              <a:rPr lang="ru-RU" sz="2800" dirty="0"/>
              <a:t>а) </a:t>
            </a:r>
          </a:p>
        </p:txBody>
      </p:sp>
      <p:sp>
        <p:nvSpPr>
          <p:cNvPr id="8" name="Прямоугольник 7"/>
          <p:cNvSpPr/>
          <p:nvPr/>
        </p:nvSpPr>
        <p:spPr>
          <a:xfrm>
            <a:off x="4090365" y="1944415"/>
            <a:ext cx="566181" cy="523220"/>
          </a:xfrm>
          <a:prstGeom prst="rect">
            <a:avLst/>
          </a:prstGeom>
        </p:spPr>
        <p:txBody>
          <a:bodyPr wrap="none">
            <a:spAutoFit/>
          </a:bodyPr>
          <a:lstStyle/>
          <a:p>
            <a:r>
              <a:rPr lang="ru-RU" sz="2800" dirty="0" smtClean="0"/>
              <a:t>б) </a:t>
            </a:r>
            <a:endParaRPr lang="ru-RU" sz="2800" dirty="0"/>
          </a:p>
        </p:txBody>
      </p:sp>
      <p:sp>
        <p:nvSpPr>
          <p:cNvPr id="9" name="Прямоугольник 8"/>
          <p:cNvSpPr/>
          <p:nvPr/>
        </p:nvSpPr>
        <p:spPr>
          <a:xfrm>
            <a:off x="9826837" y="1581116"/>
            <a:ext cx="546945" cy="523220"/>
          </a:xfrm>
          <a:prstGeom prst="rect">
            <a:avLst/>
          </a:prstGeom>
        </p:spPr>
        <p:txBody>
          <a:bodyPr wrap="none">
            <a:spAutoFit/>
          </a:bodyPr>
          <a:lstStyle/>
          <a:p>
            <a:r>
              <a:rPr lang="ru-RU" sz="2800" dirty="0" smtClean="0"/>
              <a:t>в) </a:t>
            </a:r>
            <a:endParaRPr lang="ru-RU" sz="2800" dirty="0"/>
          </a:p>
        </p:txBody>
      </p:sp>
      <p:sp>
        <p:nvSpPr>
          <p:cNvPr id="10" name="Подзаголовок 2"/>
          <p:cNvSpPr txBox="1">
            <a:spLocks/>
          </p:cNvSpPr>
          <p:nvPr/>
        </p:nvSpPr>
        <p:spPr>
          <a:xfrm>
            <a:off x="0" y="945249"/>
            <a:ext cx="9752068" cy="127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smtClean="0"/>
              <a:t>У ТГУ недостаточно рекламных стендов по городу (ТГАСУ разместили свою рекламу на местных веб-ресурсах) </a:t>
            </a:r>
            <a:endParaRPr lang="ru-RU" dirty="0"/>
          </a:p>
        </p:txBody>
      </p:sp>
    </p:spTree>
    <p:extLst>
      <p:ext uri="{BB962C8B-B14F-4D97-AF65-F5344CB8AC3E}">
        <p14:creationId xmlns:p14="http://schemas.microsoft.com/office/powerpoint/2010/main" val="1604980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9" y="505097"/>
            <a:ext cx="6695449" cy="4262846"/>
          </a:xfrm>
          <a:prstGeom prst="rect">
            <a:avLst/>
          </a:prstGeom>
        </p:spPr>
      </p:pic>
      <p:sp>
        <p:nvSpPr>
          <p:cNvPr id="4" name="Прямоугольник 3"/>
          <p:cNvSpPr/>
          <p:nvPr/>
        </p:nvSpPr>
        <p:spPr>
          <a:xfrm>
            <a:off x="0" y="74414"/>
            <a:ext cx="2555380" cy="369332"/>
          </a:xfrm>
          <a:prstGeom prst="rect">
            <a:avLst/>
          </a:prstGeom>
        </p:spPr>
        <p:txBody>
          <a:bodyPr wrap="none">
            <a:spAutoFit/>
          </a:bodyPr>
          <a:lstStyle/>
          <a:p>
            <a:r>
              <a:rPr lang="ru-RU" dirty="0"/>
              <a:t>https://abiturient.tpu.ru/</a:t>
            </a:r>
          </a:p>
        </p:txBody>
      </p:sp>
      <p:pic>
        <p:nvPicPr>
          <p:cNvPr id="5" name="Рисунок 4"/>
          <p:cNvPicPr>
            <a:picLocks noChangeAspect="1"/>
          </p:cNvPicPr>
          <p:nvPr/>
        </p:nvPicPr>
        <p:blipFill>
          <a:blip r:embed="rId3"/>
          <a:stretch>
            <a:fillRect/>
          </a:stretch>
        </p:blipFill>
        <p:spPr>
          <a:xfrm>
            <a:off x="5720785" y="2286000"/>
            <a:ext cx="6471215" cy="4572000"/>
          </a:xfrm>
          <a:prstGeom prst="rect">
            <a:avLst/>
          </a:prstGeom>
        </p:spPr>
      </p:pic>
      <p:sp>
        <p:nvSpPr>
          <p:cNvPr id="6" name="Прямоугольник 5"/>
          <p:cNvSpPr/>
          <p:nvPr/>
        </p:nvSpPr>
        <p:spPr>
          <a:xfrm>
            <a:off x="6751198" y="1916668"/>
            <a:ext cx="2725426" cy="369332"/>
          </a:xfrm>
          <a:prstGeom prst="rect">
            <a:avLst/>
          </a:prstGeom>
        </p:spPr>
        <p:txBody>
          <a:bodyPr wrap="none">
            <a:spAutoFit/>
          </a:bodyPr>
          <a:lstStyle/>
          <a:p>
            <a:r>
              <a:rPr lang="ru-RU" dirty="0"/>
              <a:t>https://abiturient.ssmu.ru/</a:t>
            </a:r>
          </a:p>
        </p:txBody>
      </p:sp>
      <p:sp>
        <p:nvSpPr>
          <p:cNvPr id="7" name="Подзаголовок 2"/>
          <p:cNvSpPr txBox="1">
            <a:spLocks/>
          </p:cNvSpPr>
          <p:nvPr/>
        </p:nvSpPr>
        <p:spPr>
          <a:xfrm>
            <a:off x="2363419" y="0"/>
            <a:ext cx="9828581" cy="52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t>Примеры удачного оформления сайтов приемной кампании </a:t>
            </a:r>
            <a:endParaRPr lang="ru-RU" dirty="0"/>
          </a:p>
        </p:txBody>
      </p:sp>
      <p:sp>
        <p:nvSpPr>
          <p:cNvPr id="8" name="Подзаголовок 2"/>
          <p:cNvSpPr txBox="1">
            <a:spLocks/>
          </p:cNvSpPr>
          <p:nvPr/>
        </p:nvSpPr>
        <p:spPr>
          <a:xfrm>
            <a:off x="0" y="4767943"/>
            <a:ext cx="5781745" cy="52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smtClean="0"/>
              <a:t>Информация для абитуриента локализована в одном месте (на видном месте расположена кнопка «подать заявление», «особенности приема», «календарь абитуриента », «контакты»)</a:t>
            </a:r>
            <a:endParaRPr lang="ru-RU" sz="2400" dirty="0"/>
          </a:p>
        </p:txBody>
      </p:sp>
      <p:sp>
        <p:nvSpPr>
          <p:cNvPr id="9" name="Подзаголовок 2"/>
          <p:cNvSpPr txBox="1">
            <a:spLocks/>
          </p:cNvSpPr>
          <p:nvPr/>
        </p:nvSpPr>
        <p:spPr>
          <a:xfrm>
            <a:off x="6751199" y="458726"/>
            <a:ext cx="5440802" cy="52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sz="2400" dirty="0"/>
          </a:p>
        </p:txBody>
      </p:sp>
      <p:sp>
        <p:nvSpPr>
          <p:cNvPr id="10" name="Подзаголовок 2"/>
          <p:cNvSpPr txBox="1">
            <a:spLocks/>
          </p:cNvSpPr>
          <p:nvPr/>
        </p:nvSpPr>
        <p:spPr>
          <a:xfrm>
            <a:off x="6751198" y="511843"/>
            <a:ext cx="5430752" cy="52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smtClean="0"/>
              <a:t>Информация о вузе, ссылка на факультеты, правильный слоган вуза, который может заинтересовать абитуриента</a:t>
            </a:r>
            <a:endParaRPr lang="ru-RU" sz="2400" dirty="0"/>
          </a:p>
        </p:txBody>
      </p:sp>
    </p:spTree>
    <p:extLst>
      <p:ext uri="{BB962C8B-B14F-4D97-AF65-F5344CB8AC3E}">
        <p14:creationId xmlns:p14="http://schemas.microsoft.com/office/powerpoint/2010/main" val="3154432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C9F647A-4D25-490C-9502-B13E65B8B384}"/>
              </a:ext>
            </a:extLst>
          </p:cNvPr>
          <p:cNvSpPr txBox="1"/>
          <p:nvPr/>
        </p:nvSpPr>
        <p:spPr>
          <a:xfrm>
            <a:off x="334963" y="296863"/>
            <a:ext cx="5464946" cy="461665"/>
          </a:xfrm>
          <a:prstGeom prst="rect">
            <a:avLst/>
          </a:prstGeom>
          <a:noFill/>
        </p:spPr>
        <p:txBody>
          <a:bodyPr wrap="square" rtlCol="0">
            <a:spAutoFit/>
          </a:bodyPr>
          <a:lstStyle/>
          <a:p>
            <a:r>
              <a:rPr lang="ru-RU" sz="2400" b="1" dirty="0">
                <a:solidFill>
                  <a:srgbClr val="707070"/>
                </a:solidFill>
                <a:latin typeface="Roboto" pitchFamily="2" charset="0"/>
                <a:ea typeface="Roboto" pitchFamily="2" charset="0"/>
              </a:rPr>
              <a:t>ФТФ: </a:t>
            </a:r>
            <a:r>
              <a:rPr lang="ru-RU" sz="2400" b="1" dirty="0">
                <a:solidFill>
                  <a:srgbClr val="32AABA"/>
                </a:solidFill>
                <a:latin typeface="Roboto" pitchFamily="2" charset="0"/>
                <a:ea typeface="Roboto" pitchFamily="2" charset="0"/>
              </a:rPr>
              <a:t>Образование</a:t>
            </a:r>
          </a:p>
        </p:txBody>
      </p:sp>
      <p:graphicFrame>
        <p:nvGraphicFramePr>
          <p:cNvPr id="5" name="Объект 3">
            <a:extLst>
              <a:ext uri="{FF2B5EF4-FFF2-40B4-BE49-F238E27FC236}">
                <a16:creationId xmlns:a16="http://schemas.microsoft.com/office/drawing/2014/main" xmlns="" id="{3795350F-287B-4229-B052-1CC283AF756E}"/>
              </a:ext>
            </a:extLst>
          </p:cNvPr>
          <p:cNvGraphicFramePr>
            <a:graphicFrameLocks/>
          </p:cNvGraphicFramePr>
          <p:nvPr/>
        </p:nvGraphicFramePr>
        <p:xfrm>
          <a:off x="334962" y="3757690"/>
          <a:ext cx="11522075" cy="268665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xmlns="" id="{E3DA2509-F139-479A-B984-40797DFB2D6F}"/>
              </a:ext>
            </a:extLst>
          </p:cNvPr>
          <p:cNvSpPr txBox="1"/>
          <p:nvPr/>
        </p:nvSpPr>
        <p:spPr>
          <a:xfrm>
            <a:off x="334963" y="3757690"/>
            <a:ext cx="11522076" cy="369332"/>
          </a:xfrm>
          <a:prstGeom prst="rect">
            <a:avLst/>
          </a:prstGeom>
          <a:noFill/>
        </p:spPr>
        <p:txBody>
          <a:bodyPr wrap="square">
            <a:spAutoFit/>
          </a:bodyPr>
          <a:lstStyle/>
          <a:p>
            <a:pPr algn="ctr"/>
            <a:r>
              <a:rPr lang="ru-RU" altLang="ru-RU" dirty="0">
                <a:solidFill>
                  <a:srgbClr val="32AABA"/>
                </a:solidFill>
                <a:latin typeface="Roboto" pitchFamily="2" charset="0"/>
                <a:ea typeface="Roboto" pitchFamily="2" charset="0"/>
                <a:cs typeface="Calibri" pitchFamily="34" charset="0"/>
              </a:rPr>
              <a:t>ЧИСЛО ИНОСТРАННЫХ СТУДЕНТОВ</a:t>
            </a:r>
            <a:endParaRPr lang="ru-RU" altLang="ru-RU" sz="1200" dirty="0">
              <a:solidFill>
                <a:srgbClr val="32AABA"/>
              </a:solidFill>
              <a:latin typeface="Roboto" pitchFamily="2" charset="0"/>
              <a:ea typeface="Roboto" pitchFamily="2" charset="0"/>
              <a:cs typeface="Calibri" pitchFamily="34" charset="0"/>
            </a:endParaRPr>
          </a:p>
        </p:txBody>
      </p:sp>
      <p:sp>
        <p:nvSpPr>
          <p:cNvPr id="8" name="TextBox 7">
            <a:extLst>
              <a:ext uri="{FF2B5EF4-FFF2-40B4-BE49-F238E27FC236}">
                <a16:creationId xmlns:a16="http://schemas.microsoft.com/office/drawing/2014/main" xmlns="" id="{230AF0A9-D4E9-4981-9130-DCF3BE747B46}"/>
              </a:ext>
            </a:extLst>
          </p:cNvPr>
          <p:cNvSpPr txBox="1"/>
          <p:nvPr/>
        </p:nvSpPr>
        <p:spPr>
          <a:xfrm>
            <a:off x="334963" y="1010080"/>
            <a:ext cx="5761038" cy="369332"/>
          </a:xfrm>
          <a:prstGeom prst="rect">
            <a:avLst/>
          </a:prstGeom>
          <a:noFill/>
        </p:spPr>
        <p:txBody>
          <a:bodyPr wrap="square">
            <a:spAutoFit/>
          </a:bodyPr>
          <a:lstStyle/>
          <a:p>
            <a:pPr algn="ctr"/>
            <a:r>
              <a:rPr lang="ru-RU" dirty="0">
                <a:solidFill>
                  <a:srgbClr val="32AABA"/>
                </a:solidFill>
                <a:latin typeface="Roboto" pitchFamily="2" charset="0"/>
                <a:ea typeface="Roboto" pitchFamily="2" charset="0"/>
              </a:rPr>
              <a:t>КОНТРОЛЬНЫЕ ЦИФРЫ ПРИЕМА</a:t>
            </a:r>
            <a:endParaRPr lang="ru-RU" dirty="0"/>
          </a:p>
        </p:txBody>
      </p:sp>
      <p:pic>
        <p:nvPicPr>
          <p:cNvPr id="9" name="Рисунок 8" descr="https://static.goodgame.ru/files/uploaded/news_5f70487f20a3e.jpg">
            <a:extLst>
              <a:ext uri="{FF2B5EF4-FFF2-40B4-BE49-F238E27FC236}">
                <a16:creationId xmlns:a16="http://schemas.microsoft.com/office/drawing/2014/main" xmlns="" id="{8E23CB9A-F43A-4B99-AD21-883AB396A49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0086" y="725127"/>
            <a:ext cx="929745" cy="567062"/>
          </a:xfrm>
          <a:prstGeom prst="rect">
            <a:avLst/>
          </a:prstGeom>
          <a:noFill/>
          <a:ln>
            <a:noFill/>
          </a:ln>
        </p:spPr>
      </p:pic>
      <p:pic>
        <p:nvPicPr>
          <p:cNvPr id="10" name="Рисунок 9" descr="https://www.sunhome.ru/i/wallpapers/208/flag-kirgizstana.orig.jpg">
            <a:extLst>
              <a:ext uri="{FF2B5EF4-FFF2-40B4-BE49-F238E27FC236}">
                <a16:creationId xmlns:a16="http://schemas.microsoft.com/office/drawing/2014/main" xmlns="" id="{6A855C3D-E3FF-4E64-A670-980FAF4EA39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1582" y="738756"/>
            <a:ext cx="774548" cy="585363"/>
          </a:xfrm>
          <a:prstGeom prst="rect">
            <a:avLst/>
          </a:prstGeom>
          <a:noFill/>
          <a:ln>
            <a:noFill/>
          </a:ln>
        </p:spPr>
      </p:pic>
      <p:pic>
        <p:nvPicPr>
          <p:cNvPr id="11" name="Picture 2" descr="http://www.ca-info.su/images/2018/11/3tajikistan-flag.jpg">
            <a:extLst>
              <a:ext uri="{FF2B5EF4-FFF2-40B4-BE49-F238E27FC236}">
                <a16:creationId xmlns:a16="http://schemas.microsoft.com/office/drawing/2014/main" xmlns="" id="{95765937-351A-48B4-882F-91F804D2C3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1544" y="1989744"/>
            <a:ext cx="727672" cy="5455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pskov.info-medvedka.ru/userfls/editor/origin/646_kupit-medvedku-v-uzbekistane.jpg">
            <a:extLst>
              <a:ext uri="{FF2B5EF4-FFF2-40B4-BE49-F238E27FC236}">
                <a16:creationId xmlns:a16="http://schemas.microsoft.com/office/drawing/2014/main" xmlns="" id="{27C84636-3FAA-426C-BEEF-ADD614A4A4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2638" y="741074"/>
            <a:ext cx="807019" cy="538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avatars.mds.yandex.net/get-zen_doc/3930378/pub_5fecb0c1af142f0b17014c24_5fecb8ebfe4e686f6ada30b8/scale_1200">
            <a:extLst>
              <a:ext uri="{FF2B5EF4-FFF2-40B4-BE49-F238E27FC236}">
                <a16:creationId xmlns:a16="http://schemas.microsoft.com/office/drawing/2014/main" xmlns="" id="{5E1E3A55-F62A-49F4-A7AA-DF00F60A0F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80140" y="1370832"/>
            <a:ext cx="899691" cy="5450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t.gde-fon.com/wallpapers_original/396243_zimbabve_flag_1680x1050_www.Gde-Fon.com.jpg">
            <a:extLst>
              <a:ext uri="{FF2B5EF4-FFF2-40B4-BE49-F238E27FC236}">
                <a16:creationId xmlns:a16="http://schemas.microsoft.com/office/drawing/2014/main" xmlns="" id="{02F34455-9213-41E0-8172-8F0B12ADCD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8660" y="1373361"/>
            <a:ext cx="844893" cy="528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s://cdn.pixabay.com/photo/2013/07/13/14/15/italy-162326_1280.png">
            <a:extLst>
              <a:ext uri="{FF2B5EF4-FFF2-40B4-BE49-F238E27FC236}">
                <a16:creationId xmlns:a16="http://schemas.microsoft.com/office/drawing/2014/main" xmlns="" id="{6A8D1A75-3431-4CE3-8391-E31CD8930C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9005" y="1989744"/>
            <a:ext cx="774548" cy="516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https://www.worldatlas.com/upload/0c/da/6b/untitled-design-180.jpg">
            <a:extLst>
              <a:ext uri="{FF2B5EF4-FFF2-40B4-BE49-F238E27FC236}">
                <a16:creationId xmlns:a16="http://schemas.microsoft.com/office/drawing/2014/main" xmlns="" id="{6C264E4B-6D90-4B41-8852-F85C800BD8F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01544" y="1394354"/>
            <a:ext cx="792088" cy="528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https://rossaprimavera.ru/static/files/c0b97ab8.jpg">
            <a:extLst>
              <a:ext uri="{FF2B5EF4-FFF2-40B4-BE49-F238E27FC236}">
                <a16:creationId xmlns:a16="http://schemas.microsoft.com/office/drawing/2014/main" xmlns="" id="{9C652A05-F22A-4100-B886-F4F4EDBF65D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70156" y="1413224"/>
            <a:ext cx="807018" cy="507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https://regnum.ru/uploads/pictures/news/2019/10/07/regnum_picture_1570442155419249_normal.jpg">
            <a:extLst>
              <a:ext uri="{FF2B5EF4-FFF2-40B4-BE49-F238E27FC236}">
                <a16:creationId xmlns:a16="http://schemas.microsoft.com/office/drawing/2014/main" xmlns="" id="{292D20DF-AF1B-45FC-9E4F-431857557AE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51334" y="1989744"/>
            <a:ext cx="849463" cy="5309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descr="https://ak.picdn.net/shutterstock/videos/5460251/thumb/1.jpg">
            <a:extLst>
              <a:ext uri="{FF2B5EF4-FFF2-40B4-BE49-F238E27FC236}">
                <a16:creationId xmlns:a16="http://schemas.microsoft.com/office/drawing/2014/main" xmlns="" id="{B750FC16-171E-4F4D-9CC6-76DEF8B9337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73782" y="1978526"/>
            <a:ext cx="936103" cy="5273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4" descr="https://kdpconsulting.ru/wp-content/uploads/2020/08/flag-rossii.jpg">
            <a:extLst>
              <a:ext uri="{FF2B5EF4-FFF2-40B4-BE49-F238E27FC236}">
                <a16:creationId xmlns:a16="http://schemas.microsoft.com/office/drawing/2014/main" xmlns="" id="{117991FC-EB9B-4040-9787-392325C6704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38660" y="775591"/>
            <a:ext cx="895102" cy="5034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Диаграмма 20"/>
          <p:cNvGraphicFramePr/>
          <p:nvPr>
            <p:extLst>
              <p:ext uri="{D42A27DB-BD31-4B8C-83A1-F6EECF244321}">
                <p14:modId xmlns:p14="http://schemas.microsoft.com/office/powerpoint/2010/main" val="3860259725"/>
              </p:ext>
            </p:extLst>
          </p:nvPr>
        </p:nvGraphicFramePr>
        <p:xfrm>
          <a:off x="952829" y="1469328"/>
          <a:ext cx="4229213" cy="1944216"/>
        </p:xfrm>
        <a:graphic>
          <a:graphicData uri="http://schemas.openxmlformats.org/drawingml/2006/chart">
            <c:chart xmlns:c="http://schemas.openxmlformats.org/drawingml/2006/chart" xmlns:r="http://schemas.openxmlformats.org/officeDocument/2006/relationships" r:id="rId15"/>
          </a:graphicData>
        </a:graphic>
      </p:graphicFrame>
      <p:sp>
        <p:nvSpPr>
          <p:cNvPr id="22" name="TextBox 21">
            <a:extLst>
              <a:ext uri="{FF2B5EF4-FFF2-40B4-BE49-F238E27FC236}">
                <a16:creationId xmlns:a16="http://schemas.microsoft.com/office/drawing/2014/main" xmlns="" id="{230AF0A9-D4E9-4981-9130-DCF3BE747B46}"/>
              </a:ext>
            </a:extLst>
          </p:cNvPr>
          <p:cNvSpPr txBox="1"/>
          <p:nvPr/>
        </p:nvSpPr>
        <p:spPr>
          <a:xfrm>
            <a:off x="7809005" y="2711198"/>
            <a:ext cx="3795107" cy="369332"/>
          </a:xfrm>
          <a:prstGeom prst="rect">
            <a:avLst/>
          </a:prstGeom>
          <a:noFill/>
        </p:spPr>
        <p:txBody>
          <a:bodyPr wrap="square">
            <a:spAutoFit/>
          </a:bodyPr>
          <a:lstStyle/>
          <a:p>
            <a:pPr algn="ctr"/>
            <a:r>
              <a:rPr lang="ru-RU" dirty="0" smtClean="0">
                <a:solidFill>
                  <a:srgbClr val="32AABA"/>
                </a:solidFill>
                <a:latin typeface="Roboto" pitchFamily="2" charset="0"/>
                <a:ea typeface="Roboto" pitchFamily="2" charset="0"/>
              </a:rPr>
              <a:t>12 стран</a:t>
            </a:r>
            <a:endParaRPr lang="ru-RU" dirty="0"/>
          </a:p>
        </p:txBody>
      </p:sp>
    </p:spTree>
    <p:extLst>
      <p:ext uri="{BB962C8B-B14F-4D97-AF65-F5344CB8AC3E}">
        <p14:creationId xmlns:p14="http://schemas.microsoft.com/office/powerpoint/2010/main" val="128617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547360" y="2049923"/>
            <a:ext cx="6644640" cy="4808077"/>
          </a:xfrm>
          <a:prstGeom prst="rect">
            <a:avLst/>
          </a:prstGeom>
        </p:spPr>
      </p:pic>
      <p:pic>
        <p:nvPicPr>
          <p:cNvPr id="2" name="Рисунок 1"/>
          <p:cNvPicPr>
            <a:picLocks noChangeAspect="1"/>
          </p:cNvPicPr>
          <p:nvPr/>
        </p:nvPicPr>
        <p:blipFill>
          <a:blip r:embed="rId3"/>
          <a:stretch>
            <a:fillRect/>
          </a:stretch>
        </p:blipFill>
        <p:spPr>
          <a:xfrm>
            <a:off x="0" y="0"/>
            <a:ext cx="6740561" cy="4663440"/>
          </a:xfrm>
          <a:prstGeom prst="rect">
            <a:avLst/>
          </a:prstGeom>
        </p:spPr>
      </p:pic>
      <p:sp>
        <p:nvSpPr>
          <p:cNvPr id="4" name="Подзаголовок 2"/>
          <p:cNvSpPr txBox="1">
            <a:spLocks/>
          </p:cNvSpPr>
          <p:nvPr/>
        </p:nvSpPr>
        <p:spPr>
          <a:xfrm>
            <a:off x="6740561" y="857794"/>
            <a:ext cx="5547360" cy="19637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smtClean="0"/>
              <a:t>Ссылка на мобильное приложение для смартфона (личный кабинет, который всегда «под рукой»)</a:t>
            </a:r>
            <a:endParaRPr lang="ru-RU" sz="2400" dirty="0"/>
          </a:p>
        </p:txBody>
      </p:sp>
      <p:sp>
        <p:nvSpPr>
          <p:cNvPr id="6" name="Подзаголовок 2"/>
          <p:cNvSpPr txBox="1">
            <a:spLocks/>
          </p:cNvSpPr>
          <p:nvPr/>
        </p:nvSpPr>
        <p:spPr>
          <a:xfrm>
            <a:off x="152400" y="4815840"/>
            <a:ext cx="5547360" cy="19637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smtClean="0"/>
              <a:t>Правильное позиционирование вуза: использование ключевых фигур в отраслях, на которых специализируется вуз</a:t>
            </a:r>
            <a:endParaRPr lang="ru-RU" sz="2400" dirty="0"/>
          </a:p>
        </p:txBody>
      </p:sp>
    </p:spTree>
    <p:extLst>
      <p:ext uri="{BB962C8B-B14F-4D97-AF65-F5344CB8AC3E}">
        <p14:creationId xmlns:p14="http://schemas.microsoft.com/office/powerpoint/2010/main" val="1606972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173864"/>
            <a:ext cx="6621741" cy="4288971"/>
          </a:xfrm>
          <a:prstGeom prst="rect">
            <a:avLst/>
          </a:prstGeom>
        </p:spPr>
      </p:pic>
      <p:pic>
        <p:nvPicPr>
          <p:cNvPr id="2" name="Рисунок 1"/>
          <p:cNvPicPr>
            <a:picLocks noChangeAspect="1"/>
          </p:cNvPicPr>
          <p:nvPr/>
        </p:nvPicPr>
        <p:blipFill>
          <a:blip r:embed="rId3"/>
          <a:stretch>
            <a:fillRect/>
          </a:stretch>
        </p:blipFill>
        <p:spPr>
          <a:xfrm>
            <a:off x="5564776" y="1872362"/>
            <a:ext cx="6627223" cy="4790330"/>
          </a:xfrm>
          <a:prstGeom prst="rect">
            <a:avLst/>
          </a:prstGeom>
        </p:spPr>
      </p:pic>
      <p:sp>
        <p:nvSpPr>
          <p:cNvPr id="4" name="Прямоугольник 3"/>
          <p:cNvSpPr/>
          <p:nvPr/>
        </p:nvSpPr>
        <p:spPr>
          <a:xfrm>
            <a:off x="6982588" y="1314807"/>
            <a:ext cx="4825666" cy="646331"/>
          </a:xfrm>
          <a:prstGeom prst="rect">
            <a:avLst/>
          </a:prstGeom>
        </p:spPr>
        <p:txBody>
          <a:bodyPr wrap="square">
            <a:spAutoFit/>
          </a:bodyPr>
          <a:lstStyle/>
          <a:p>
            <a:r>
              <a:rPr lang="ru-RU" dirty="0"/>
              <a:t>https://abiturient.ssmu.ru/bachelor-and-specialty/pharmacy/</a:t>
            </a:r>
          </a:p>
        </p:txBody>
      </p:sp>
      <p:sp>
        <p:nvSpPr>
          <p:cNvPr id="5" name="Прямоугольник 4"/>
          <p:cNvSpPr/>
          <p:nvPr/>
        </p:nvSpPr>
        <p:spPr>
          <a:xfrm>
            <a:off x="133855" y="4462835"/>
            <a:ext cx="3377720" cy="369332"/>
          </a:xfrm>
          <a:prstGeom prst="rect">
            <a:avLst/>
          </a:prstGeom>
        </p:spPr>
        <p:txBody>
          <a:bodyPr wrap="none">
            <a:spAutoFit/>
          </a:bodyPr>
          <a:lstStyle/>
          <a:p>
            <a:r>
              <a:rPr lang="ru-RU" dirty="0"/>
              <a:t>https://abiturient.tpu.ru/bachelor</a:t>
            </a:r>
          </a:p>
        </p:txBody>
      </p:sp>
      <p:sp>
        <p:nvSpPr>
          <p:cNvPr id="6" name="Подзаголовок 2"/>
          <p:cNvSpPr txBox="1">
            <a:spLocks/>
          </p:cNvSpPr>
          <p:nvPr/>
        </p:nvSpPr>
        <p:spPr>
          <a:xfrm>
            <a:off x="17416" y="4767654"/>
            <a:ext cx="5547360" cy="15675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smtClean="0"/>
              <a:t>Информация о направлении: сколько мест, проходной балл прошлого года, отрасли, в которых актуального данное направление, размер платного обучения</a:t>
            </a:r>
            <a:endParaRPr lang="ru-RU" sz="2400" dirty="0"/>
          </a:p>
        </p:txBody>
      </p:sp>
      <p:sp>
        <p:nvSpPr>
          <p:cNvPr id="7" name="Подзаголовок 2"/>
          <p:cNvSpPr txBox="1">
            <a:spLocks/>
          </p:cNvSpPr>
          <p:nvPr/>
        </p:nvSpPr>
        <p:spPr>
          <a:xfrm>
            <a:off x="6621741" y="0"/>
            <a:ext cx="5547360" cy="15675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smtClean="0"/>
              <a:t>Информация о направлении: описание направления, кол-во бюджетных мест, проходной балл прошлого года, стоимость обучения</a:t>
            </a:r>
            <a:endParaRPr lang="ru-RU" sz="2400" dirty="0"/>
          </a:p>
        </p:txBody>
      </p:sp>
      <p:sp>
        <p:nvSpPr>
          <p:cNvPr id="8" name="Подзаголовок 2"/>
          <p:cNvSpPr txBox="1">
            <a:spLocks/>
          </p:cNvSpPr>
          <p:nvPr/>
        </p:nvSpPr>
        <p:spPr>
          <a:xfrm>
            <a:off x="169815" y="6311162"/>
            <a:ext cx="12022184" cy="2374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smtClean="0"/>
              <a:t>Попробуйте найти данную информацию на сайте приемной комиссии ТГУ</a:t>
            </a:r>
            <a:endParaRPr lang="ru-RU" sz="2400" dirty="0"/>
          </a:p>
        </p:txBody>
      </p:sp>
    </p:spTree>
    <p:extLst>
      <p:ext uri="{BB962C8B-B14F-4D97-AF65-F5344CB8AC3E}">
        <p14:creationId xmlns:p14="http://schemas.microsoft.com/office/powerpoint/2010/main" val="704511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20409" y="0"/>
            <a:ext cx="6473908" cy="4502331"/>
          </a:xfrm>
          <a:prstGeom prst="rect">
            <a:avLst/>
          </a:prstGeom>
        </p:spPr>
      </p:pic>
      <p:pic>
        <p:nvPicPr>
          <p:cNvPr id="2" name="Рисунок 1"/>
          <p:cNvPicPr>
            <a:picLocks noChangeAspect="1"/>
          </p:cNvPicPr>
          <p:nvPr/>
        </p:nvPicPr>
        <p:blipFill>
          <a:blip r:embed="rId3"/>
          <a:stretch>
            <a:fillRect/>
          </a:stretch>
        </p:blipFill>
        <p:spPr>
          <a:xfrm>
            <a:off x="5886994" y="2309807"/>
            <a:ext cx="6305006" cy="4548193"/>
          </a:xfrm>
          <a:prstGeom prst="rect">
            <a:avLst/>
          </a:prstGeom>
        </p:spPr>
      </p:pic>
      <p:sp>
        <p:nvSpPr>
          <p:cNvPr id="4" name="Прямоугольник 3"/>
          <p:cNvSpPr/>
          <p:nvPr/>
        </p:nvSpPr>
        <p:spPr>
          <a:xfrm>
            <a:off x="6660164" y="1663476"/>
            <a:ext cx="5506674" cy="646331"/>
          </a:xfrm>
          <a:prstGeom prst="rect">
            <a:avLst/>
          </a:prstGeom>
        </p:spPr>
        <p:txBody>
          <a:bodyPr wrap="square">
            <a:spAutoFit/>
          </a:bodyPr>
          <a:lstStyle/>
          <a:p>
            <a:r>
              <a:rPr lang="en-US" dirty="0" smtClean="0"/>
              <a:t>https://abiturient.ssmu.ru/bachelor-and-specialty/pharmacy/</a:t>
            </a:r>
            <a:endParaRPr lang="ru-RU" dirty="0"/>
          </a:p>
        </p:txBody>
      </p:sp>
      <p:sp>
        <p:nvSpPr>
          <p:cNvPr id="5" name="Прямоугольник 4"/>
          <p:cNvSpPr/>
          <p:nvPr/>
        </p:nvSpPr>
        <p:spPr>
          <a:xfrm>
            <a:off x="232276" y="4586091"/>
            <a:ext cx="4185826" cy="369332"/>
          </a:xfrm>
          <a:prstGeom prst="rect">
            <a:avLst/>
          </a:prstGeom>
        </p:spPr>
        <p:txBody>
          <a:bodyPr wrap="none">
            <a:spAutoFit/>
          </a:bodyPr>
          <a:lstStyle/>
          <a:p>
            <a:r>
              <a:rPr lang="ru-RU" dirty="0"/>
              <a:t>https://abiturient.tpu.ru/direction/090303</a:t>
            </a:r>
          </a:p>
        </p:txBody>
      </p:sp>
      <p:sp>
        <p:nvSpPr>
          <p:cNvPr id="6" name="Подзаголовок 2"/>
          <p:cNvSpPr txBox="1">
            <a:spLocks/>
          </p:cNvSpPr>
          <p:nvPr/>
        </p:nvSpPr>
        <p:spPr>
          <a:xfrm>
            <a:off x="120409" y="5039183"/>
            <a:ext cx="5547360" cy="15675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smtClean="0"/>
              <a:t>Информация о направлении: о специальности, места прохождения практик, где работают выпускники данного направления, партнеры факультета</a:t>
            </a:r>
            <a:endParaRPr lang="ru-RU" sz="2400" dirty="0"/>
          </a:p>
        </p:txBody>
      </p:sp>
      <p:sp>
        <p:nvSpPr>
          <p:cNvPr id="7" name="Подзаголовок 2"/>
          <p:cNvSpPr txBox="1">
            <a:spLocks/>
          </p:cNvSpPr>
          <p:nvPr/>
        </p:nvSpPr>
        <p:spPr>
          <a:xfrm>
            <a:off x="6619478" y="0"/>
            <a:ext cx="5547360" cy="8795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smtClean="0"/>
              <a:t>Информация о направлении: перспективы трудоустройства (</a:t>
            </a:r>
            <a:r>
              <a:rPr lang="ru-RU" sz="2400" dirty="0" err="1" smtClean="0"/>
              <a:t>Сибгму</a:t>
            </a:r>
            <a:r>
              <a:rPr lang="ru-RU" sz="2400" dirty="0" smtClean="0"/>
              <a:t> в этом году поменял все свои сайты и презентацию факультетов: у каждого факультета появились свои </a:t>
            </a:r>
            <a:r>
              <a:rPr lang="ru-RU" sz="2400" dirty="0" err="1" smtClean="0"/>
              <a:t>маскоты</a:t>
            </a:r>
            <a:r>
              <a:rPr lang="ru-RU" sz="2400" dirty="0" smtClean="0"/>
              <a:t>)</a:t>
            </a:r>
            <a:endParaRPr lang="ru-RU" sz="2400" dirty="0"/>
          </a:p>
        </p:txBody>
      </p:sp>
    </p:spTree>
    <p:extLst>
      <p:ext uri="{BB962C8B-B14F-4D97-AF65-F5344CB8AC3E}">
        <p14:creationId xmlns:p14="http://schemas.microsoft.com/office/powerpoint/2010/main" val="1470034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2"/>
          <p:cNvSpPr txBox="1">
            <a:spLocks/>
          </p:cNvSpPr>
          <p:nvPr/>
        </p:nvSpPr>
        <p:spPr>
          <a:xfrm>
            <a:off x="182880" y="101423"/>
            <a:ext cx="12009120" cy="15675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4000" dirty="0" smtClean="0"/>
              <a:t>Итог:</a:t>
            </a:r>
          </a:p>
          <a:p>
            <a:pPr marL="514350" indent="-514350">
              <a:buAutoNum type="arabicPeriod"/>
            </a:pPr>
            <a:r>
              <a:rPr lang="ru-RU" dirty="0" smtClean="0"/>
              <a:t>Личный кабинет не информативен по сравнению с другими вузами, создан только для подачи заявления</a:t>
            </a:r>
          </a:p>
          <a:p>
            <a:pPr marL="514350" indent="-514350">
              <a:buAutoNum type="arabicPeriod"/>
            </a:pPr>
            <a:r>
              <a:rPr lang="ru-RU" dirty="0" smtClean="0"/>
              <a:t>Открытие сайта приемной кампании со смартфона не удобно, отслеживание рейтинговой ситуации затруднено</a:t>
            </a:r>
          </a:p>
          <a:p>
            <a:pPr marL="514350" indent="-514350">
              <a:buFont typeface="Arial" panose="020B0604020202020204" pitchFamily="34" charset="0"/>
              <a:buAutoNum type="arabicPeriod"/>
            </a:pPr>
            <a:r>
              <a:rPr lang="ru-RU" dirty="0"/>
              <a:t>Информация разрознена, что затрудняет ее поиск, в конечном итоге абитуриент уходит в другие вузы</a:t>
            </a:r>
          </a:p>
          <a:p>
            <a:pPr marL="514350" indent="-514350">
              <a:buAutoNum type="arabicPeriod"/>
            </a:pPr>
            <a:endParaRPr lang="ru-RU" dirty="0" smtClean="0"/>
          </a:p>
          <a:p>
            <a:pPr marL="0" indent="0">
              <a:buNone/>
            </a:pPr>
            <a:r>
              <a:rPr lang="ru-RU" dirty="0" smtClean="0"/>
              <a:t>Выгрузка личных данных (тел. и почта) в 1с приемная кампания не всегда </a:t>
            </a:r>
            <a:r>
              <a:rPr lang="ru-RU" dirty="0" err="1" smtClean="0"/>
              <a:t>корректена</a:t>
            </a:r>
            <a:endParaRPr lang="ru-RU" dirty="0" smtClean="0"/>
          </a:p>
          <a:p>
            <a:pPr marL="0" indent="0">
              <a:buNone/>
            </a:pPr>
            <a:r>
              <a:rPr lang="ru-RU" dirty="0" smtClean="0"/>
              <a:t>После зачисления абитуриентов отдел информатизации создает на каждого абитуриента личный кабинет в </a:t>
            </a:r>
            <a:r>
              <a:rPr lang="ru-RU" dirty="0" err="1" smtClean="0"/>
              <a:t>мудл</a:t>
            </a:r>
            <a:r>
              <a:rPr lang="ru-RU" dirty="0" smtClean="0"/>
              <a:t>, а т.к. почта у абитуриентов указана не верно, то создание личных кабинетов не возможно, а следовательно студенты не могут приступить к занятиям</a:t>
            </a:r>
          </a:p>
          <a:p>
            <a:pPr marL="0" indent="0">
              <a:buNone/>
            </a:pPr>
            <a:endParaRPr lang="ru-RU" dirty="0" smtClean="0"/>
          </a:p>
        </p:txBody>
      </p:sp>
    </p:spTree>
    <p:extLst>
      <p:ext uri="{BB962C8B-B14F-4D97-AF65-F5344CB8AC3E}">
        <p14:creationId xmlns:p14="http://schemas.microsoft.com/office/powerpoint/2010/main" val="3884025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30AF0A9-D4E9-4981-9130-DCF3BE747B46}"/>
              </a:ext>
            </a:extLst>
          </p:cNvPr>
          <p:cNvSpPr txBox="1"/>
          <p:nvPr/>
        </p:nvSpPr>
        <p:spPr>
          <a:xfrm>
            <a:off x="762561" y="409207"/>
            <a:ext cx="5761038" cy="369332"/>
          </a:xfrm>
          <a:prstGeom prst="rect">
            <a:avLst/>
          </a:prstGeom>
          <a:noFill/>
        </p:spPr>
        <p:txBody>
          <a:bodyPr wrap="square">
            <a:spAutoFit/>
          </a:bodyPr>
          <a:lstStyle/>
          <a:p>
            <a:pPr algn="ctr"/>
            <a:r>
              <a:rPr lang="ru-RU" dirty="0">
                <a:solidFill>
                  <a:srgbClr val="32AABA"/>
                </a:solidFill>
                <a:latin typeface="Roboto" pitchFamily="2" charset="0"/>
                <a:ea typeface="Roboto" pitchFamily="2" charset="0"/>
              </a:rPr>
              <a:t>КОНТИНГЕНТ </a:t>
            </a:r>
            <a:r>
              <a:rPr lang="ru-RU" dirty="0" smtClean="0">
                <a:solidFill>
                  <a:srgbClr val="32AABA"/>
                </a:solidFill>
                <a:latin typeface="Roboto" pitchFamily="2" charset="0"/>
                <a:ea typeface="Roboto" pitchFamily="2" charset="0"/>
              </a:rPr>
              <a:t>ОБУЧАЮЩИХСЯ, (чел.)</a:t>
            </a:r>
            <a:endParaRPr lang="ru-RU" dirty="0">
              <a:solidFill>
                <a:srgbClr val="32AABA"/>
              </a:solidFill>
              <a:latin typeface="Roboto" pitchFamily="2" charset="0"/>
              <a:ea typeface="Roboto" pitchFamily="2" charset="0"/>
            </a:endParaRPr>
          </a:p>
        </p:txBody>
      </p:sp>
      <p:graphicFrame>
        <p:nvGraphicFramePr>
          <p:cNvPr id="7" name="Диаграмма 6">
            <a:extLst>
              <a:ext uri="{FF2B5EF4-FFF2-40B4-BE49-F238E27FC236}">
                <a16:creationId xmlns:a16="http://schemas.microsoft.com/office/drawing/2014/main" xmlns="" id="{836007F9-75FB-4F9E-A459-8B8FBA40CFE4}"/>
              </a:ext>
            </a:extLst>
          </p:cNvPr>
          <p:cNvGraphicFramePr>
            <a:graphicFrameLocks/>
          </p:cNvGraphicFramePr>
          <p:nvPr>
            <p:extLst>
              <p:ext uri="{D42A27DB-BD31-4B8C-83A1-F6EECF244321}">
                <p14:modId xmlns:p14="http://schemas.microsoft.com/office/powerpoint/2010/main" val="3873711708"/>
              </p:ext>
            </p:extLst>
          </p:nvPr>
        </p:nvGraphicFramePr>
        <p:xfrm>
          <a:off x="3811776" y="976465"/>
          <a:ext cx="3080868" cy="20891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xmlns="" id="{AAA274B4-DF7F-48E3-B78D-D85F388D2703}"/>
              </a:ext>
            </a:extLst>
          </p:cNvPr>
          <p:cNvSpPr txBox="1"/>
          <p:nvPr/>
        </p:nvSpPr>
        <p:spPr>
          <a:xfrm>
            <a:off x="6801309" y="555661"/>
            <a:ext cx="4902862" cy="369332"/>
          </a:xfrm>
          <a:prstGeom prst="rect">
            <a:avLst/>
          </a:prstGeom>
          <a:noFill/>
        </p:spPr>
        <p:txBody>
          <a:bodyPr wrap="square">
            <a:spAutoFit/>
          </a:bodyPr>
          <a:lstStyle/>
          <a:p>
            <a:pPr algn="ctr"/>
            <a:r>
              <a:rPr lang="ru-RU" dirty="0">
                <a:solidFill>
                  <a:srgbClr val="32AABA"/>
                </a:solidFill>
                <a:latin typeface="Roboto" pitchFamily="2" charset="0"/>
                <a:ea typeface="Roboto" pitchFamily="2" charset="0"/>
              </a:rPr>
              <a:t>СРЕДНИЙ БАЛЛ ЕГЭ</a:t>
            </a:r>
          </a:p>
        </p:txBody>
      </p:sp>
      <p:graphicFrame>
        <p:nvGraphicFramePr>
          <p:cNvPr id="9" name="Диаграмма 8">
            <a:extLst>
              <a:ext uri="{FF2B5EF4-FFF2-40B4-BE49-F238E27FC236}">
                <a16:creationId xmlns:a16="http://schemas.microsoft.com/office/drawing/2014/main" xmlns="" id="{6D06A494-42F4-4073-BEB1-8C6D3254B00E}"/>
              </a:ext>
            </a:extLst>
          </p:cNvPr>
          <p:cNvGraphicFramePr/>
          <p:nvPr>
            <p:extLst>
              <p:ext uri="{D42A27DB-BD31-4B8C-83A1-F6EECF244321}">
                <p14:modId xmlns:p14="http://schemas.microsoft.com/office/powerpoint/2010/main" val="4240527288"/>
              </p:ext>
            </p:extLst>
          </p:nvPr>
        </p:nvGraphicFramePr>
        <p:xfrm>
          <a:off x="6771809" y="1060885"/>
          <a:ext cx="4902862" cy="191674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xmlns="" id="{505D12D8-83D7-4513-AAF2-4D698B4DF944}"/>
              </a:ext>
            </a:extLst>
          </p:cNvPr>
          <p:cNvSpPr txBox="1"/>
          <p:nvPr/>
        </p:nvSpPr>
        <p:spPr>
          <a:xfrm>
            <a:off x="6830809" y="2927116"/>
            <a:ext cx="4873362" cy="276999"/>
          </a:xfrm>
          <a:prstGeom prst="rect">
            <a:avLst/>
          </a:prstGeom>
          <a:noFill/>
        </p:spPr>
        <p:txBody>
          <a:bodyPr wrap="square">
            <a:spAutoFit/>
          </a:bodyPr>
          <a:lstStyle/>
          <a:p>
            <a:pPr algn="ctr"/>
            <a:r>
              <a:rPr lang="ru-RU" sz="1200" dirty="0">
                <a:solidFill>
                  <a:srgbClr val="707070"/>
                </a:solidFill>
                <a:latin typeface="Roboto" pitchFamily="2" charset="0"/>
                <a:ea typeface="Roboto" pitchFamily="2" charset="0"/>
                <a:cs typeface="Calibri" pitchFamily="34" charset="0"/>
              </a:rPr>
              <a:t>Баллистика и </a:t>
            </a:r>
            <a:r>
              <a:rPr lang="ru-RU" sz="1200" dirty="0" err="1">
                <a:solidFill>
                  <a:srgbClr val="707070"/>
                </a:solidFill>
                <a:latin typeface="Roboto" pitchFamily="2" charset="0"/>
                <a:ea typeface="Roboto" pitchFamily="2" charset="0"/>
                <a:cs typeface="Calibri" pitchFamily="34" charset="0"/>
              </a:rPr>
              <a:t>гидроаэродинамика</a:t>
            </a:r>
            <a:endParaRPr lang="en-US" altLang="ru-RU" sz="1200" dirty="0">
              <a:solidFill>
                <a:srgbClr val="707070"/>
              </a:solidFill>
              <a:latin typeface="Roboto" pitchFamily="2" charset="0"/>
              <a:ea typeface="Roboto" pitchFamily="2" charset="0"/>
              <a:cs typeface="Calibri" pitchFamily="34" charset="0"/>
            </a:endParaRPr>
          </a:p>
        </p:txBody>
      </p:sp>
      <p:graphicFrame>
        <p:nvGraphicFramePr>
          <p:cNvPr id="11" name="Диаграмма 10">
            <a:extLst>
              <a:ext uri="{FF2B5EF4-FFF2-40B4-BE49-F238E27FC236}">
                <a16:creationId xmlns:a16="http://schemas.microsoft.com/office/drawing/2014/main" xmlns="" id="{5EA1DF51-B124-4ABC-BF3E-7FE99F2CE56C}"/>
              </a:ext>
            </a:extLst>
          </p:cNvPr>
          <p:cNvGraphicFramePr/>
          <p:nvPr>
            <p:extLst>
              <p:ext uri="{D42A27DB-BD31-4B8C-83A1-F6EECF244321}">
                <p14:modId xmlns:p14="http://schemas.microsoft.com/office/powerpoint/2010/main" val="4046544813"/>
              </p:ext>
            </p:extLst>
          </p:nvPr>
        </p:nvGraphicFramePr>
        <p:xfrm>
          <a:off x="699102" y="3928974"/>
          <a:ext cx="4526207" cy="18026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xmlns="" id="{AAA274B4-DF7F-48E3-B78D-D85F388D2703}"/>
              </a:ext>
            </a:extLst>
          </p:cNvPr>
          <p:cNvSpPr txBox="1"/>
          <p:nvPr/>
        </p:nvSpPr>
        <p:spPr>
          <a:xfrm>
            <a:off x="6801309" y="3363698"/>
            <a:ext cx="4902862" cy="369332"/>
          </a:xfrm>
          <a:prstGeom prst="rect">
            <a:avLst/>
          </a:prstGeom>
          <a:noFill/>
        </p:spPr>
        <p:txBody>
          <a:bodyPr wrap="square">
            <a:spAutoFit/>
          </a:bodyPr>
          <a:lstStyle/>
          <a:p>
            <a:pPr algn="ctr"/>
            <a:r>
              <a:rPr lang="ru-RU" dirty="0">
                <a:solidFill>
                  <a:srgbClr val="32AABA"/>
                </a:solidFill>
                <a:latin typeface="Roboto" pitchFamily="2" charset="0"/>
                <a:ea typeface="Roboto" pitchFamily="2" charset="0"/>
              </a:rPr>
              <a:t>СРЕДНИЙ БАЛЛ </a:t>
            </a:r>
            <a:r>
              <a:rPr lang="ru-RU" dirty="0" smtClean="0">
                <a:solidFill>
                  <a:srgbClr val="32AABA"/>
                </a:solidFill>
                <a:latin typeface="Roboto" pitchFamily="2" charset="0"/>
                <a:ea typeface="Roboto" pitchFamily="2" charset="0"/>
              </a:rPr>
              <a:t>ЕГЭ, 2021 год</a:t>
            </a:r>
            <a:endParaRPr lang="ru-RU" dirty="0">
              <a:solidFill>
                <a:srgbClr val="32AABA"/>
              </a:solidFill>
              <a:latin typeface="Roboto" pitchFamily="2" charset="0"/>
              <a:ea typeface="Roboto" pitchFamily="2" charset="0"/>
            </a:endParaRPr>
          </a:p>
        </p:txBody>
      </p:sp>
      <p:sp>
        <p:nvSpPr>
          <p:cNvPr id="15" name="TextBox 14">
            <a:extLst>
              <a:ext uri="{FF2B5EF4-FFF2-40B4-BE49-F238E27FC236}">
                <a16:creationId xmlns:a16="http://schemas.microsoft.com/office/drawing/2014/main" xmlns="" id="{119C830F-DF6C-444C-B518-9D7879C648C3}"/>
              </a:ext>
            </a:extLst>
          </p:cNvPr>
          <p:cNvSpPr txBox="1"/>
          <p:nvPr/>
        </p:nvSpPr>
        <p:spPr>
          <a:xfrm>
            <a:off x="292947" y="5829076"/>
            <a:ext cx="4932362" cy="276999"/>
          </a:xfrm>
          <a:prstGeom prst="rect">
            <a:avLst/>
          </a:prstGeom>
          <a:noFill/>
        </p:spPr>
        <p:txBody>
          <a:bodyPr wrap="square">
            <a:spAutoFit/>
          </a:bodyPr>
          <a:lstStyle/>
          <a:p>
            <a:pPr algn="ctr"/>
            <a:r>
              <a:rPr lang="ru-RU" sz="1200" dirty="0">
                <a:solidFill>
                  <a:srgbClr val="707070"/>
                </a:solidFill>
                <a:latin typeface="Roboto" pitchFamily="2" charset="0"/>
                <a:ea typeface="Roboto" pitchFamily="2" charset="0"/>
                <a:cs typeface="Calibri" pitchFamily="34" charset="0"/>
              </a:rPr>
              <a:t>Техническая физика</a:t>
            </a:r>
            <a:endParaRPr lang="en-US" altLang="ru-RU" sz="1200" dirty="0">
              <a:solidFill>
                <a:srgbClr val="707070"/>
              </a:solidFill>
              <a:latin typeface="Roboto" pitchFamily="2" charset="0"/>
              <a:ea typeface="Roboto" pitchFamily="2" charset="0"/>
              <a:cs typeface="Calibri" pitchFamily="34" charset="0"/>
            </a:endParaRPr>
          </a:p>
        </p:txBody>
      </p:sp>
      <p:graphicFrame>
        <p:nvGraphicFramePr>
          <p:cNvPr id="16" name="Диаграмма 15">
            <a:extLst>
              <a:ext uri="{FF2B5EF4-FFF2-40B4-BE49-F238E27FC236}">
                <a16:creationId xmlns:a16="http://schemas.microsoft.com/office/drawing/2014/main" xmlns="" id="{55843A72-31F8-48E3-A9F4-A5E6758A0C21}"/>
              </a:ext>
            </a:extLst>
          </p:cNvPr>
          <p:cNvGraphicFramePr/>
          <p:nvPr>
            <p:extLst>
              <p:ext uri="{D42A27DB-BD31-4B8C-83A1-F6EECF244321}">
                <p14:modId xmlns:p14="http://schemas.microsoft.com/office/powerpoint/2010/main" val="2758647478"/>
              </p:ext>
            </p:extLst>
          </p:nvPr>
        </p:nvGraphicFramePr>
        <p:xfrm>
          <a:off x="685750" y="1118014"/>
          <a:ext cx="3381628" cy="20861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Диаграмма 17">
            <a:extLst>
              <a:ext uri="{FF2B5EF4-FFF2-40B4-BE49-F238E27FC236}">
                <a16:creationId xmlns:a16="http://schemas.microsoft.com/office/drawing/2014/main" xmlns="" id="{6D06A494-42F4-4073-BEB1-8C6D3254B00E}"/>
              </a:ext>
            </a:extLst>
          </p:cNvPr>
          <p:cNvGraphicFramePr/>
          <p:nvPr>
            <p:extLst>
              <p:ext uri="{D42A27DB-BD31-4B8C-83A1-F6EECF244321}">
                <p14:modId xmlns:p14="http://schemas.microsoft.com/office/powerpoint/2010/main" val="3213616205"/>
              </p:ext>
            </p:extLst>
          </p:nvPr>
        </p:nvGraphicFramePr>
        <p:xfrm>
          <a:off x="6830809" y="3912330"/>
          <a:ext cx="4902862" cy="1916746"/>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xmlns="" id="{AAA274B4-DF7F-48E3-B78D-D85F388D2703}"/>
              </a:ext>
            </a:extLst>
          </p:cNvPr>
          <p:cNvSpPr txBox="1"/>
          <p:nvPr/>
        </p:nvSpPr>
        <p:spPr>
          <a:xfrm>
            <a:off x="914961" y="3516098"/>
            <a:ext cx="4902862" cy="369332"/>
          </a:xfrm>
          <a:prstGeom prst="rect">
            <a:avLst/>
          </a:prstGeom>
          <a:noFill/>
        </p:spPr>
        <p:txBody>
          <a:bodyPr wrap="square">
            <a:spAutoFit/>
          </a:bodyPr>
          <a:lstStyle/>
          <a:p>
            <a:pPr algn="ctr"/>
            <a:r>
              <a:rPr lang="ru-RU" dirty="0">
                <a:solidFill>
                  <a:srgbClr val="32AABA"/>
                </a:solidFill>
                <a:latin typeface="Roboto" pitchFamily="2" charset="0"/>
                <a:ea typeface="Roboto" pitchFamily="2" charset="0"/>
              </a:rPr>
              <a:t>СРЕДНИЙ БАЛЛ ЕГЭ</a:t>
            </a:r>
          </a:p>
        </p:txBody>
      </p:sp>
    </p:spTree>
    <p:extLst>
      <p:ext uri="{BB962C8B-B14F-4D97-AF65-F5344CB8AC3E}">
        <p14:creationId xmlns:p14="http://schemas.microsoft.com/office/powerpoint/2010/main" val="327953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132139913"/>
              </p:ext>
            </p:extLst>
          </p:nvPr>
        </p:nvGraphicFramePr>
        <p:xfrm>
          <a:off x="6031188" y="238836"/>
          <a:ext cx="5934075" cy="3522726"/>
        </p:xfrm>
        <a:graphic>
          <a:graphicData uri="http://schemas.openxmlformats.org/drawingml/2006/table">
            <a:tbl>
              <a:tblPr firstRow="1" firstCol="1" bandRow="1">
                <a:tableStyleId>{5C22544A-7EE6-4342-B048-85BDC9FD1C3A}</a:tableStyleId>
              </a:tblPr>
              <a:tblGrid>
                <a:gridCol w="1978025"/>
                <a:gridCol w="1978025"/>
                <a:gridCol w="1978025"/>
              </a:tblGrid>
              <a:tr h="0">
                <a:tc>
                  <a:txBody>
                    <a:bodyPr/>
                    <a:lstStyle/>
                    <a:p>
                      <a:pPr>
                        <a:lnSpc>
                          <a:spcPct val="107000"/>
                        </a:lnSpc>
                        <a:spcAft>
                          <a:spcPts val="0"/>
                        </a:spcAft>
                      </a:pPr>
                      <a:r>
                        <a:rPr lang="ru-RU" sz="1200" dirty="0">
                          <a:effectLst/>
                        </a:rPr>
                        <a:t>направление</a:t>
                      </a:r>
                      <a:endParaRPr lang="ru-RU" sz="1100" dirty="0">
                        <a:effectLst/>
                        <a:latin typeface="Calibri"/>
                        <a:ea typeface="Calibri"/>
                        <a:cs typeface="Times New Roman"/>
                      </a:endParaRPr>
                    </a:p>
                  </a:txBody>
                  <a:tcPr marL="68580" marR="68580" marT="0" marB="0"/>
                </a:tc>
                <a:tc>
                  <a:txBody>
                    <a:bodyPr/>
                    <a:lstStyle/>
                    <a:p>
                      <a:pPr>
                        <a:lnSpc>
                          <a:spcPct val="107000"/>
                        </a:lnSpc>
                        <a:spcAft>
                          <a:spcPts val="0"/>
                        </a:spcAft>
                      </a:pPr>
                      <a:r>
                        <a:rPr lang="ru-RU" sz="1200">
                          <a:effectLst/>
                        </a:rPr>
                        <a:t>балл</a:t>
                      </a:r>
                      <a:endParaRPr lang="ru-RU" sz="1100">
                        <a:effectLst/>
                        <a:latin typeface="Calibri"/>
                        <a:ea typeface="Calibri"/>
                        <a:cs typeface="Times New Roman"/>
                      </a:endParaRPr>
                    </a:p>
                  </a:txBody>
                  <a:tcPr marL="68580" marR="68580" marT="0" marB="0"/>
                </a:tc>
                <a:tc>
                  <a:txBody>
                    <a:bodyPr/>
                    <a:lstStyle/>
                    <a:p>
                      <a:pPr>
                        <a:lnSpc>
                          <a:spcPct val="107000"/>
                        </a:lnSpc>
                        <a:spcAft>
                          <a:spcPts val="0"/>
                        </a:spcAft>
                      </a:pPr>
                      <a:r>
                        <a:rPr lang="ru-RU" sz="1200">
                          <a:effectLst/>
                        </a:rPr>
                        <a:t>Распределение по странам</a:t>
                      </a:r>
                      <a:endParaRPr lang="ru-RU" sz="1100">
                        <a:effectLst/>
                        <a:latin typeface="Calibri"/>
                        <a:ea typeface="Calibri"/>
                        <a:cs typeface="Times New Roman"/>
                      </a:endParaRPr>
                    </a:p>
                  </a:txBody>
                  <a:tcPr marL="68580" marR="68580" marT="0" marB="0"/>
                </a:tc>
              </a:tr>
              <a:tr h="0">
                <a:tc>
                  <a:txBody>
                    <a:bodyPr/>
                    <a:lstStyle/>
                    <a:p>
                      <a:pPr>
                        <a:lnSpc>
                          <a:spcPct val="107000"/>
                        </a:lnSpc>
                        <a:spcAft>
                          <a:spcPts val="0"/>
                        </a:spcAft>
                      </a:pPr>
                      <a:r>
                        <a:rPr lang="ru-RU" sz="1200" dirty="0">
                          <a:effectLst/>
                        </a:rPr>
                        <a:t>Баллистика и </a:t>
                      </a:r>
                      <a:r>
                        <a:rPr lang="ru-RU" sz="1200" dirty="0" err="1">
                          <a:effectLst/>
                        </a:rPr>
                        <a:t>гидроаэродинамика</a:t>
                      </a:r>
                      <a:r>
                        <a:rPr lang="ru-RU" sz="1200" dirty="0">
                          <a:effectLst/>
                        </a:rPr>
                        <a:t> </a:t>
                      </a:r>
                      <a:endParaRPr lang="ru-RU" sz="1100" dirty="0">
                        <a:effectLst/>
                      </a:endParaRPr>
                    </a:p>
                    <a:p>
                      <a:pPr>
                        <a:lnSpc>
                          <a:spcPct val="107000"/>
                        </a:lnSpc>
                        <a:spcAft>
                          <a:spcPts val="0"/>
                        </a:spcAft>
                      </a:pPr>
                      <a:r>
                        <a:rPr lang="ru-RU" sz="1200" dirty="0">
                          <a:effectLst/>
                        </a:rPr>
                        <a:t>КЦП-35</a:t>
                      </a:r>
                      <a:endParaRPr lang="ru-RU" sz="1100" dirty="0">
                        <a:effectLst/>
                        <a:latin typeface="Calibri"/>
                        <a:ea typeface="Calibri"/>
                        <a:cs typeface="Times New Roman"/>
                      </a:endParaRPr>
                    </a:p>
                  </a:txBody>
                  <a:tcPr marL="68580" marR="68580" marT="0" marB="0"/>
                </a:tc>
                <a:tc>
                  <a:txBody>
                    <a:bodyPr/>
                    <a:lstStyle/>
                    <a:p>
                      <a:pPr>
                        <a:lnSpc>
                          <a:spcPct val="107000"/>
                        </a:lnSpc>
                        <a:spcAft>
                          <a:spcPts val="0"/>
                        </a:spcAft>
                      </a:pPr>
                      <a:r>
                        <a:rPr lang="ru-RU" sz="1200">
                          <a:effectLst/>
                        </a:rPr>
                        <a:t>220/254/162</a:t>
                      </a:r>
                      <a:endParaRPr lang="ru-RU" sz="1100">
                        <a:effectLst/>
                        <a:latin typeface="Calibri"/>
                        <a:ea typeface="Calibri"/>
                        <a:cs typeface="Times New Roman"/>
                      </a:endParaRPr>
                    </a:p>
                  </a:txBody>
                  <a:tcPr marL="68580" marR="68580" marT="0" marB="0"/>
                </a:tc>
                <a:tc>
                  <a:txBody>
                    <a:bodyPr/>
                    <a:lstStyle/>
                    <a:p>
                      <a:pPr>
                        <a:lnSpc>
                          <a:spcPct val="107000"/>
                        </a:lnSpc>
                        <a:spcAft>
                          <a:spcPts val="0"/>
                        </a:spcAft>
                      </a:pPr>
                      <a:r>
                        <a:rPr lang="ru-RU" sz="1200">
                          <a:effectLst/>
                        </a:rPr>
                        <a:t>Казахстан-26%</a:t>
                      </a:r>
                      <a:endParaRPr lang="ru-RU" sz="1100">
                        <a:effectLst/>
                      </a:endParaRPr>
                    </a:p>
                    <a:p>
                      <a:pPr>
                        <a:lnSpc>
                          <a:spcPct val="107000"/>
                        </a:lnSpc>
                        <a:spcAft>
                          <a:spcPts val="0"/>
                        </a:spcAft>
                      </a:pPr>
                      <a:r>
                        <a:rPr lang="ru-RU" sz="1200">
                          <a:effectLst/>
                        </a:rPr>
                        <a:t>Киргизия-10%</a:t>
                      </a:r>
                      <a:endParaRPr lang="ru-RU" sz="1100">
                        <a:effectLst/>
                      </a:endParaRPr>
                    </a:p>
                    <a:p>
                      <a:pPr>
                        <a:lnSpc>
                          <a:spcPct val="107000"/>
                        </a:lnSpc>
                        <a:spcAft>
                          <a:spcPts val="0"/>
                        </a:spcAft>
                      </a:pPr>
                      <a:r>
                        <a:rPr lang="ru-RU" sz="1200">
                          <a:effectLst/>
                        </a:rPr>
                        <a:t>Россия-34%</a:t>
                      </a:r>
                      <a:endParaRPr lang="ru-RU" sz="1100">
                        <a:effectLst/>
                      </a:endParaRPr>
                    </a:p>
                    <a:p>
                      <a:pPr>
                        <a:lnSpc>
                          <a:spcPct val="107000"/>
                        </a:lnSpc>
                        <a:spcAft>
                          <a:spcPts val="0"/>
                        </a:spcAft>
                      </a:pPr>
                      <a:r>
                        <a:rPr lang="ru-RU" sz="1200">
                          <a:effectLst/>
                        </a:rPr>
                        <a:t>Таджикистан-7%</a:t>
                      </a:r>
                      <a:endParaRPr lang="ru-RU" sz="1100">
                        <a:effectLst/>
                      </a:endParaRPr>
                    </a:p>
                    <a:p>
                      <a:pPr>
                        <a:lnSpc>
                          <a:spcPct val="107000"/>
                        </a:lnSpc>
                        <a:spcAft>
                          <a:spcPts val="0"/>
                        </a:spcAft>
                      </a:pPr>
                      <a:r>
                        <a:rPr lang="ru-RU" sz="1200">
                          <a:effectLst/>
                        </a:rPr>
                        <a:t>Узбекистан-23%</a:t>
                      </a:r>
                      <a:endParaRPr lang="ru-RU" sz="1100">
                        <a:effectLst/>
                        <a:latin typeface="Calibri"/>
                        <a:ea typeface="Calibri"/>
                        <a:cs typeface="Times New Roman"/>
                      </a:endParaRPr>
                    </a:p>
                  </a:txBody>
                  <a:tcPr marL="68580" marR="68580" marT="0" marB="0"/>
                </a:tc>
              </a:tr>
              <a:tr h="0">
                <a:tc>
                  <a:txBody>
                    <a:bodyPr/>
                    <a:lstStyle/>
                    <a:p>
                      <a:pPr>
                        <a:lnSpc>
                          <a:spcPct val="107000"/>
                        </a:lnSpc>
                        <a:spcAft>
                          <a:spcPts val="0"/>
                        </a:spcAft>
                      </a:pPr>
                      <a:r>
                        <a:rPr lang="ru-RU" sz="1200" dirty="0" err="1">
                          <a:effectLst/>
                        </a:rPr>
                        <a:t>Мехатроника</a:t>
                      </a:r>
                      <a:r>
                        <a:rPr lang="ru-RU" sz="1200" dirty="0">
                          <a:effectLst/>
                        </a:rPr>
                        <a:t> и робототехника </a:t>
                      </a:r>
                      <a:endParaRPr lang="ru-RU" sz="1100" dirty="0">
                        <a:effectLst/>
                      </a:endParaRPr>
                    </a:p>
                    <a:p>
                      <a:pPr>
                        <a:lnSpc>
                          <a:spcPct val="107000"/>
                        </a:lnSpc>
                        <a:spcAft>
                          <a:spcPts val="0"/>
                        </a:spcAft>
                      </a:pPr>
                      <a:r>
                        <a:rPr lang="ru-RU" sz="1200" dirty="0">
                          <a:effectLst/>
                        </a:rPr>
                        <a:t>КЦП-30</a:t>
                      </a:r>
                      <a:endParaRPr lang="ru-RU" sz="1100" dirty="0">
                        <a:effectLst/>
                        <a:latin typeface="Calibri"/>
                        <a:ea typeface="Calibri"/>
                        <a:cs typeface="Times New Roman"/>
                      </a:endParaRPr>
                    </a:p>
                  </a:txBody>
                  <a:tcPr marL="68580" marR="68580" marT="0" marB="0"/>
                </a:tc>
                <a:tc>
                  <a:txBody>
                    <a:bodyPr/>
                    <a:lstStyle/>
                    <a:p>
                      <a:pPr>
                        <a:lnSpc>
                          <a:spcPct val="107000"/>
                        </a:lnSpc>
                        <a:spcAft>
                          <a:spcPts val="0"/>
                        </a:spcAft>
                      </a:pPr>
                      <a:r>
                        <a:rPr lang="ru-RU" sz="1200">
                          <a:effectLst/>
                        </a:rPr>
                        <a:t>228/270/192</a:t>
                      </a:r>
                      <a:endParaRPr lang="ru-RU" sz="1100">
                        <a:effectLst/>
                        <a:latin typeface="Calibri"/>
                        <a:ea typeface="Calibri"/>
                        <a:cs typeface="Times New Roman"/>
                      </a:endParaRPr>
                    </a:p>
                  </a:txBody>
                  <a:tcPr marL="68580" marR="68580" marT="0" marB="0"/>
                </a:tc>
                <a:tc>
                  <a:txBody>
                    <a:bodyPr/>
                    <a:lstStyle/>
                    <a:p>
                      <a:pPr>
                        <a:lnSpc>
                          <a:spcPct val="107000"/>
                        </a:lnSpc>
                        <a:spcAft>
                          <a:spcPts val="0"/>
                        </a:spcAft>
                      </a:pPr>
                      <a:r>
                        <a:rPr lang="ru-RU" sz="1200">
                          <a:effectLst/>
                        </a:rPr>
                        <a:t>Казахстан-46%</a:t>
                      </a:r>
                      <a:endParaRPr lang="ru-RU" sz="1100">
                        <a:effectLst/>
                      </a:endParaRPr>
                    </a:p>
                    <a:p>
                      <a:pPr>
                        <a:lnSpc>
                          <a:spcPct val="107000"/>
                        </a:lnSpc>
                        <a:spcAft>
                          <a:spcPts val="0"/>
                        </a:spcAft>
                      </a:pPr>
                      <a:r>
                        <a:rPr lang="ru-RU" sz="1200">
                          <a:effectLst/>
                        </a:rPr>
                        <a:t>Киргизия-20%</a:t>
                      </a:r>
                      <a:endParaRPr lang="ru-RU" sz="1100">
                        <a:effectLst/>
                      </a:endParaRPr>
                    </a:p>
                    <a:p>
                      <a:pPr>
                        <a:lnSpc>
                          <a:spcPct val="107000"/>
                        </a:lnSpc>
                        <a:spcAft>
                          <a:spcPts val="0"/>
                        </a:spcAft>
                      </a:pPr>
                      <a:r>
                        <a:rPr lang="ru-RU" sz="1200">
                          <a:effectLst/>
                        </a:rPr>
                        <a:t>Россия-17%</a:t>
                      </a:r>
                      <a:endParaRPr lang="ru-RU" sz="1100">
                        <a:effectLst/>
                      </a:endParaRPr>
                    </a:p>
                    <a:p>
                      <a:pPr>
                        <a:lnSpc>
                          <a:spcPct val="107000"/>
                        </a:lnSpc>
                        <a:spcAft>
                          <a:spcPts val="0"/>
                        </a:spcAft>
                      </a:pPr>
                      <a:r>
                        <a:rPr lang="ru-RU" sz="1200">
                          <a:effectLst/>
                        </a:rPr>
                        <a:t>Узбекистан-17%</a:t>
                      </a:r>
                      <a:endParaRPr lang="ru-RU" sz="1100">
                        <a:effectLst/>
                        <a:latin typeface="Calibri"/>
                        <a:ea typeface="Calibri"/>
                        <a:cs typeface="Times New Roman"/>
                      </a:endParaRPr>
                    </a:p>
                  </a:txBody>
                  <a:tcPr marL="68580" marR="68580" marT="0" marB="0"/>
                </a:tc>
              </a:tr>
              <a:tr h="0">
                <a:tc>
                  <a:txBody>
                    <a:bodyPr/>
                    <a:lstStyle/>
                    <a:p>
                      <a:pPr>
                        <a:lnSpc>
                          <a:spcPct val="107000"/>
                        </a:lnSpc>
                        <a:spcAft>
                          <a:spcPts val="0"/>
                        </a:spcAft>
                      </a:pPr>
                      <a:r>
                        <a:rPr lang="ru-RU" sz="1200" dirty="0">
                          <a:effectLst/>
                        </a:rPr>
                        <a:t>Прикладная механика </a:t>
                      </a:r>
                      <a:endParaRPr lang="ru-RU" sz="1100" dirty="0">
                        <a:effectLst/>
                      </a:endParaRPr>
                    </a:p>
                    <a:p>
                      <a:pPr>
                        <a:lnSpc>
                          <a:spcPct val="107000"/>
                        </a:lnSpc>
                        <a:spcAft>
                          <a:spcPts val="0"/>
                        </a:spcAft>
                      </a:pPr>
                      <a:r>
                        <a:rPr lang="ru-RU" sz="1200" dirty="0">
                          <a:effectLst/>
                        </a:rPr>
                        <a:t>КЦП-27</a:t>
                      </a:r>
                      <a:endParaRPr lang="ru-RU" sz="1100" dirty="0">
                        <a:effectLst/>
                        <a:latin typeface="Calibri"/>
                        <a:ea typeface="Calibri"/>
                        <a:cs typeface="Times New Roman"/>
                      </a:endParaRPr>
                    </a:p>
                  </a:txBody>
                  <a:tcPr marL="68580" marR="68580" marT="0" marB="0"/>
                </a:tc>
                <a:tc>
                  <a:txBody>
                    <a:bodyPr/>
                    <a:lstStyle/>
                    <a:p>
                      <a:pPr>
                        <a:lnSpc>
                          <a:spcPct val="107000"/>
                        </a:lnSpc>
                        <a:spcAft>
                          <a:spcPts val="0"/>
                        </a:spcAft>
                      </a:pPr>
                      <a:r>
                        <a:rPr lang="ru-RU" sz="1200">
                          <a:effectLst/>
                        </a:rPr>
                        <a:t>217/240/180</a:t>
                      </a:r>
                      <a:endParaRPr lang="ru-RU" sz="1100">
                        <a:effectLst/>
                        <a:latin typeface="Calibri"/>
                        <a:ea typeface="Calibri"/>
                        <a:cs typeface="Times New Roman"/>
                      </a:endParaRPr>
                    </a:p>
                  </a:txBody>
                  <a:tcPr marL="68580" marR="68580" marT="0" marB="0"/>
                </a:tc>
                <a:tc>
                  <a:txBody>
                    <a:bodyPr/>
                    <a:lstStyle/>
                    <a:p>
                      <a:pPr>
                        <a:lnSpc>
                          <a:spcPct val="107000"/>
                        </a:lnSpc>
                        <a:spcAft>
                          <a:spcPts val="0"/>
                        </a:spcAft>
                      </a:pPr>
                      <a:r>
                        <a:rPr lang="ru-RU" sz="1200">
                          <a:effectLst/>
                        </a:rPr>
                        <a:t>Казахстан-37%</a:t>
                      </a:r>
                      <a:endParaRPr lang="ru-RU" sz="1100">
                        <a:effectLst/>
                      </a:endParaRPr>
                    </a:p>
                    <a:p>
                      <a:pPr>
                        <a:lnSpc>
                          <a:spcPct val="107000"/>
                        </a:lnSpc>
                        <a:spcAft>
                          <a:spcPts val="0"/>
                        </a:spcAft>
                      </a:pPr>
                      <a:r>
                        <a:rPr lang="ru-RU" sz="1200">
                          <a:effectLst/>
                        </a:rPr>
                        <a:t>Киргизия-4%</a:t>
                      </a:r>
                      <a:endParaRPr lang="ru-RU" sz="1100">
                        <a:effectLst/>
                      </a:endParaRPr>
                    </a:p>
                    <a:p>
                      <a:pPr>
                        <a:lnSpc>
                          <a:spcPct val="107000"/>
                        </a:lnSpc>
                        <a:spcAft>
                          <a:spcPts val="0"/>
                        </a:spcAft>
                      </a:pPr>
                      <a:r>
                        <a:rPr lang="ru-RU" sz="1200">
                          <a:effectLst/>
                        </a:rPr>
                        <a:t>Россия-26%</a:t>
                      </a:r>
                      <a:endParaRPr lang="ru-RU" sz="1100">
                        <a:effectLst/>
                      </a:endParaRPr>
                    </a:p>
                    <a:p>
                      <a:pPr>
                        <a:lnSpc>
                          <a:spcPct val="107000"/>
                        </a:lnSpc>
                        <a:spcAft>
                          <a:spcPts val="0"/>
                        </a:spcAft>
                      </a:pPr>
                      <a:r>
                        <a:rPr lang="ru-RU" sz="1200">
                          <a:effectLst/>
                        </a:rPr>
                        <a:t>Узбекистан-33%</a:t>
                      </a:r>
                      <a:endParaRPr lang="ru-RU" sz="1100">
                        <a:effectLst/>
                        <a:latin typeface="Calibri"/>
                        <a:ea typeface="Calibri"/>
                        <a:cs typeface="Times New Roman"/>
                      </a:endParaRPr>
                    </a:p>
                  </a:txBody>
                  <a:tcPr marL="68580" marR="68580" marT="0" marB="0"/>
                </a:tc>
              </a:tr>
              <a:tr h="0">
                <a:tc>
                  <a:txBody>
                    <a:bodyPr/>
                    <a:lstStyle/>
                    <a:p>
                      <a:pPr>
                        <a:lnSpc>
                          <a:spcPct val="107000"/>
                        </a:lnSpc>
                        <a:spcAft>
                          <a:spcPts val="0"/>
                        </a:spcAft>
                      </a:pPr>
                      <a:r>
                        <a:rPr lang="ru-RU" sz="1200" dirty="0">
                          <a:effectLst/>
                        </a:rPr>
                        <a:t>Техническая физика</a:t>
                      </a:r>
                      <a:endParaRPr lang="ru-RU" sz="1100" dirty="0">
                        <a:effectLst/>
                      </a:endParaRPr>
                    </a:p>
                    <a:p>
                      <a:pPr>
                        <a:lnSpc>
                          <a:spcPct val="107000"/>
                        </a:lnSpc>
                        <a:spcAft>
                          <a:spcPts val="0"/>
                        </a:spcAft>
                      </a:pPr>
                      <a:r>
                        <a:rPr lang="ru-RU" sz="1200" dirty="0">
                          <a:effectLst/>
                        </a:rPr>
                        <a:t>КЦП-29</a:t>
                      </a:r>
                      <a:endParaRPr lang="ru-RU" sz="1100" dirty="0">
                        <a:effectLst/>
                        <a:latin typeface="Calibri"/>
                        <a:ea typeface="Calibri"/>
                        <a:cs typeface="Times New Roman"/>
                      </a:endParaRPr>
                    </a:p>
                  </a:txBody>
                  <a:tcPr marL="68580" marR="68580" marT="0" marB="0"/>
                </a:tc>
                <a:tc>
                  <a:txBody>
                    <a:bodyPr/>
                    <a:lstStyle/>
                    <a:p>
                      <a:pPr>
                        <a:lnSpc>
                          <a:spcPct val="107000"/>
                        </a:lnSpc>
                        <a:spcAft>
                          <a:spcPts val="0"/>
                        </a:spcAft>
                      </a:pPr>
                      <a:r>
                        <a:rPr lang="ru-RU" sz="1200" dirty="0">
                          <a:effectLst/>
                        </a:rPr>
                        <a:t>212/253/168</a:t>
                      </a:r>
                      <a:endParaRPr lang="ru-RU" sz="1100" dirty="0">
                        <a:effectLst/>
                        <a:latin typeface="Calibri"/>
                        <a:ea typeface="Calibri"/>
                        <a:cs typeface="Times New Roman"/>
                      </a:endParaRPr>
                    </a:p>
                  </a:txBody>
                  <a:tcPr marL="68580" marR="68580" marT="0" marB="0"/>
                </a:tc>
                <a:tc>
                  <a:txBody>
                    <a:bodyPr/>
                    <a:lstStyle/>
                    <a:p>
                      <a:pPr>
                        <a:lnSpc>
                          <a:spcPct val="107000"/>
                        </a:lnSpc>
                        <a:spcAft>
                          <a:spcPts val="0"/>
                        </a:spcAft>
                      </a:pPr>
                      <a:r>
                        <a:rPr lang="ru-RU" sz="1200" dirty="0">
                          <a:effectLst/>
                        </a:rPr>
                        <a:t>Казахстан-21%</a:t>
                      </a:r>
                      <a:endParaRPr lang="ru-RU" sz="1100" dirty="0">
                        <a:effectLst/>
                      </a:endParaRPr>
                    </a:p>
                    <a:p>
                      <a:pPr>
                        <a:lnSpc>
                          <a:spcPct val="107000"/>
                        </a:lnSpc>
                        <a:spcAft>
                          <a:spcPts val="0"/>
                        </a:spcAft>
                      </a:pPr>
                      <a:r>
                        <a:rPr lang="ru-RU" sz="1200" dirty="0">
                          <a:effectLst/>
                        </a:rPr>
                        <a:t>Киргизия-3%</a:t>
                      </a:r>
                      <a:endParaRPr lang="ru-RU" sz="1100" dirty="0">
                        <a:effectLst/>
                      </a:endParaRPr>
                    </a:p>
                    <a:p>
                      <a:pPr>
                        <a:lnSpc>
                          <a:spcPct val="107000"/>
                        </a:lnSpc>
                        <a:spcAft>
                          <a:spcPts val="0"/>
                        </a:spcAft>
                      </a:pPr>
                      <a:r>
                        <a:rPr lang="ru-RU" sz="1200" dirty="0">
                          <a:effectLst/>
                        </a:rPr>
                        <a:t>Россия-24%</a:t>
                      </a:r>
                      <a:endParaRPr lang="ru-RU" sz="1100" dirty="0">
                        <a:effectLst/>
                      </a:endParaRPr>
                    </a:p>
                    <a:p>
                      <a:pPr>
                        <a:lnSpc>
                          <a:spcPct val="107000"/>
                        </a:lnSpc>
                        <a:spcAft>
                          <a:spcPts val="0"/>
                        </a:spcAft>
                      </a:pPr>
                      <a:r>
                        <a:rPr lang="ru-RU" sz="1200" dirty="0">
                          <a:effectLst/>
                        </a:rPr>
                        <a:t>Узбекистан-52%</a:t>
                      </a:r>
                      <a:endParaRPr lang="ru-RU" sz="1100" dirty="0">
                        <a:effectLst/>
                        <a:latin typeface="Calibri"/>
                        <a:ea typeface="Calibri"/>
                        <a:cs typeface="Times New Roman"/>
                      </a:endParaRPr>
                    </a:p>
                  </a:txBody>
                  <a:tcPr marL="68580" marR="68580" marT="0" marB="0"/>
                </a:tc>
              </a:tr>
            </a:tbl>
          </a:graphicData>
        </a:graphic>
      </p:graphicFrame>
      <p:graphicFrame>
        <p:nvGraphicFramePr>
          <p:cNvPr id="5" name="Диаграмма 4">
            <a:extLst>
              <a:ext uri="{FF2B5EF4-FFF2-40B4-BE49-F238E27FC236}">
                <a16:creationId xmlns:a16="http://schemas.microsoft.com/office/drawing/2014/main" xmlns="" id="{5EA1DF51-B124-4ABC-BF3E-7FE99F2CE56C}"/>
              </a:ext>
            </a:extLst>
          </p:cNvPr>
          <p:cNvGraphicFramePr/>
          <p:nvPr>
            <p:extLst>
              <p:ext uri="{D42A27DB-BD31-4B8C-83A1-F6EECF244321}">
                <p14:modId xmlns:p14="http://schemas.microsoft.com/office/powerpoint/2010/main" val="287934575"/>
              </p:ext>
            </p:extLst>
          </p:nvPr>
        </p:nvGraphicFramePr>
        <p:xfrm>
          <a:off x="571881" y="589426"/>
          <a:ext cx="4526207" cy="1802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xmlns="" id="{AAA274B4-DF7F-48E3-B78D-D85F388D2703}"/>
              </a:ext>
            </a:extLst>
          </p:cNvPr>
          <p:cNvSpPr txBox="1"/>
          <p:nvPr/>
        </p:nvSpPr>
        <p:spPr>
          <a:xfrm>
            <a:off x="555827" y="238836"/>
            <a:ext cx="4902862" cy="369332"/>
          </a:xfrm>
          <a:prstGeom prst="rect">
            <a:avLst/>
          </a:prstGeom>
          <a:noFill/>
        </p:spPr>
        <p:txBody>
          <a:bodyPr wrap="square">
            <a:spAutoFit/>
          </a:bodyPr>
          <a:lstStyle/>
          <a:p>
            <a:pPr algn="ctr"/>
            <a:r>
              <a:rPr lang="ru-RU" dirty="0" err="1" smtClean="0">
                <a:solidFill>
                  <a:srgbClr val="32AABA"/>
                </a:solidFill>
                <a:latin typeface="Roboto" pitchFamily="2" charset="0"/>
                <a:ea typeface="Roboto" pitchFamily="2" charset="0"/>
              </a:rPr>
              <a:t>Бакалавриат</a:t>
            </a:r>
            <a:r>
              <a:rPr lang="ru-RU" dirty="0" smtClean="0">
                <a:solidFill>
                  <a:srgbClr val="32AABA"/>
                </a:solidFill>
                <a:latin typeface="Roboto" pitchFamily="2" charset="0"/>
                <a:ea typeface="Roboto" pitchFamily="2" charset="0"/>
              </a:rPr>
              <a:t>, набор 2021</a:t>
            </a:r>
            <a:endParaRPr lang="ru-RU" dirty="0">
              <a:solidFill>
                <a:srgbClr val="32AABA"/>
              </a:solidFill>
              <a:latin typeface="Roboto" pitchFamily="2" charset="0"/>
              <a:ea typeface="Roboto" pitchFamily="2" charset="0"/>
            </a:endParaRPr>
          </a:p>
        </p:txBody>
      </p:sp>
      <p:sp>
        <p:nvSpPr>
          <p:cNvPr id="7" name="TextBox 6">
            <a:extLst>
              <a:ext uri="{FF2B5EF4-FFF2-40B4-BE49-F238E27FC236}">
                <a16:creationId xmlns:a16="http://schemas.microsoft.com/office/drawing/2014/main" xmlns="" id="{505D12D8-83D7-4513-AAF2-4D698B4DF944}"/>
              </a:ext>
            </a:extLst>
          </p:cNvPr>
          <p:cNvSpPr txBox="1"/>
          <p:nvPr/>
        </p:nvSpPr>
        <p:spPr>
          <a:xfrm>
            <a:off x="652645" y="2370525"/>
            <a:ext cx="4873362" cy="276999"/>
          </a:xfrm>
          <a:prstGeom prst="rect">
            <a:avLst/>
          </a:prstGeom>
          <a:noFill/>
        </p:spPr>
        <p:txBody>
          <a:bodyPr wrap="square">
            <a:spAutoFit/>
          </a:bodyPr>
          <a:lstStyle/>
          <a:p>
            <a:pPr algn="ctr"/>
            <a:r>
              <a:rPr lang="ru-RU" sz="1200" dirty="0">
                <a:solidFill>
                  <a:srgbClr val="707070"/>
                </a:solidFill>
                <a:latin typeface="Roboto" pitchFamily="2" charset="0"/>
                <a:ea typeface="Roboto" pitchFamily="2" charset="0"/>
                <a:cs typeface="Calibri" pitchFamily="34" charset="0"/>
              </a:rPr>
              <a:t>Баллистика и </a:t>
            </a:r>
            <a:r>
              <a:rPr lang="ru-RU" sz="1200" dirty="0" err="1" smtClean="0">
                <a:solidFill>
                  <a:srgbClr val="707070"/>
                </a:solidFill>
                <a:latin typeface="Roboto" pitchFamily="2" charset="0"/>
                <a:ea typeface="Roboto" pitchFamily="2" charset="0"/>
                <a:cs typeface="Calibri" pitchFamily="34" charset="0"/>
              </a:rPr>
              <a:t>гидроаэродинамика</a:t>
            </a:r>
            <a:r>
              <a:rPr lang="ru-RU" sz="1200" dirty="0" smtClean="0">
                <a:solidFill>
                  <a:srgbClr val="707070"/>
                </a:solidFill>
                <a:latin typeface="Roboto" pitchFamily="2" charset="0"/>
                <a:ea typeface="Roboto" pitchFamily="2" charset="0"/>
                <a:cs typeface="Calibri" pitchFamily="34" charset="0"/>
              </a:rPr>
              <a:t>, КЦП - 35</a:t>
            </a:r>
            <a:endParaRPr lang="en-US" altLang="ru-RU" sz="1200" dirty="0">
              <a:solidFill>
                <a:srgbClr val="707070"/>
              </a:solidFill>
              <a:latin typeface="Roboto" pitchFamily="2" charset="0"/>
              <a:ea typeface="Roboto" pitchFamily="2" charset="0"/>
              <a:cs typeface="Calibri" pitchFamily="34" charset="0"/>
            </a:endParaRPr>
          </a:p>
        </p:txBody>
      </p:sp>
      <p:sp>
        <p:nvSpPr>
          <p:cNvPr id="8" name="TextBox 1"/>
          <p:cNvSpPr txBox="1"/>
          <p:nvPr/>
        </p:nvSpPr>
        <p:spPr>
          <a:xfrm>
            <a:off x="1118612" y="1549976"/>
            <a:ext cx="392006" cy="18738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100" b="1" dirty="0" smtClean="0">
                <a:solidFill>
                  <a:schemeClr val="bg1">
                    <a:lumMod val="50000"/>
                  </a:schemeClr>
                </a:solidFill>
              </a:rPr>
              <a:t>26%</a:t>
            </a:r>
            <a:endParaRPr lang="ru-RU" sz="1100" b="1" dirty="0">
              <a:solidFill>
                <a:schemeClr val="bg1">
                  <a:lumMod val="50000"/>
                </a:schemeClr>
              </a:solidFill>
            </a:endParaRPr>
          </a:p>
        </p:txBody>
      </p:sp>
      <p:graphicFrame>
        <p:nvGraphicFramePr>
          <p:cNvPr id="10" name="Диаграмма 9">
            <a:extLst>
              <a:ext uri="{FF2B5EF4-FFF2-40B4-BE49-F238E27FC236}">
                <a16:creationId xmlns:a16="http://schemas.microsoft.com/office/drawing/2014/main" xmlns="" id="{5EA1DF51-B124-4ABC-BF3E-7FE99F2CE56C}"/>
              </a:ext>
            </a:extLst>
          </p:cNvPr>
          <p:cNvGraphicFramePr/>
          <p:nvPr>
            <p:extLst>
              <p:ext uri="{D42A27DB-BD31-4B8C-83A1-F6EECF244321}">
                <p14:modId xmlns:p14="http://schemas.microsoft.com/office/powerpoint/2010/main" val="4166783676"/>
              </p:ext>
            </p:extLst>
          </p:nvPr>
        </p:nvGraphicFramePr>
        <p:xfrm>
          <a:off x="729404" y="2647524"/>
          <a:ext cx="4526207" cy="18026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xmlns="" id="{505D12D8-83D7-4513-AAF2-4D698B4DF944}"/>
              </a:ext>
            </a:extLst>
          </p:cNvPr>
          <p:cNvSpPr txBox="1"/>
          <p:nvPr/>
        </p:nvSpPr>
        <p:spPr>
          <a:xfrm>
            <a:off x="570577" y="4442846"/>
            <a:ext cx="4873362" cy="276999"/>
          </a:xfrm>
          <a:prstGeom prst="rect">
            <a:avLst/>
          </a:prstGeom>
          <a:noFill/>
        </p:spPr>
        <p:txBody>
          <a:bodyPr wrap="square">
            <a:spAutoFit/>
          </a:bodyPr>
          <a:lstStyle/>
          <a:p>
            <a:pPr algn="ctr"/>
            <a:r>
              <a:rPr lang="ru-RU" sz="1200" dirty="0" err="1" smtClean="0">
                <a:solidFill>
                  <a:srgbClr val="707070"/>
                </a:solidFill>
                <a:latin typeface="Roboto" pitchFamily="2" charset="0"/>
                <a:ea typeface="Roboto" pitchFamily="2" charset="0"/>
                <a:cs typeface="Calibri" pitchFamily="34" charset="0"/>
              </a:rPr>
              <a:t>Мехатроника</a:t>
            </a:r>
            <a:r>
              <a:rPr lang="ru-RU" sz="1200" dirty="0" smtClean="0">
                <a:solidFill>
                  <a:srgbClr val="707070"/>
                </a:solidFill>
                <a:latin typeface="Roboto" pitchFamily="2" charset="0"/>
                <a:ea typeface="Roboto" pitchFamily="2" charset="0"/>
                <a:cs typeface="Calibri" pitchFamily="34" charset="0"/>
              </a:rPr>
              <a:t> и робототехника, КЦП - 30</a:t>
            </a:r>
            <a:endParaRPr lang="en-US" altLang="ru-RU" sz="1200" dirty="0">
              <a:solidFill>
                <a:srgbClr val="707070"/>
              </a:solidFill>
              <a:latin typeface="Roboto" pitchFamily="2" charset="0"/>
              <a:ea typeface="Roboto" pitchFamily="2" charset="0"/>
              <a:cs typeface="Calibri" pitchFamily="34" charset="0"/>
            </a:endParaRPr>
          </a:p>
        </p:txBody>
      </p:sp>
      <p:graphicFrame>
        <p:nvGraphicFramePr>
          <p:cNvPr id="12" name="Диаграмма 11">
            <a:extLst>
              <a:ext uri="{FF2B5EF4-FFF2-40B4-BE49-F238E27FC236}">
                <a16:creationId xmlns:a16="http://schemas.microsoft.com/office/drawing/2014/main" xmlns="" id="{5EA1DF51-B124-4ABC-BF3E-7FE99F2CE56C}"/>
              </a:ext>
            </a:extLst>
          </p:cNvPr>
          <p:cNvGraphicFramePr/>
          <p:nvPr>
            <p:extLst>
              <p:ext uri="{D42A27DB-BD31-4B8C-83A1-F6EECF244321}">
                <p14:modId xmlns:p14="http://schemas.microsoft.com/office/powerpoint/2010/main" val="3199758191"/>
              </p:ext>
            </p:extLst>
          </p:nvPr>
        </p:nvGraphicFramePr>
        <p:xfrm>
          <a:off x="826222" y="4719845"/>
          <a:ext cx="4526207" cy="18026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xmlns="" id="{505D12D8-83D7-4513-AAF2-4D698B4DF944}"/>
              </a:ext>
            </a:extLst>
          </p:cNvPr>
          <p:cNvSpPr txBox="1"/>
          <p:nvPr/>
        </p:nvSpPr>
        <p:spPr>
          <a:xfrm>
            <a:off x="652645" y="6483999"/>
            <a:ext cx="4873362" cy="276999"/>
          </a:xfrm>
          <a:prstGeom prst="rect">
            <a:avLst/>
          </a:prstGeom>
          <a:noFill/>
        </p:spPr>
        <p:txBody>
          <a:bodyPr wrap="square">
            <a:spAutoFit/>
          </a:bodyPr>
          <a:lstStyle/>
          <a:p>
            <a:pPr algn="ctr"/>
            <a:r>
              <a:rPr lang="ru-RU" sz="1200" dirty="0" smtClean="0">
                <a:solidFill>
                  <a:srgbClr val="707070"/>
                </a:solidFill>
                <a:latin typeface="Roboto" pitchFamily="2" charset="0"/>
                <a:ea typeface="Roboto" pitchFamily="2" charset="0"/>
                <a:cs typeface="Calibri" pitchFamily="34" charset="0"/>
              </a:rPr>
              <a:t>Прикладная механика, КЦП - 27</a:t>
            </a:r>
            <a:endParaRPr lang="en-US" altLang="ru-RU" sz="1200" dirty="0">
              <a:solidFill>
                <a:srgbClr val="707070"/>
              </a:solidFill>
              <a:latin typeface="Roboto" pitchFamily="2" charset="0"/>
              <a:ea typeface="Roboto" pitchFamily="2" charset="0"/>
              <a:cs typeface="Calibri" pitchFamily="34" charset="0"/>
            </a:endParaRPr>
          </a:p>
        </p:txBody>
      </p:sp>
      <p:graphicFrame>
        <p:nvGraphicFramePr>
          <p:cNvPr id="14" name="Диаграмма 13">
            <a:extLst>
              <a:ext uri="{FF2B5EF4-FFF2-40B4-BE49-F238E27FC236}">
                <a16:creationId xmlns:a16="http://schemas.microsoft.com/office/drawing/2014/main" xmlns="" id="{5EA1DF51-B124-4ABC-BF3E-7FE99F2CE56C}"/>
              </a:ext>
            </a:extLst>
          </p:cNvPr>
          <p:cNvGraphicFramePr/>
          <p:nvPr>
            <p:extLst>
              <p:ext uri="{D42A27DB-BD31-4B8C-83A1-F6EECF244321}">
                <p14:modId xmlns:p14="http://schemas.microsoft.com/office/powerpoint/2010/main" val="1600463144"/>
              </p:ext>
            </p:extLst>
          </p:nvPr>
        </p:nvGraphicFramePr>
        <p:xfrm>
          <a:off x="6735366" y="4021456"/>
          <a:ext cx="4526207" cy="180260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xmlns="" id="{505D12D8-83D7-4513-AAF2-4D698B4DF944}"/>
              </a:ext>
            </a:extLst>
          </p:cNvPr>
          <p:cNvSpPr txBox="1"/>
          <p:nvPr/>
        </p:nvSpPr>
        <p:spPr>
          <a:xfrm>
            <a:off x="6617448" y="5841268"/>
            <a:ext cx="4873362" cy="276999"/>
          </a:xfrm>
          <a:prstGeom prst="rect">
            <a:avLst/>
          </a:prstGeom>
          <a:noFill/>
        </p:spPr>
        <p:txBody>
          <a:bodyPr wrap="square">
            <a:spAutoFit/>
          </a:bodyPr>
          <a:lstStyle/>
          <a:p>
            <a:pPr algn="ctr"/>
            <a:r>
              <a:rPr lang="ru-RU" sz="1200" dirty="0" smtClean="0">
                <a:solidFill>
                  <a:srgbClr val="707070"/>
                </a:solidFill>
                <a:latin typeface="Roboto" pitchFamily="2" charset="0"/>
                <a:ea typeface="Roboto" pitchFamily="2" charset="0"/>
                <a:cs typeface="Calibri" pitchFamily="34" charset="0"/>
              </a:rPr>
              <a:t>Техническая физика, КЦП - 29</a:t>
            </a:r>
            <a:endParaRPr lang="en-US" altLang="ru-RU" sz="1200" dirty="0">
              <a:solidFill>
                <a:srgbClr val="707070"/>
              </a:solidFill>
              <a:latin typeface="Roboto" pitchFamily="2" charset="0"/>
              <a:ea typeface="Roboto" pitchFamily="2" charset="0"/>
              <a:cs typeface="Calibri" pitchFamily="34" charset="0"/>
            </a:endParaRPr>
          </a:p>
        </p:txBody>
      </p:sp>
    </p:spTree>
    <p:extLst>
      <p:ext uri="{BB962C8B-B14F-4D97-AF65-F5344CB8AC3E}">
        <p14:creationId xmlns:p14="http://schemas.microsoft.com/office/powerpoint/2010/main" val="1149721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4">
            <a:extLst>
              <a:ext uri="{FF2B5EF4-FFF2-40B4-BE49-F238E27FC236}">
                <a16:creationId xmlns:a16="http://schemas.microsoft.com/office/drawing/2014/main" xmlns="" id="{5EA1DF51-B124-4ABC-BF3E-7FE99F2CE56C}"/>
              </a:ext>
            </a:extLst>
          </p:cNvPr>
          <p:cNvGraphicFramePr/>
          <p:nvPr>
            <p:extLst>
              <p:ext uri="{D42A27DB-BD31-4B8C-83A1-F6EECF244321}">
                <p14:modId xmlns:p14="http://schemas.microsoft.com/office/powerpoint/2010/main" val="1499197635"/>
              </p:ext>
            </p:extLst>
          </p:nvPr>
        </p:nvGraphicFramePr>
        <p:xfrm>
          <a:off x="756012" y="1057523"/>
          <a:ext cx="5503016" cy="297378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xmlns="" id="{505D12D8-83D7-4513-AAF2-4D698B4DF944}"/>
              </a:ext>
            </a:extLst>
          </p:cNvPr>
          <p:cNvSpPr txBox="1"/>
          <p:nvPr/>
        </p:nvSpPr>
        <p:spPr>
          <a:xfrm>
            <a:off x="978648" y="4085716"/>
            <a:ext cx="4873362" cy="276999"/>
          </a:xfrm>
          <a:prstGeom prst="rect">
            <a:avLst/>
          </a:prstGeom>
          <a:noFill/>
        </p:spPr>
        <p:txBody>
          <a:bodyPr wrap="square">
            <a:spAutoFit/>
          </a:bodyPr>
          <a:lstStyle/>
          <a:p>
            <a:pPr algn="ctr"/>
            <a:r>
              <a:rPr lang="ru-RU" sz="1200" dirty="0" smtClean="0">
                <a:solidFill>
                  <a:srgbClr val="707070"/>
                </a:solidFill>
                <a:latin typeface="Roboto" pitchFamily="2" charset="0"/>
                <a:ea typeface="Roboto" pitchFamily="2" charset="0"/>
                <a:cs typeface="Calibri" pitchFamily="34" charset="0"/>
              </a:rPr>
              <a:t>Граждане РФ,%</a:t>
            </a:r>
            <a:endParaRPr lang="en-US" altLang="ru-RU" sz="1200" dirty="0">
              <a:solidFill>
                <a:srgbClr val="707070"/>
              </a:solidFill>
              <a:latin typeface="Roboto" pitchFamily="2" charset="0"/>
              <a:ea typeface="Roboto" pitchFamily="2" charset="0"/>
              <a:cs typeface="Calibri" pitchFamily="34" charset="0"/>
            </a:endParaRPr>
          </a:p>
        </p:txBody>
      </p:sp>
      <p:graphicFrame>
        <p:nvGraphicFramePr>
          <p:cNvPr id="7" name="Диаграмма 6"/>
          <p:cNvGraphicFramePr/>
          <p:nvPr>
            <p:extLst>
              <p:ext uri="{D42A27DB-BD31-4B8C-83A1-F6EECF244321}">
                <p14:modId xmlns:p14="http://schemas.microsoft.com/office/powerpoint/2010/main" val="1966648955"/>
              </p:ext>
            </p:extLst>
          </p:nvPr>
        </p:nvGraphicFramePr>
        <p:xfrm>
          <a:off x="6533051" y="1008152"/>
          <a:ext cx="5115610" cy="27289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4131489972"/>
              </p:ext>
            </p:extLst>
          </p:nvPr>
        </p:nvGraphicFramePr>
        <p:xfrm>
          <a:off x="1065473" y="4659466"/>
          <a:ext cx="10066353" cy="1280160"/>
        </p:xfrm>
        <a:graphic>
          <a:graphicData uri="http://schemas.openxmlformats.org/drawingml/2006/table">
            <a:tbl>
              <a:tblPr firstRow="1" firstCol="1" bandRow="1">
                <a:tableStyleId>{5C22544A-7EE6-4342-B048-85BDC9FD1C3A}</a:tableStyleId>
              </a:tblPr>
              <a:tblGrid>
                <a:gridCol w="3355451"/>
                <a:gridCol w="3355451"/>
                <a:gridCol w="3355451"/>
              </a:tblGrid>
              <a:tr h="256032">
                <a:tc>
                  <a:txBody>
                    <a:bodyPr/>
                    <a:lstStyle/>
                    <a:p>
                      <a:r>
                        <a:rPr lang="ru-RU" sz="1100" dirty="0">
                          <a:effectLst/>
                        </a:rPr>
                        <a:t>направление</a:t>
                      </a:r>
                      <a:endParaRPr lang="ru-RU" sz="1000" dirty="0">
                        <a:effectLst/>
                        <a:latin typeface="Times New Roman"/>
                        <a:ea typeface="Calibri"/>
                      </a:endParaRPr>
                    </a:p>
                  </a:txBody>
                  <a:tcPr marL="66675" marR="66675" marT="0" marB="0"/>
                </a:tc>
                <a:tc>
                  <a:txBody>
                    <a:bodyPr/>
                    <a:lstStyle/>
                    <a:p>
                      <a:r>
                        <a:rPr lang="ru-RU" sz="1100">
                          <a:effectLst/>
                        </a:rPr>
                        <a:t>Ср. балл ЕГЭ</a:t>
                      </a:r>
                      <a:endParaRPr lang="ru-RU" sz="1000">
                        <a:effectLst/>
                        <a:latin typeface="Times New Roman"/>
                        <a:ea typeface="Calibri"/>
                      </a:endParaRPr>
                    </a:p>
                  </a:txBody>
                  <a:tcPr marL="66675" marR="66675" marT="0" marB="0"/>
                </a:tc>
                <a:tc>
                  <a:txBody>
                    <a:bodyPr/>
                    <a:lstStyle/>
                    <a:p>
                      <a:r>
                        <a:rPr lang="ru-RU" sz="1100">
                          <a:effectLst/>
                        </a:rPr>
                        <a:t>Кол-во сдавших ЕГЭ</a:t>
                      </a:r>
                      <a:endParaRPr lang="ru-RU" sz="1000">
                        <a:effectLst/>
                        <a:latin typeface="Times New Roman"/>
                        <a:ea typeface="Calibri"/>
                      </a:endParaRPr>
                    </a:p>
                  </a:txBody>
                  <a:tcPr marL="66675" marR="66675" marT="0" marB="0"/>
                </a:tc>
              </a:tr>
              <a:tr h="256032">
                <a:tc>
                  <a:txBody>
                    <a:bodyPr/>
                    <a:lstStyle/>
                    <a:p>
                      <a:r>
                        <a:rPr lang="ru-RU" sz="1100">
                          <a:effectLst/>
                        </a:rPr>
                        <a:t>Баллистика и гидроаэродинамика</a:t>
                      </a:r>
                      <a:endParaRPr lang="ru-RU" sz="1000">
                        <a:effectLst/>
                        <a:latin typeface="Times New Roman"/>
                        <a:ea typeface="Calibri"/>
                      </a:endParaRPr>
                    </a:p>
                  </a:txBody>
                  <a:tcPr marL="66675" marR="66675" marT="0" marB="0"/>
                </a:tc>
                <a:tc>
                  <a:txBody>
                    <a:bodyPr/>
                    <a:lstStyle/>
                    <a:p>
                      <a:r>
                        <a:rPr lang="ru-RU" sz="1100">
                          <a:effectLst/>
                        </a:rPr>
                        <a:t>201/254/162</a:t>
                      </a:r>
                      <a:endParaRPr lang="ru-RU" sz="1000">
                        <a:effectLst/>
                        <a:latin typeface="Times New Roman"/>
                        <a:ea typeface="Calibri"/>
                      </a:endParaRPr>
                    </a:p>
                  </a:txBody>
                  <a:tcPr marL="66675" marR="66675" marT="0" marB="0"/>
                </a:tc>
                <a:tc>
                  <a:txBody>
                    <a:bodyPr/>
                    <a:lstStyle/>
                    <a:p>
                      <a:r>
                        <a:rPr lang="ru-RU" sz="1100">
                          <a:effectLst/>
                        </a:rPr>
                        <a:t>13 (КЦП-35)</a:t>
                      </a:r>
                      <a:endParaRPr lang="ru-RU" sz="1000">
                        <a:effectLst/>
                        <a:latin typeface="Times New Roman"/>
                        <a:ea typeface="Calibri"/>
                      </a:endParaRPr>
                    </a:p>
                  </a:txBody>
                  <a:tcPr marL="66675" marR="66675" marT="0" marB="0"/>
                </a:tc>
              </a:tr>
              <a:tr h="256032">
                <a:tc>
                  <a:txBody>
                    <a:bodyPr/>
                    <a:lstStyle/>
                    <a:p>
                      <a:r>
                        <a:rPr lang="ru-RU" sz="1100">
                          <a:effectLst/>
                        </a:rPr>
                        <a:t>Мехатроника и робототехника</a:t>
                      </a:r>
                      <a:endParaRPr lang="ru-RU" sz="1000">
                        <a:effectLst/>
                        <a:latin typeface="Times New Roman"/>
                        <a:ea typeface="Calibri"/>
                      </a:endParaRPr>
                    </a:p>
                  </a:txBody>
                  <a:tcPr marL="66675" marR="66675" marT="0" marB="0"/>
                </a:tc>
                <a:tc>
                  <a:txBody>
                    <a:bodyPr/>
                    <a:lstStyle/>
                    <a:p>
                      <a:r>
                        <a:rPr lang="ru-RU" sz="1100">
                          <a:effectLst/>
                        </a:rPr>
                        <a:t>173/270/192</a:t>
                      </a:r>
                      <a:endParaRPr lang="ru-RU" sz="1000">
                        <a:effectLst/>
                        <a:latin typeface="Times New Roman"/>
                        <a:ea typeface="Calibri"/>
                      </a:endParaRPr>
                    </a:p>
                  </a:txBody>
                  <a:tcPr marL="66675" marR="66675" marT="0" marB="0"/>
                </a:tc>
                <a:tc>
                  <a:txBody>
                    <a:bodyPr/>
                    <a:lstStyle/>
                    <a:p>
                      <a:r>
                        <a:rPr lang="ru-RU" sz="1100">
                          <a:effectLst/>
                        </a:rPr>
                        <a:t>5 (КЦП-30)</a:t>
                      </a:r>
                      <a:endParaRPr lang="ru-RU" sz="1000">
                        <a:effectLst/>
                        <a:latin typeface="Times New Roman"/>
                        <a:ea typeface="Calibri"/>
                      </a:endParaRPr>
                    </a:p>
                  </a:txBody>
                  <a:tcPr marL="66675" marR="66675" marT="0" marB="0"/>
                </a:tc>
              </a:tr>
              <a:tr h="256032">
                <a:tc>
                  <a:txBody>
                    <a:bodyPr/>
                    <a:lstStyle/>
                    <a:p>
                      <a:r>
                        <a:rPr lang="ru-RU" sz="1100">
                          <a:effectLst/>
                        </a:rPr>
                        <a:t>Прикладная механика</a:t>
                      </a:r>
                      <a:endParaRPr lang="ru-RU" sz="1000">
                        <a:effectLst/>
                        <a:latin typeface="Times New Roman"/>
                        <a:ea typeface="Calibri"/>
                      </a:endParaRPr>
                    </a:p>
                  </a:txBody>
                  <a:tcPr marL="66675" marR="66675" marT="0" marB="0"/>
                </a:tc>
                <a:tc>
                  <a:txBody>
                    <a:bodyPr/>
                    <a:lstStyle/>
                    <a:p>
                      <a:r>
                        <a:rPr lang="ru-RU" sz="1100">
                          <a:effectLst/>
                        </a:rPr>
                        <a:t>199/232/180</a:t>
                      </a:r>
                      <a:endParaRPr lang="ru-RU" sz="1000">
                        <a:effectLst/>
                        <a:latin typeface="Times New Roman"/>
                        <a:ea typeface="Calibri"/>
                      </a:endParaRPr>
                    </a:p>
                  </a:txBody>
                  <a:tcPr marL="66675" marR="66675" marT="0" marB="0"/>
                </a:tc>
                <a:tc>
                  <a:txBody>
                    <a:bodyPr/>
                    <a:lstStyle/>
                    <a:p>
                      <a:r>
                        <a:rPr lang="ru-RU" sz="1100" dirty="0">
                          <a:effectLst/>
                        </a:rPr>
                        <a:t>6 (КЦП-27)</a:t>
                      </a:r>
                      <a:endParaRPr lang="ru-RU" sz="1000" dirty="0">
                        <a:effectLst/>
                        <a:latin typeface="Times New Roman"/>
                        <a:ea typeface="Calibri"/>
                      </a:endParaRPr>
                    </a:p>
                  </a:txBody>
                  <a:tcPr marL="66675" marR="66675" marT="0" marB="0"/>
                </a:tc>
              </a:tr>
              <a:tr h="256032">
                <a:tc>
                  <a:txBody>
                    <a:bodyPr/>
                    <a:lstStyle/>
                    <a:p>
                      <a:r>
                        <a:rPr lang="ru-RU" sz="1100">
                          <a:effectLst/>
                        </a:rPr>
                        <a:t>Техническая физика</a:t>
                      </a:r>
                      <a:endParaRPr lang="ru-RU" sz="1000">
                        <a:effectLst/>
                        <a:latin typeface="Times New Roman"/>
                        <a:ea typeface="Calibri"/>
                      </a:endParaRPr>
                    </a:p>
                  </a:txBody>
                  <a:tcPr marL="66675" marR="66675" marT="0" marB="0"/>
                </a:tc>
                <a:tc>
                  <a:txBody>
                    <a:bodyPr/>
                    <a:lstStyle/>
                    <a:p>
                      <a:r>
                        <a:rPr lang="ru-RU" sz="1100">
                          <a:effectLst/>
                        </a:rPr>
                        <a:t>197/253/168</a:t>
                      </a:r>
                      <a:endParaRPr lang="ru-RU" sz="1000">
                        <a:effectLst/>
                        <a:latin typeface="Times New Roman"/>
                        <a:ea typeface="Calibri"/>
                      </a:endParaRPr>
                    </a:p>
                  </a:txBody>
                  <a:tcPr marL="66675" marR="66675" marT="0" marB="0"/>
                </a:tc>
                <a:tc>
                  <a:txBody>
                    <a:bodyPr/>
                    <a:lstStyle/>
                    <a:p>
                      <a:r>
                        <a:rPr lang="ru-RU" sz="1100" dirty="0">
                          <a:effectLst/>
                        </a:rPr>
                        <a:t>7 (КЦП-29)</a:t>
                      </a:r>
                      <a:endParaRPr lang="ru-RU" sz="1000" dirty="0">
                        <a:effectLst/>
                        <a:latin typeface="Times New Roman"/>
                        <a:ea typeface="Calibri"/>
                      </a:endParaRPr>
                    </a:p>
                  </a:txBody>
                  <a:tcPr marL="66675" marR="66675" marT="0" marB="0"/>
                </a:tc>
              </a:tr>
            </a:tbl>
          </a:graphicData>
        </a:graphic>
      </p:graphicFrame>
      <p:sp>
        <p:nvSpPr>
          <p:cNvPr id="8" name="TextBox 7">
            <a:extLst>
              <a:ext uri="{FF2B5EF4-FFF2-40B4-BE49-F238E27FC236}">
                <a16:creationId xmlns:a16="http://schemas.microsoft.com/office/drawing/2014/main" xmlns="" id="{AAA274B4-DF7F-48E3-B78D-D85F388D2703}"/>
              </a:ext>
            </a:extLst>
          </p:cNvPr>
          <p:cNvSpPr txBox="1"/>
          <p:nvPr/>
        </p:nvSpPr>
        <p:spPr>
          <a:xfrm>
            <a:off x="1144223" y="434861"/>
            <a:ext cx="4902862" cy="369332"/>
          </a:xfrm>
          <a:prstGeom prst="rect">
            <a:avLst/>
          </a:prstGeom>
          <a:noFill/>
        </p:spPr>
        <p:txBody>
          <a:bodyPr wrap="square">
            <a:spAutoFit/>
          </a:bodyPr>
          <a:lstStyle/>
          <a:p>
            <a:pPr algn="ctr"/>
            <a:r>
              <a:rPr lang="ru-RU" dirty="0" err="1" smtClean="0">
                <a:solidFill>
                  <a:srgbClr val="32AABA"/>
                </a:solidFill>
                <a:latin typeface="Roboto" pitchFamily="2" charset="0"/>
                <a:ea typeface="Roboto" pitchFamily="2" charset="0"/>
              </a:rPr>
              <a:t>Бакалавриат</a:t>
            </a:r>
            <a:r>
              <a:rPr lang="ru-RU" dirty="0" smtClean="0">
                <a:solidFill>
                  <a:srgbClr val="32AABA"/>
                </a:solidFill>
                <a:latin typeface="Roboto" pitchFamily="2" charset="0"/>
                <a:ea typeface="Roboto" pitchFamily="2" charset="0"/>
              </a:rPr>
              <a:t>, набор 2021</a:t>
            </a:r>
            <a:endParaRPr lang="ru-RU" dirty="0">
              <a:solidFill>
                <a:srgbClr val="32AABA"/>
              </a:solidFill>
              <a:latin typeface="Roboto" pitchFamily="2" charset="0"/>
              <a:ea typeface="Roboto" pitchFamily="2" charset="0"/>
            </a:endParaRPr>
          </a:p>
        </p:txBody>
      </p:sp>
      <p:sp>
        <p:nvSpPr>
          <p:cNvPr id="9" name="TextBox 8">
            <a:extLst>
              <a:ext uri="{FF2B5EF4-FFF2-40B4-BE49-F238E27FC236}">
                <a16:creationId xmlns:a16="http://schemas.microsoft.com/office/drawing/2014/main" xmlns="" id="{AAA274B4-DF7F-48E3-B78D-D85F388D2703}"/>
              </a:ext>
            </a:extLst>
          </p:cNvPr>
          <p:cNvSpPr txBox="1"/>
          <p:nvPr/>
        </p:nvSpPr>
        <p:spPr>
          <a:xfrm>
            <a:off x="6790975" y="575902"/>
            <a:ext cx="4902862" cy="369332"/>
          </a:xfrm>
          <a:prstGeom prst="rect">
            <a:avLst/>
          </a:prstGeom>
          <a:noFill/>
        </p:spPr>
        <p:txBody>
          <a:bodyPr wrap="square">
            <a:spAutoFit/>
          </a:bodyPr>
          <a:lstStyle/>
          <a:p>
            <a:pPr algn="ctr"/>
            <a:r>
              <a:rPr lang="ru-RU" dirty="0" smtClean="0">
                <a:solidFill>
                  <a:srgbClr val="32AABA"/>
                </a:solidFill>
                <a:latin typeface="Roboto" pitchFamily="2" charset="0"/>
                <a:ea typeface="Roboto" pitchFamily="2" charset="0"/>
              </a:rPr>
              <a:t>Успеваемость, </a:t>
            </a:r>
            <a:r>
              <a:rPr lang="ru-RU" dirty="0" err="1" smtClean="0">
                <a:solidFill>
                  <a:srgbClr val="32AABA"/>
                </a:solidFill>
                <a:latin typeface="Roboto" pitchFamily="2" charset="0"/>
                <a:ea typeface="Roboto" pitchFamily="2" charset="0"/>
              </a:rPr>
              <a:t>бакалавриат</a:t>
            </a:r>
            <a:endParaRPr lang="ru-RU" dirty="0">
              <a:solidFill>
                <a:srgbClr val="32AABA"/>
              </a:solidFill>
              <a:latin typeface="Roboto" pitchFamily="2" charset="0"/>
              <a:ea typeface="Roboto" pitchFamily="2" charset="0"/>
            </a:endParaRPr>
          </a:p>
        </p:txBody>
      </p:sp>
    </p:spTree>
    <p:extLst>
      <p:ext uri="{BB962C8B-B14F-4D97-AF65-F5344CB8AC3E}">
        <p14:creationId xmlns:p14="http://schemas.microsoft.com/office/powerpoint/2010/main" val="2837858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AA274B4-DF7F-48E3-B78D-D85F388D2703}"/>
              </a:ext>
            </a:extLst>
          </p:cNvPr>
          <p:cNvSpPr txBox="1"/>
          <p:nvPr/>
        </p:nvSpPr>
        <p:spPr>
          <a:xfrm>
            <a:off x="555827" y="238836"/>
            <a:ext cx="4902862" cy="369332"/>
          </a:xfrm>
          <a:prstGeom prst="rect">
            <a:avLst/>
          </a:prstGeom>
          <a:noFill/>
        </p:spPr>
        <p:txBody>
          <a:bodyPr wrap="square">
            <a:spAutoFit/>
          </a:bodyPr>
          <a:lstStyle/>
          <a:p>
            <a:pPr algn="ctr"/>
            <a:r>
              <a:rPr lang="ru-RU" dirty="0" smtClean="0">
                <a:solidFill>
                  <a:srgbClr val="32AABA"/>
                </a:solidFill>
                <a:latin typeface="Roboto" pitchFamily="2" charset="0"/>
                <a:ea typeface="Roboto" pitchFamily="2" charset="0"/>
              </a:rPr>
              <a:t>Магистратура</a:t>
            </a:r>
            <a:endParaRPr lang="ru-RU" dirty="0">
              <a:solidFill>
                <a:srgbClr val="32AABA"/>
              </a:solidFill>
              <a:latin typeface="Roboto" pitchFamily="2" charset="0"/>
              <a:ea typeface="Roboto" pitchFamily="2"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877635818"/>
              </p:ext>
            </p:extLst>
          </p:nvPr>
        </p:nvGraphicFramePr>
        <p:xfrm>
          <a:off x="5736990" y="989663"/>
          <a:ext cx="5934075" cy="1761363"/>
        </p:xfrm>
        <a:graphic>
          <a:graphicData uri="http://schemas.openxmlformats.org/drawingml/2006/table">
            <a:tbl>
              <a:tblPr firstRow="1" firstCol="1" bandRow="1">
                <a:tableStyleId>{5C22544A-7EE6-4342-B048-85BDC9FD1C3A}</a:tableStyleId>
              </a:tblPr>
              <a:tblGrid>
                <a:gridCol w="2966720"/>
                <a:gridCol w="2967355"/>
              </a:tblGrid>
              <a:tr h="0">
                <a:tc>
                  <a:txBody>
                    <a:bodyPr/>
                    <a:lstStyle/>
                    <a:p>
                      <a:pPr>
                        <a:lnSpc>
                          <a:spcPct val="107000"/>
                        </a:lnSpc>
                        <a:spcAft>
                          <a:spcPts val="0"/>
                        </a:spcAft>
                      </a:pPr>
                      <a:r>
                        <a:rPr lang="ru-RU" sz="1200" dirty="0">
                          <a:effectLst/>
                        </a:rPr>
                        <a:t>направление</a:t>
                      </a:r>
                      <a:endParaRPr lang="ru-RU" sz="1100" dirty="0">
                        <a:effectLst/>
                        <a:latin typeface="Calibri"/>
                        <a:ea typeface="Calibri"/>
                        <a:cs typeface="Times New Roman"/>
                      </a:endParaRPr>
                    </a:p>
                  </a:txBody>
                  <a:tcPr marL="68580" marR="68580" marT="0" marB="0"/>
                </a:tc>
                <a:tc>
                  <a:txBody>
                    <a:bodyPr/>
                    <a:lstStyle/>
                    <a:p>
                      <a:pPr>
                        <a:lnSpc>
                          <a:spcPct val="107000"/>
                        </a:lnSpc>
                        <a:spcAft>
                          <a:spcPts val="0"/>
                        </a:spcAft>
                      </a:pPr>
                      <a:r>
                        <a:rPr lang="ru-RU" sz="1200">
                          <a:effectLst/>
                        </a:rPr>
                        <a:t>Распределение</a:t>
                      </a:r>
                      <a:endParaRPr lang="ru-RU" sz="1100">
                        <a:effectLst/>
                        <a:latin typeface="Calibri"/>
                        <a:ea typeface="Calibri"/>
                        <a:cs typeface="Times New Roman"/>
                      </a:endParaRPr>
                    </a:p>
                  </a:txBody>
                  <a:tcPr marL="68580" marR="68580" marT="0" marB="0"/>
                </a:tc>
              </a:tr>
              <a:tr h="0">
                <a:tc>
                  <a:txBody>
                    <a:bodyPr/>
                    <a:lstStyle/>
                    <a:p>
                      <a:pPr>
                        <a:lnSpc>
                          <a:spcPct val="107000"/>
                        </a:lnSpc>
                        <a:spcAft>
                          <a:spcPts val="0"/>
                        </a:spcAft>
                      </a:pPr>
                      <a:r>
                        <a:rPr lang="ru-RU" sz="1200">
                          <a:effectLst/>
                        </a:rPr>
                        <a:t>Мехатроника и робототехника </a:t>
                      </a:r>
                      <a:endParaRPr lang="ru-RU" sz="1100">
                        <a:effectLst/>
                      </a:endParaRPr>
                    </a:p>
                    <a:p>
                      <a:pPr>
                        <a:lnSpc>
                          <a:spcPct val="107000"/>
                        </a:lnSpc>
                        <a:spcAft>
                          <a:spcPts val="0"/>
                        </a:spcAft>
                      </a:pPr>
                      <a:r>
                        <a:rPr lang="ru-RU" sz="1200">
                          <a:effectLst/>
                        </a:rPr>
                        <a:t>КЦП-12</a:t>
                      </a:r>
                      <a:endParaRPr lang="ru-RU" sz="1100">
                        <a:effectLst/>
                        <a:latin typeface="Calibri"/>
                        <a:ea typeface="Calibri"/>
                        <a:cs typeface="Times New Roman"/>
                      </a:endParaRPr>
                    </a:p>
                  </a:txBody>
                  <a:tcPr marL="68580" marR="68580" marT="0" marB="0"/>
                </a:tc>
                <a:tc>
                  <a:txBody>
                    <a:bodyPr/>
                    <a:lstStyle/>
                    <a:p>
                      <a:pPr>
                        <a:lnSpc>
                          <a:spcPct val="107000"/>
                        </a:lnSpc>
                        <a:spcAft>
                          <a:spcPts val="0"/>
                        </a:spcAft>
                      </a:pPr>
                      <a:r>
                        <a:rPr lang="ru-RU" sz="1200">
                          <a:effectLst/>
                        </a:rPr>
                        <a:t>Наши выпускники-83%</a:t>
                      </a:r>
                      <a:endParaRPr lang="ru-RU" sz="1100">
                        <a:effectLst/>
                      </a:endParaRPr>
                    </a:p>
                    <a:p>
                      <a:pPr>
                        <a:lnSpc>
                          <a:spcPct val="107000"/>
                        </a:lnSpc>
                        <a:spcAft>
                          <a:spcPts val="0"/>
                        </a:spcAft>
                      </a:pPr>
                      <a:r>
                        <a:rPr lang="ru-RU" sz="1200">
                          <a:effectLst/>
                        </a:rPr>
                        <a:t>Самаркандский гос.университет-17%</a:t>
                      </a:r>
                      <a:endParaRPr lang="ru-RU" sz="1100">
                        <a:effectLst/>
                        <a:latin typeface="Calibri"/>
                        <a:ea typeface="Calibri"/>
                        <a:cs typeface="Times New Roman"/>
                      </a:endParaRPr>
                    </a:p>
                  </a:txBody>
                  <a:tcPr marL="68580" marR="68580" marT="0" marB="0"/>
                </a:tc>
              </a:tr>
              <a:tr h="0">
                <a:tc>
                  <a:txBody>
                    <a:bodyPr/>
                    <a:lstStyle/>
                    <a:p>
                      <a:pPr>
                        <a:lnSpc>
                          <a:spcPct val="107000"/>
                        </a:lnSpc>
                        <a:spcAft>
                          <a:spcPts val="0"/>
                        </a:spcAft>
                      </a:pPr>
                      <a:r>
                        <a:rPr lang="ru-RU" sz="1200">
                          <a:effectLst/>
                        </a:rPr>
                        <a:t>Прикладная механика </a:t>
                      </a:r>
                      <a:endParaRPr lang="ru-RU" sz="1100">
                        <a:effectLst/>
                      </a:endParaRPr>
                    </a:p>
                    <a:p>
                      <a:pPr>
                        <a:lnSpc>
                          <a:spcPct val="107000"/>
                        </a:lnSpc>
                        <a:spcAft>
                          <a:spcPts val="0"/>
                        </a:spcAft>
                      </a:pPr>
                      <a:r>
                        <a:rPr lang="ru-RU" sz="1200">
                          <a:effectLst/>
                        </a:rPr>
                        <a:t>КЦП-18</a:t>
                      </a:r>
                      <a:endParaRPr lang="ru-RU" sz="1100">
                        <a:effectLst/>
                        <a:latin typeface="Calibri"/>
                        <a:ea typeface="Calibri"/>
                        <a:cs typeface="Times New Roman"/>
                      </a:endParaRPr>
                    </a:p>
                  </a:txBody>
                  <a:tcPr marL="68580" marR="68580" marT="0" marB="0"/>
                </a:tc>
                <a:tc>
                  <a:txBody>
                    <a:bodyPr/>
                    <a:lstStyle/>
                    <a:p>
                      <a:pPr>
                        <a:lnSpc>
                          <a:spcPct val="107000"/>
                        </a:lnSpc>
                        <a:spcAft>
                          <a:spcPts val="0"/>
                        </a:spcAft>
                      </a:pPr>
                      <a:r>
                        <a:rPr lang="ru-RU" sz="1200">
                          <a:effectLst/>
                        </a:rPr>
                        <a:t>Наши выпускники-88%</a:t>
                      </a:r>
                      <a:endParaRPr lang="ru-RU" sz="1100">
                        <a:effectLst/>
                      </a:endParaRPr>
                    </a:p>
                    <a:p>
                      <a:pPr>
                        <a:lnSpc>
                          <a:spcPct val="107000"/>
                        </a:lnSpc>
                        <a:spcAft>
                          <a:spcPts val="0"/>
                        </a:spcAft>
                      </a:pPr>
                      <a:r>
                        <a:rPr lang="ru-RU" sz="1200">
                          <a:effectLst/>
                        </a:rPr>
                        <a:t>Самаркандский гос.университет-6%</a:t>
                      </a:r>
                      <a:endParaRPr lang="ru-RU" sz="1100">
                        <a:effectLst/>
                      </a:endParaRPr>
                    </a:p>
                    <a:p>
                      <a:pPr>
                        <a:lnSpc>
                          <a:spcPct val="107000"/>
                        </a:lnSpc>
                        <a:spcAft>
                          <a:spcPts val="0"/>
                        </a:spcAft>
                      </a:pPr>
                      <a:r>
                        <a:rPr lang="ru-RU" sz="1200">
                          <a:effectLst/>
                        </a:rPr>
                        <a:t>Сибирский университет водного транспорта-6%</a:t>
                      </a:r>
                      <a:endParaRPr lang="ru-RU" sz="1100">
                        <a:effectLst/>
                        <a:latin typeface="Calibri"/>
                        <a:ea typeface="Calibri"/>
                        <a:cs typeface="Times New Roman"/>
                      </a:endParaRPr>
                    </a:p>
                  </a:txBody>
                  <a:tcPr marL="68580" marR="68580" marT="0" marB="0"/>
                </a:tc>
              </a:tr>
              <a:tr h="0">
                <a:tc>
                  <a:txBody>
                    <a:bodyPr/>
                    <a:lstStyle/>
                    <a:p>
                      <a:pPr>
                        <a:lnSpc>
                          <a:spcPct val="107000"/>
                        </a:lnSpc>
                        <a:spcAft>
                          <a:spcPts val="0"/>
                        </a:spcAft>
                      </a:pPr>
                      <a:r>
                        <a:rPr lang="ru-RU" sz="1200">
                          <a:effectLst/>
                        </a:rPr>
                        <a:t>Техническая физика</a:t>
                      </a:r>
                      <a:endParaRPr lang="ru-RU" sz="1100">
                        <a:effectLst/>
                      </a:endParaRPr>
                    </a:p>
                    <a:p>
                      <a:pPr>
                        <a:lnSpc>
                          <a:spcPct val="107000"/>
                        </a:lnSpc>
                        <a:spcAft>
                          <a:spcPts val="0"/>
                        </a:spcAft>
                      </a:pPr>
                      <a:r>
                        <a:rPr lang="ru-RU" sz="1200">
                          <a:effectLst/>
                        </a:rPr>
                        <a:t>КЦП-23</a:t>
                      </a:r>
                      <a:endParaRPr lang="ru-RU" sz="1100">
                        <a:effectLst/>
                        <a:latin typeface="Calibri"/>
                        <a:ea typeface="Calibri"/>
                        <a:cs typeface="Times New Roman"/>
                      </a:endParaRPr>
                    </a:p>
                  </a:txBody>
                  <a:tcPr marL="68580" marR="68580" marT="0" marB="0"/>
                </a:tc>
                <a:tc>
                  <a:txBody>
                    <a:bodyPr/>
                    <a:lstStyle/>
                    <a:p>
                      <a:pPr>
                        <a:lnSpc>
                          <a:spcPct val="107000"/>
                        </a:lnSpc>
                        <a:spcAft>
                          <a:spcPts val="0"/>
                        </a:spcAft>
                      </a:pPr>
                      <a:r>
                        <a:rPr lang="ru-RU" sz="1200" dirty="0">
                          <a:effectLst/>
                        </a:rPr>
                        <a:t>Наши выпускники-74%</a:t>
                      </a:r>
                      <a:endParaRPr lang="ru-RU" sz="1100" dirty="0">
                        <a:effectLst/>
                      </a:endParaRPr>
                    </a:p>
                    <a:p>
                      <a:pPr>
                        <a:lnSpc>
                          <a:spcPct val="107000"/>
                        </a:lnSpc>
                        <a:spcAft>
                          <a:spcPts val="0"/>
                        </a:spcAft>
                      </a:pPr>
                      <a:r>
                        <a:rPr lang="ru-RU" sz="1200" dirty="0">
                          <a:effectLst/>
                        </a:rPr>
                        <a:t>СОЮЗ-26%</a:t>
                      </a:r>
                      <a:endParaRPr lang="ru-RU" sz="1100" dirty="0">
                        <a:effectLst/>
                        <a:latin typeface="Calibri"/>
                        <a:ea typeface="Calibri"/>
                        <a:cs typeface="Times New Roman"/>
                      </a:endParaRPr>
                    </a:p>
                  </a:txBody>
                  <a:tcPr marL="68580" marR="68580" marT="0" marB="0"/>
                </a:tc>
              </a:tr>
            </a:tbl>
          </a:graphicData>
        </a:graphic>
      </p:graphicFrame>
      <p:graphicFrame>
        <p:nvGraphicFramePr>
          <p:cNvPr id="9" name="Диаграмма 8">
            <a:extLst>
              <a:ext uri="{FF2B5EF4-FFF2-40B4-BE49-F238E27FC236}">
                <a16:creationId xmlns:a16="http://schemas.microsoft.com/office/drawing/2014/main" xmlns="" id="{55843A72-31F8-48E3-A9F4-A5E6758A0C21}"/>
              </a:ext>
            </a:extLst>
          </p:cNvPr>
          <p:cNvGraphicFramePr/>
          <p:nvPr>
            <p:extLst>
              <p:ext uri="{D42A27DB-BD31-4B8C-83A1-F6EECF244321}">
                <p14:modId xmlns:p14="http://schemas.microsoft.com/office/powerpoint/2010/main" val="3342924827"/>
              </p:ext>
            </p:extLst>
          </p:nvPr>
        </p:nvGraphicFramePr>
        <p:xfrm>
          <a:off x="620788" y="768156"/>
          <a:ext cx="4772939" cy="3931064"/>
        </p:xfrm>
        <a:graphic>
          <a:graphicData uri="http://schemas.openxmlformats.org/drawingml/2006/chart">
            <c:chart xmlns:c="http://schemas.openxmlformats.org/drawingml/2006/chart" xmlns:r="http://schemas.openxmlformats.org/officeDocument/2006/relationships" r:id="rId2"/>
          </a:graphicData>
        </a:graphic>
      </p:graphicFrame>
      <p:pic>
        <p:nvPicPr>
          <p:cNvPr id="10" name="Рисунок 9"/>
          <p:cNvPicPr>
            <a:picLocks noChangeAspect="1"/>
          </p:cNvPicPr>
          <p:nvPr/>
        </p:nvPicPr>
        <p:blipFill>
          <a:blip r:embed="rId3"/>
          <a:stretch>
            <a:fillRect/>
          </a:stretch>
        </p:blipFill>
        <p:spPr>
          <a:xfrm>
            <a:off x="6687046" y="2765524"/>
            <a:ext cx="3922383" cy="3388642"/>
          </a:xfrm>
          <a:prstGeom prst="rect">
            <a:avLst/>
          </a:prstGeom>
        </p:spPr>
      </p:pic>
    </p:spTree>
    <p:extLst>
      <p:ext uri="{BB962C8B-B14F-4D97-AF65-F5344CB8AC3E}">
        <p14:creationId xmlns:p14="http://schemas.microsoft.com/office/powerpoint/2010/main" val="2359204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1" descr="наборИностуд_гослин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479" y="3363698"/>
            <a:ext cx="2930834" cy="2198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227507" y="5598244"/>
            <a:ext cx="5337909" cy="738664"/>
          </a:xfrm>
          <a:prstGeom prst="rect">
            <a:avLst/>
          </a:prstGeom>
        </p:spPr>
        <p:txBody>
          <a:bodyPr wrap="square">
            <a:spAutoFit/>
          </a:bodyPr>
          <a:lstStyle/>
          <a:p>
            <a:r>
              <a:rPr lang="ru-RU" sz="1400" dirty="0" smtClean="0">
                <a:solidFill>
                  <a:srgbClr val="32AABA"/>
                </a:solidFill>
                <a:latin typeface="Roboto" charset="0"/>
                <a:ea typeface="Roboto" charset="0"/>
                <a:cs typeface="Times New Roman" pitchFamily="18" charset="0"/>
              </a:rPr>
              <a:t>ОДНА ИЗ ПРИОРИТЕТНЫХ ЗАДАЧ - ОБЕСПЕЧЕНИЕ КАЧЕСТВЕННОГО ПРИЕМА, ОТБОР ТАЛАНТЛИВЫХ И МОТИВИРОВАННЫХ ИНОСТРАННЫХ СТУДЕНТОВ.</a:t>
            </a:r>
            <a:endParaRPr lang="ru-RU" dirty="0"/>
          </a:p>
        </p:txBody>
      </p:sp>
      <p:sp>
        <p:nvSpPr>
          <p:cNvPr id="6" name="TextBox 5">
            <a:extLst>
              <a:ext uri="{FF2B5EF4-FFF2-40B4-BE49-F238E27FC236}">
                <a16:creationId xmlns:a16="http://schemas.microsoft.com/office/drawing/2014/main" xmlns="" id="{AAA274B4-DF7F-48E3-B78D-D85F388D2703}"/>
              </a:ext>
            </a:extLst>
          </p:cNvPr>
          <p:cNvSpPr txBox="1"/>
          <p:nvPr/>
        </p:nvSpPr>
        <p:spPr>
          <a:xfrm>
            <a:off x="555827" y="238836"/>
            <a:ext cx="4902862" cy="369332"/>
          </a:xfrm>
          <a:prstGeom prst="rect">
            <a:avLst/>
          </a:prstGeom>
          <a:noFill/>
        </p:spPr>
        <p:txBody>
          <a:bodyPr wrap="square">
            <a:spAutoFit/>
          </a:bodyPr>
          <a:lstStyle/>
          <a:p>
            <a:pPr algn="ctr"/>
            <a:r>
              <a:rPr lang="ru-RU" dirty="0" smtClean="0">
                <a:solidFill>
                  <a:srgbClr val="32AABA"/>
                </a:solidFill>
                <a:latin typeface="Roboto" pitchFamily="2" charset="0"/>
                <a:ea typeface="Roboto" pitchFamily="2" charset="0"/>
              </a:rPr>
              <a:t>Дальнее зарубежье</a:t>
            </a:r>
            <a:endParaRPr lang="ru-RU" dirty="0">
              <a:solidFill>
                <a:srgbClr val="32AABA"/>
              </a:solidFill>
              <a:latin typeface="Roboto" pitchFamily="2" charset="0"/>
              <a:ea typeface="Roboto" pitchFamily="2" charset="0"/>
            </a:endParaRPr>
          </a:p>
        </p:txBody>
      </p:sp>
      <p:graphicFrame>
        <p:nvGraphicFramePr>
          <p:cNvPr id="7" name="Диаграмма 6">
            <a:extLst>
              <a:ext uri="{FF2B5EF4-FFF2-40B4-BE49-F238E27FC236}">
                <a16:creationId xmlns:a16="http://schemas.microsoft.com/office/drawing/2014/main" xmlns="" id="{6D06A494-42F4-4073-BEB1-8C6D3254B00E}"/>
              </a:ext>
            </a:extLst>
          </p:cNvPr>
          <p:cNvGraphicFramePr/>
          <p:nvPr>
            <p:extLst>
              <p:ext uri="{D42A27DB-BD31-4B8C-83A1-F6EECF244321}">
                <p14:modId xmlns:p14="http://schemas.microsoft.com/office/powerpoint/2010/main" val="2811123012"/>
              </p:ext>
            </p:extLst>
          </p:nvPr>
        </p:nvGraphicFramePr>
        <p:xfrm>
          <a:off x="6326589" y="891530"/>
          <a:ext cx="4902862" cy="191674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505D12D8-83D7-4513-AAF2-4D698B4DF944}"/>
              </a:ext>
            </a:extLst>
          </p:cNvPr>
          <p:cNvSpPr txBox="1"/>
          <p:nvPr/>
        </p:nvSpPr>
        <p:spPr>
          <a:xfrm>
            <a:off x="6393487" y="2768091"/>
            <a:ext cx="4873362" cy="276999"/>
          </a:xfrm>
          <a:prstGeom prst="rect">
            <a:avLst/>
          </a:prstGeom>
          <a:noFill/>
        </p:spPr>
        <p:txBody>
          <a:bodyPr wrap="square">
            <a:spAutoFit/>
          </a:bodyPr>
          <a:lstStyle/>
          <a:p>
            <a:pPr algn="ctr"/>
            <a:r>
              <a:rPr lang="ru-RU" sz="1200" dirty="0" smtClean="0">
                <a:solidFill>
                  <a:srgbClr val="707070"/>
                </a:solidFill>
                <a:latin typeface="Roboto" pitchFamily="2" charset="0"/>
                <a:ea typeface="Roboto" pitchFamily="2" charset="0"/>
                <a:cs typeface="Calibri" pitchFamily="34" charset="0"/>
              </a:rPr>
              <a:t>Граждане дальнего зарубежья, чел.</a:t>
            </a:r>
            <a:endParaRPr lang="en-US" altLang="ru-RU" sz="1200" dirty="0">
              <a:solidFill>
                <a:srgbClr val="707070"/>
              </a:solidFill>
              <a:latin typeface="Roboto" pitchFamily="2" charset="0"/>
              <a:ea typeface="Roboto" pitchFamily="2" charset="0"/>
              <a:cs typeface="Calibri" pitchFamily="34" charset="0"/>
            </a:endParaRPr>
          </a:p>
        </p:txBody>
      </p:sp>
      <p:pic>
        <p:nvPicPr>
          <p:cNvPr id="10" name="Рисунок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158" y="2914281"/>
            <a:ext cx="2255892" cy="3299476"/>
          </a:xfrm>
          <a:prstGeom prst="rect">
            <a:avLst/>
          </a:prstGeom>
          <a:noFill/>
          <a:ln>
            <a:noFill/>
          </a:ln>
        </p:spPr>
      </p:pic>
      <p:pic>
        <p:nvPicPr>
          <p:cNvPr id="12" name="Рисунок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7258" y="3080848"/>
            <a:ext cx="2559064" cy="3256060"/>
          </a:xfrm>
          <a:prstGeom prst="rect">
            <a:avLst/>
          </a:prstGeom>
          <a:noFill/>
          <a:ln>
            <a:noFill/>
          </a:ln>
        </p:spPr>
      </p:pic>
      <p:sp>
        <p:nvSpPr>
          <p:cNvPr id="13" name="TextBox 12">
            <a:extLst>
              <a:ext uri="{FF2B5EF4-FFF2-40B4-BE49-F238E27FC236}">
                <a16:creationId xmlns:a16="http://schemas.microsoft.com/office/drawing/2014/main" xmlns="" id="{AAA274B4-DF7F-48E3-B78D-D85F388D2703}"/>
              </a:ext>
            </a:extLst>
          </p:cNvPr>
          <p:cNvSpPr txBox="1"/>
          <p:nvPr/>
        </p:nvSpPr>
        <p:spPr>
          <a:xfrm>
            <a:off x="663460" y="1011438"/>
            <a:ext cx="4902862" cy="1477328"/>
          </a:xfrm>
          <a:prstGeom prst="rect">
            <a:avLst/>
          </a:prstGeom>
          <a:noFill/>
        </p:spPr>
        <p:txBody>
          <a:bodyPr wrap="square">
            <a:spAutoFit/>
          </a:bodyPr>
          <a:lstStyle/>
          <a:p>
            <a:pPr algn="just"/>
            <a:r>
              <a:rPr lang="ru-RU" dirty="0" smtClean="0">
                <a:solidFill>
                  <a:srgbClr val="32AABA"/>
                </a:solidFill>
                <a:latin typeface="Roboto" pitchFamily="2" charset="0"/>
                <a:ea typeface="Roboto" pitchFamily="2" charset="0"/>
              </a:rPr>
              <a:t>Соглашение о реализации совместной образовательной программы по направлению 15.03.06 </a:t>
            </a:r>
            <a:r>
              <a:rPr lang="ru-RU" dirty="0" err="1" smtClean="0">
                <a:solidFill>
                  <a:srgbClr val="32AABA"/>
                </a:solidFill>
                <a:latin typeface="Roboto" pitchFamily="2" charset="0"/>
                <a:ea typeface="Roboto" pitchFamily="2" charset="0"/>
              </a:rPr>
              <a:t>Мехатроника</a:t>
            </a:r>
            <a:r>
              <a:rPr lang="ru-RU" dirty="0" smtClean="0">
                <a:solidFill>
                  <a:srgbClr val="32AABA"/>
                </a:solidFill>
                <a:latin typeface="Roboto" pitchFamily="2" charset="0"/>
                <a:ea typeface="Roboto" pitchFamily="2" charset="0"/>
              </a:rPr>
              <a:t> и робототехника (2+2), обучение на русском языке, на программу принято 18 чел.</a:t>
            </a:r>
            <a:endParaRPr lang="ru-RU" dirty="0">
              <a:solidFill>
                <a:srgbClr val="32AABA"/>
              </a:solidFill>
              <a:latin typeface="Roboto" pitchFamily="2" charset="0"/>
              <a:ea typeface="Roboto" pitchFamily="2" charset="0"/>
            </a:endParaRPr>
          </a:p>
        </p:txBody>
      </p:sp>
    </p:spTree>
    <p:extLst>
      <p:ext uri="{BB962C8B-B14F-4D97-AF65-F5344CB8AC3E}">
        <p14:creationId xmlns:p14="http://schemas.microsoft.com/office/powerpoint/2010/main" val="4039130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КЦП </a:t>
            </a:r>
            <a:r>
              <a:rPr lang="ru-RU" dirty="0" smtClean="0"/>
              <a:t>на 2022 год набора</a:t>
            </a:r>
            <a:endParaRPr lang="ru-RU"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3835809678"/>
              </p:ext>
            </p:extLst>
          </p:nvPr>
        </p:nvGraphicFramePr>
        <p:xfrm>
          <a:off x="1097283" y="1502797"/>
          <a:ext cx="10129960" cy="4655197"/>
        </p:xfrm>
        <a:graphic>
          <a:graphicData uri="http://schemas.openxmlformats.org/drawingml/2006/table">
            <a:tbl>
              <a:tblPr>
                <a:tableStyleId>{5C22544A-7EE6-4342-B048-85BDC9FD1C3A}</a:tableStyleId>
              </a:tblPr>
              <a:tblGrid>
                <a:gridCol w="1349974"/>
                <a:gridCol w="608004"/>
                <a:gridCol w="814107"/>
                <a:gridCol w="2102250"/>
                <a:gridCol w="2706819"/>
                <a:gridCol w="608004"/>
                <a:gridCol w="741970"/>
                <a:gridCol w="508387"/>
                <a:gridCol w="690445"/>
              </a:tblGrid>
              <a:tr h="399582">
                <a:tc>
                  <a:txBody>
                    <a:bodyPr/>
                    <a:lstStyle/>
                    <a:p>
                      <a:pPr algn="l" fontAlgn="b"/>
                      <a:r>
                        <a:rPr lang="ru-RU" sz="1000" u="none" strike="noStrike" dirty="0">
                          <a:effectLst/>
                          <a:latin typeface="+mn-lt"/>
                        </a:rPr>
                        <a:t>ФТФ</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15.03.00</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15.03.03</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Прикладная механика</a:t>
                      </a:r>
                      <a:endParaRPr lang="ru-RU" sz="1000" b="0" i="0" u="none" strike="noStrike">
                        <a:solidFill>
                          <a:srgbClr val="000000"/>
                        </a:solidFill>
                        <a:effectLst/>
                        <a:latin typeface="+mn-lt"/>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000" u="none" strike="noStrike" dirty="0" smtClean="0">
                          <a:effectLst/>
                          <a:latin typeface="+mn-lt"/>
                        </a:rPr>
                        <a:t>Вычислительная механика и компьютерный инжиниринг</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27</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 </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 </a:t>
                      </a:r>
                      <a:endParaRPr lang="ru-RU" sz="1000" b="0" i="0" u="none" strike="noStrike">
                        <a:solidFill>
                          <a:srgbClr val="000000"/>
                        </a:solidFill>
                        <a:effectLst/>
                        <a:latin typeface="+mn-lt"/>
                      </a:endParaRPr>
                    </a:p>
                  </a:txBody>
                  <a:tcPr marL="9525" marR="9525" marT="9525" marB="0" anchor="ctr"/>
                </a:tc>
              </a:tr>
              <a:tr h="399582">
                <a:tc>
                  <a:txBody>
                    <a:bodyPr/>
                    <a:lstStyle/>
                    <a:p>
                      <a:pPr algn="l" fontAlgn="b"/>
                      <a:r>
                        <a:rPr lang="ru-RU" sz="1000" u="none" strike="noStrike">
                          <a:effectLst/>
                          <a:latin typeface="+mn-lt"/>
                        </a:rPr>
                        <a:t>ФТФ</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15.03.00</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15.03.06</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err="1">
                          <a:effectLst/>
                          <a:latin typeface="+mn-lt"/>
                        </a:rPr>
                        <a:t>Мехатроника</a:t>
                      </a:r>
                      <a:r>
                        <a:rPr lang="ru-RU" sz="1000" u="none" strike="noStrike" dirty="0">
                          <a:effectLst/>
                          <a:latin typeface="+mn-lt"/>
                        </a:rPr>
                        <a:t> и робототехника</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b="0" i="0" u="none" strike="noStrike" dirty="0" smtClean="0">
                          <a:solidFill>
                            <a:srgbClr val="000000"/>
                          </a:solidFill>
                          <a:effectLst/>
                          <a:latin typeface="+mn-lt"/>
                        </a:rPr>
                        <a:t>Промышленная</a:t>
                      </a:r>
                      <a:r>
                        <a:rPr lang="ru-RU" sz="1000" b="0" i="0" u="none" strike="noStrike" baseline="0" dirty="0" smtClean="0">
                          <a:solidFill>
                            <a:srgbClr val="000000"/>
                          </a:solidFill>
                          <a:effectLst/>
                          <a:latin typeface="+mn-lt"/>
                        </a:rPr>
                        <a:t> и специальная робототехника</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30</a:t>
                      </a:r>
                      <a:endParaRPr lang="ru-RU" sz="1000" b="0" i="0" u="none" strike="noStrike" dirty="0">
                        <a:solidFill>
                          <a:srgbClr val="000000"/>
                        </a:solidFill>
                        <a:effectLst/>
                        <a:latin typeface="+mn-lt"/>
                      </a:endParaRPr>
                    </a:p>
                  </a:txBody>
                  <a:tcPr marL="9525" marR="9525" marT="9525" marB="0" anchor="ctr"/>
                </a:tc>
                <a:tc>
                  <a:txBody>
                    <a:bodyPr/>
                    <a:lstStyle/>
                    <a:p>
                      <a:pPr algn="l" fontAlgn="b"/>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 </a:t>
                      </a:r>
                      <a:endParaRPr lang="ru-RU" sz="1000" b="0" i="0" u="none" strike="noStrike">
                        <a:solidFill>
                          <a:srgbClr val="000000"/>
                        </a:solidFill>
                        <a:effectLst/>
                        <a:latin typeface="+mn-lt"/>
                      </a:endParaRPr>
                    </a:p>
                  </a:txBody>
                  <a:tcPr marL="9525" marR="9525" marT="9525" marB="0" anchor="ctr"/>
                </a:tc>
              </a:tr>
              <a:tr h="799164">
                <a:tc>
                  <a:txBody>
                    <a:bodyPr/>
                    <a:lstStyle/>
                    <a:p>
                      <a:pPr algn="l" fontAlgn="b"/>
                      <a:r>
                        <a:rPr lang="ru-RU" sz="1000" u="none" strike="noStrike" dirty="0">
                          <a:effectLst/>
                          <a:latin typeface="+mn-lt"/>
                        </a:rPr>
                        <a:t>ФТФ</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15.04.00</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15.04.03</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Прикладная механика</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Вычислительная механика и компьютерный инжиниринг</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 </a:t>
                      </a:r>
                      <a:endParaRPr lang="ru-RU" sz="1000" b="0" i="0" u="none" strike="noStrike">
                        <a:solidFill>
                          <a:srgbClr val="000000"/>
                        </a:solidFill>
                        <a:effectLst/>
                        <a:latin typeface="+mn-lt"/>
                      </a:endParaRPr>
                    </a:p>
                  </a:txBody>
                  <a:tcPr marL="9525" marR="9525" marT="9525" marB="0" anchor="ctr"/>
                </a:tc>
                <a:tc>
                  <a:txBody>
                    <a:bodyPr/>
                    <a:lstStyle/>
                    <a:p>
                      <a:pPr algn="l" fontAlgn="b"/>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smtClean="0">
                          <a:effectLst/>
                          <a:latin typeface="+mn-lt"/>
                        </a:rPr>
                        <a:t>10 </a:t>
                      </a:r>
                      <a:r>
                        <a:rPr lang="ru-RU" sz="1000" u="none" strike="noStrike" dirty="0" smtClean="0">
                          <a:solidFill>
                            <a:srgbClr val="FF0000"/>
                          </a:solidFill>
                          <a:effectLst/>
                          <a:latin typeface="+mn-lt"/>
                        </a:rPr>
                        <a:t>(+1)</a:t>
                      </a:r>
                      <a:endParaRPr lang="ru-RU" sz="1000" b="0" i="0" u="none" strike="noStrike" dirty="0">
                        <a:solidFill>
                          <a:srgbClr val="FF0000"/>
                        </a:solidFill>
                        <a:effectLst/>
                        <a:latin typeface="+mn-lt"/>
                      </a:endParaRPr>
                    </a:p>
                  </a:txBody>
                  <a:tcPr marL="9525" marR="9525" marT="9525" marB="0" anchor="ctr"/>
                </a:tc>
              </a:tr>
              <a:tr h="799164">
                <a:tc>
                  <a:txBody>
                    <a:bodyPr/>
                    <a:lstStyle/>
                    <a:p>
                      <a:pPr algn="l" fontAlgn="b"/>
                      <a:r>
                        <a:rPr lang="ru-RU" sz="1000" u="none" strike="noStrike">
                          <a:effectLst/>
                          <a:latin typeface="+mn-lt"/>
                        </a:rPr>
                        <a:t>ФТФ</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15.04.00</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15.04.03</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Прикладная механика</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Механика </a:t>
                      </a:r>
                      <a:r>
                        <a:rPr lang="ru-RU" sz="1000" u="none" strike="noStrike" dirty="0" err="1">
                          <a:effectLst/>
                          <a:latin typeface="+mn-lt"/>
                        </a:rPr>
                        <a:t>биокомпозитов</a:t>
                      </a:r>
                      <a:r>
                        <a:rPr lang="ru-RU" sz="1000" u="none" strike="noStrike" dirty="0">
                          <a:effectLst/>
                          <a:latin typeface="+mn-lt"/>
                        </a:rPr>
                        <a:t>, получение и моделирование их структуры и свойств</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 </a:t>
                      </a:r>
                      <a:endParaRPr lang="ru-RU" sz="1000" b="0" i="0" u="none" strike="noStrike">
                        <a:solidFill>
                          <a:srgbClr val="000000"/>
                        </a:solidFill>
                        <a:effectLst/>
                        <a:latin typeface="+mn-lt"/>
                      </a:endParaRPr>
                    </a:p>
                  </a:txBody>
                  <a:tcPr marL="9525" marR="9525" marT="9525" marB="0" anchor="ctr"/>
                </a:tc>
                <a:tc>
                  <a:txBody>
                    <a:bodyPr/>
                    <a:lstStyle/>
                    <a:p>
                      <a:pPr algn="l" fontAlgn="b"/>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smtClean="0">
                          <a:effectLst/>
                          <a:latin typeface="+mn-lt"/>
                        </a:rPr>
                        <a:t>10 </a:t>
                      </a:r>
                      <a:r>
                        <a:rPr lang="ru-RU" sz="1000" u="none" strike="noStrike" dirty="0" smtClean="0">
                          <a:solidFill>
                            <a:srgbClr val="FF0000"/>
                          </a:solidFill>
                          <a:effectLst/>
                          <a:latin typeface="+mn-lt"/>
                        </a:rPr>
                        <a:t>(+1)</a:t>
                      </a:r>
                      <a:endParaRPr lang="ru-RU" sz="1000" b="0" i="0" u="none" strike="noStrike" dirty="0">
                        <a:solidFill>
                          <a:srgbClr val="000000"/>
                        </a:solidFill>
                        <a:effectLst/>
                        <a:latin typeface="+mn-lt"/>
                      </a:endParaRPr>
                    </a:p>
                  </a:txBody>
                  <a:tcPr marL="9525" marR="9525" marT="9525" marB="0" anchor="ctr"/>
                </a:tc>
              </a:tr>
              <a:tr h="399582">
                <a:tc>
                  <a:txBody>
                    <a:bodyPr/>
                    <a:lstStyle/>
                    <a:p>
                      <a:pPr algn="l" fontAlgn="b"/>
                      <a:r>
                        <a:rPr lang="ru-RU" sz="1000" u="none" strike="noStrike">
                          <a:effectLst/>
                          <a:latin typeface="+mn-lt"/>
                        </a:rPr>
                        <a:t>ФТФ</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15.04.00</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15.04.06</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Мехатроника и роботехника</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Моделирование робототехнических систем</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c>
                  <a:txBody>
                    <a:bodyPr/>
                    <a:lstStyle/>
                    <a:p>
                      <a:pPr algn="l" fontAlgn="b"/>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smtClean="0">
                          <a:effectLst/>
                          <a:latin typeface="+mn-lt"/>
                        </a:rPr>
                        <a:t>15 </a:t>
                      </a:r>
                      <a:r>
                        <a:rPr lang="ru-RU" sz="1000" u="none" strike="noStrike" dirty="0" smtClean="0">
                          <a:solidFill>
                            <a:srgbClr val="FF0000"/>
                          </a:solidFill>
                          <a:effectLst/>
                          <a:latin typeface="+mn-lt"/>
                        </a:rPr>
                        <a:t>(+3)</a:t>
                      </a:r>
                      <a:endParaRPr lang="ru-RU" sz="1000" b="0" i="0" u="none" strike="noStrike" dirty="0">
                        <a:solidFill>
                          <a:srgbClr val="000000"/>
                        </a:solidFill>
                        <a:effectLst/>
                        <a:latin typeface="+mn-lt"/>
                      </a:endParaRPr>
                    </a:p>
                  </a:txBody>
                  <a:tcPr marL="9525" marR="9525" marT="9525" marB="0" anchor="ctr"/>
                </a:tc>
              </a:tr>
              <a:tr h="399582">
                <a:tc>
                  <a:txBody>
                    <a:bodyPr/>
                    <a:lstStyle/>
                    <a:p>
                      <a:pPr algn="l" fontAlgn="b"/>
                      <a:r>
                        <a:rPr lang="ru-RU" sz="1000" u="none" strike="noStrike">
                          <a:effectLst/>
                          <a:latin typeface="+mn-lt"/>
                        </a:rPr>
                        <a:t>ФТФ</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16.03.00</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16.03.01</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Техническая физика</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b="0" i="0" u="none" strike="noStrike" dirty="0" smtClean="0">
                          <a:solidFill>
                            <a:srgbClr val="000000"/>
                          </a:solidFill>
                          <a:effectLst/>
                          <a:latin typeface="+mn-lt"/>
                        </a:rPr>
                        <a:t>Компьютерное моделирование в инженерной теплофизике и </a:t>
                      </a:r>
                      <a:r>
                        <a:rPr lang="ru-RU" sz="1000" b="0" i="0" u="none" strike="noStrike" dirty="0" err="1" smtClean="0">
                          <a:solidFill>
                            <a:srgbClr val="000000"/>
                          </a:solidFill>
                          <a:effectLst/>
                          <a:latin typeface="+mn-lt"/>
                        </a:rPr>
                        <a:t>аэрогидродинамике</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smtClean="0">
                          <a:effectLst/>
                          <a:latin typeface="+mn-lt"/>
                        </a:rPr>
                        <a:t>28 </a:t>
                      </a:r>
                      <a:r>
                        <a:rPr lang="ru-RU" sz="1000" u="none" strike="noStrike" dirty="0" smtClean="0">
                          <a:solidFill>
                            <a:srgbClr val="FF0000"/>
                          </a:solidFill>
                          <a:effectLst/>
                          <a:latin typeface="+mn-lt"/>
                        </a:rPr>
                        <a:t>(-1)</a:t>
                      </a:r>
                      <a:endParaRPr lang="ru-RU" sz="1000" b="0" i="0" u="none" strike="noStrike" dirty="0">
                        <a:solidFill>
                          <a:srgbClr val="FF0000"/>
                        </a:solidFill>
                        <a:effectLst/>
                        <a:latin typeface="+mn-lt"/>
                      </a:endParaRPr>
                    </a:p>
                  </a:txBody>
                  <a:tcPr marL="9525" marR="9525" marT="9525" marB="0" anchor="ctr"/>
                </a:tc>
                <a:tc>
                  <a:txBody>
                    <a:bodyPr/>
                    <a:lstStyle/>
                    <a:p>
                      <a:pPr algn="l" fontAlgn="b"/>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 </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r>
              <a:tr h="635872">
                <a:tc>
                  <a:txBody>
                    <a:bodyPr/>
                    <a:lstStyle/>
                    <a:p>
                      <a:pPr algn="l" fontAlgn="b"/>
                      <a:r>
                        <a:rPr lang="ru-RU" sz="1000" u="none" strike="noStrike">
                          <a:effectLst/>
                          <a:latin typeface="+mn-lt"/>
                        </a:rPr>
                        <a:t>ФТФ</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16.04.00</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16.04.01</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Техническая физика</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Компьютерный инжиниринг высокоэнергетических систем</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c>
                  <a:txBody>
                    <a:bodyPr/>
                    <a:lstStyle/>
                    <a:p>
                      <a:pPr algn="l" fontAlgn="b"/>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smtClean="0">
                          <a:effectLst/>
                          <a:latin typeface="+mn-lt"/>
                        </a:rPr>
                        <a:t>30 </a:t>
                      </a:r>
                      <a:r>
                        <a:rPr lang="ru-RU" sz="1000" u="none" strike="noStrike" dirty="0" smtClean="0">
                          <a:solidFill>
                            <a:srgbClr val="FF0000"/>
                          </a:solidFill>
                          <a:effectLst/>
                          <a:latin typeface="+mn-lt"/>
                        </a:rPr>
                        <a:t>(+7)</a:t>
                      </a:r>
                      <a:endParaRPr lang="ru-RU" sz="1000" b="0" i="0" u="none" strike="noStrike" dirty="0">
                        <a:solidFill>
                          <a:srgbClr val="FF0000"/>
                        </a:solidFill>
                        <a:effectLst/>
                        <a:latin typeface="+mn-lt"/>
                      </a:endParaRPr>
                    </a:p>
                  </a:txBody>
                  <a:tcPr marL="9525" marR="9525" marT="9525" marB="0" anchor="ctr"/>
                </a:tc>
              </a:tr>
              <a:tr h="399582">
                <a:tc>
                  <a:txBody>
                    <a:bodyPr/>
                    <a:lstStyle/>
                    <a:p>
                      <a:pPr algn="l" fontAlgn="b"/>
                      <a:r>
                        <a:rPr lang="ru-RU" sz="1000" u="none" strike="noStrike">
                          <a:effectLst/>
                          <a:latin typeface="+mn-lt"/>
                        </a:rPr>
                        <a:t>ФТФ</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24.03.00</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24.03.03</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Баллистика и гидроаэродинамика</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b="0" i="0" u="none" strike="noStrike" dirty="0" smtClean="0">
                          <a:solidFill>
                            <a:srgbClr val="000000"/>
                          </a:solidFill>
                          <a:effectLst/>
                          <a:latin typeface="+mn-lt"/>
                        </a:rPr>
                        <a:t>Баллистика и </a:t>
                      </a:r>
                      <a:r>
                        <a:rPr lang="ru-RU" sz="1000" b="0" i="0" u="none" strike="noStrike" dirty="0" err="1" smtClean="0">
                          <a:solidFill>
                            <a:srgbClr val="000000"/>
                          </a:solidFill>
                          <a:effectLst/>
                          <a:latin typeface="+mn-lt"/>
                        </a:rPr>
                        <a:t>гидроаэродинамика</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smtClean="0">
                          <a:effectLst/>
                          <a:latin typeface="+mn-lt"/>
                        </a:rPr>
                        <a:t>45 </a:t>
                      </a:r>
                      <a:r>
                        <a:rPr lang="ru-RU" sz="1000" u="none" strike="noStrike" dirty="0" smtClean="0">
                          <a:solidFill>
                            <a:srgbClr val="FF0000"/>
                          </a:solidFill>
                          <a:effectLst/>
                          <a:latin typeface="+mn-lt"/>
                        </a:rPr>
                        <a:t>(+10)</a:t>
                      </a:r>
                      <a:endParaRPr lang="ru-RU" sz="1000" b="0" i="0" u="none" strike="noStrike" dirty="0">
                        <a:solidFill>
                          <a:srgbClr val="FF0000"/>
                        </a:solidFill>
                        <a:effectLst/>
                        <a:latin typeface="+mn-lt"/>
                      </a:endParaRPr>
                    </a:p>
                  </a:txBody>
                  <a:tcPr marL="9525" marR="9525" marT="9525" marB="0" anchor="ctr"/>
                </a:tc>
                <a:tc>
                  <a:txBody>
                    <a:bodyPr/>
                    <a:lstStyle/>
                    <a:p>
                      <a:pPr algn="l" fontAlgn="b"/>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 </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r>
              <a:tr h="423087">
                <a:tc>
                  <a:txBody>
                    <a:bodyPr/>
                    <a:lstStyle/>
                    <a:p>
                      <a:pPr algn="l" fontAlgn="b"/>
                      <a:r>
                        <a:rPr lang="ru-RU" sz="1000" u="none" strike="noStrike">
                          <a:effectLst/>
                          <a:latin typeface="+mn-lt"/>
                        </a:rPr>
                        <a:t>ФТФ</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24.04.00</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24.04.03</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Баллистика и гидроаэродинамика</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Баллистика ракетно-ствольных систем</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a:effectLst/>
                          <a:latin typeface="+mn-lt"/>
                        </a:rPr>
                        <a:t> </a:t>
                      </a:r>
                      <a:endParaRPr lang="ru-RU" sz="1000" b="0" i="0" u="none" strike="noStrike">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a:effectLst/>
                          <a:latin typeface="+mn-lt"/>
                        </a:rPr>
                        <a:t> </a:t>
                      </a:r>
                      <a:endParaRPr lang="ru-RU" sz="1000" b="0" i="0" u="none" strike="noStrike" dirty="0">
                        <a:solidFill>
                          <a:srgbClr val="000000"/>
                        </a:solidFill>
                        <a:effectLst/>
                        <a:latin typeface="+mn-lt"/>
                      </a:endParaRPr>
                    </a:p>
                  </a:txBody>
                  <a:tcPr marL="9525" marR="9525" marT="9525" marB="0" anchor="ctr"/>
                </a:tc>
                <a:tc>
                  <a:txBody>
                    <a:bodyPr/>
                    <a:lstStyle/>
                    <a:p>
                      <a:pPr algn="l" fontAlgn="b"/>
                      <a:r>
                        <a:rPr lang="ru-RU" sz="1000" u="none" strike="noStrike" dirty="0" smtClean="0">
                          <a:solidFill>
                            <a:srgbClr val="FF0000"/>
                          </a:solidFill>
                          <a:effectLst/>
                          <a:latin typeface="+mn-lt"/>
                        </a:rPr>
                        <a:t>+9</a:t>
                      </a:r>
                      <a:endParaRPr lang="ru-RU" sz="1000" b="0" i="0" u="none" strike="noStrike" dirty="0">
                        <a:solidFill>
                          <a:srgbClr val="FF0000"/>
                        </a:solidFill>
                        <a:effectLst/>
                        <a:latin typeface="+mn-lt"/>
                      </a:endParaRPr>
                    </a:p>
                  </a:txBody>
                  <a:tcPr marL="9525" marR="9525" marT="9525" marB="0" anchor="ctr"/>
                </a:tc>
              </a:tr>
            </a:tbl>
          </a:graphicData>
        </a:graphic>
      </p:graphicFrame>
    </p:spTree>
    <p:extLst>
      <p:ext uri="{BB962C8B-B14F-4D97-AF65-F5344CB8AC3E}">
        <p14:creationId xmlns:p14="http://schemas.microsoft.com/office/powerpoint/2010/main" val="3940231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821399314"/>
              </p:ext>
            </p:extLst>
          </p:nvPr>
        </p:nvGraphicFramePr>
        <p:xfrm>
          <a:off x="838200" y="1598214"/>
          <a:ext cx="10515601" cy="3912043"/>
        </p:xfrm>
        <a:graphic>
          <a:graphicData uri="http://schemas.openxmlformats.org/drawingml/2006/table">
            <a:tbl>
              <a:tblPr>
                <a:tableStyleId>{5C22544A-7EE6-4342-B048-85BDC9FD1C3A}</a:tableStyleId>
              </a:tblPr>
              <a:tblGrid>
                <a:gridCol w="1147040"/>
                <a:gridCol w="839454"/>
                <a:gridCol w="572452"/>
                <a:gridCol w="572452"/>
                <a:gridCol w="572452"/>
                <a:gridCol w="572452"/>
                <a:gridCol w="572452"/>
                <a:gridCol w="572452"/>
                <a:gridCol w="572452"/>
                <a:gridCol w="572452"/>
                <a:gridCol w="572452"/>
                <a:gridCol w="820230"/>
                <a:gridCol w="598084"/>
                <a:gridCol w="598084"/>
                <a:gridCol w="598084"/>
                <a:gridCol w="762557"/>
              </a:tblGrid>
              <a:tr h="933275">
                <a:tc>
                  <a:txBody>
                    <a:bodyPr/>
                    <a:lstStyle/>
                    <a:p>
                      <a:pPr algn="l" fontAlgn="ctr"/>
                      <a:r>
                        <a:rPr lang="ru-RU" sz="800" u="none" strike="noStrike" dirty="0">
                          <a:effectLst/>
                        </a:rPr>
                        <a:t>Наименование специальностей и направлений</a:t>
                      </a:r>
                      <a:endParaRPr lang="ru-RU" sz="800" b="1" i="0" u="none" strike="noStrike" dirty="0">
                        <a:solidFill>
                          <a:srgbClr val="000000"/>
                        </a:solidFill>
                        <a:effectLst/>
                        <a:latin typeface="Times New Roman"/>
                      </a:endParaRPr>
                    </a:p>
                  </a:txBody>
                  <a:tcPr marL="6412" marR="6412" marT="6412" marB="0" anchor="ctr"/>
                </a:tc>
                <a:tc>
                  <a:txBody>
                    <a:bodyPr/>
                    <a:lstStyle/>
                    <a:p>
                      <a:pPr algn="l" fontAlgn="ctr"/>
                      <a:r>
                        <a:rPr lang="ru-RU" sz="800" u="none" strike="noStrike">
                          <a:effectLst/>
                        </a:rPr>
                        <a:t>Коды направлений подготовки, специальностей</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очное обучение 20-21</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очно-заочное 20-21</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заочное обучение 20-21</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очное обучение 21-22</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очно-заочное 21-22</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заочное обучение 21-22</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очное обучение 22-23</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очно-заочное 22-23</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заочное обучение 22-23</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уровень</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Предложение УСП ОО 22-23</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Предложение УСП ОЗО 22-23</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Предложение УСП ЗО 22-23</a:t>
                      </a:r>
                      <a:endParaRPr lang="ru-RU" sz="800" b="1" i="0" u="none" strike="noStrike">
                        <a:solidFill>
                          <a:srgbClr val="000000"/>
                        </a:solidFill>
                        <a:effectLst/>
                        <a:latin typeface="Times New Roman"/>
                      </a:endParaRPr>
                    </a:p>
                  </a:txBody>
                  <a:tcPr marL="6412" marR="6412" marT="6412" marB="0" anchor="ctr"/>
                </a:tc>
                <a:tc>
                  <a:txBody>
                    <a:bodyPr/>
                    <a:lstStyle/>
                    <a:p>
                      <a:pPr algn="ctr" fontAlgn="ctr"/>
                      <a:r>
                        <a:rPr lang="ru-RU" sz="800" u="none" strike="noStrike">
                          <a:effectLst/>
                        </a:rPr>
                        <a:t>Обоснование корректировки</a:t>
                      </a:r>
                      <a:endParaRPr lang="ru-RU" sz="800" b="1" i="0" u="none" strike="noStrike">
                        <a:solidFill>
                          <a:srgbClr val="000000"/>
                        </a:solidFill>
                        <a:effectLst/>
                        <a:latin typeface="Times New Roman"/>
                      </a:endParaRPr>
                    </a:p>
                  </a:txBody>
                  <a:tcPr marL="6412" marR="6412" marT="6412" marB="0" anchor="ctr"/>
                </a:tc>
              </a:tr>
              <a:tr h="229136">
                <a:tc>
                  <a:txBody>
                    <a:bodyPr/>
                    <a:lstStyle/>
                    <a:p>
                      <a:pPr algn="just" fontAlgn="ctr"/>
                      <a:r>
                        <a:rPr lang="ru-RU" sz="800" u="none" strike="noStrike">
                          <a:effectLst/>
                        </a:rPr>
                        <a:t>Техническая физика</a:t>
                      </a:r>
                      <a:endParaRPr lang="ru-RU" sz="800" b="0" i="0" u="none" strike="noStrike">
                        <a:solidFill>
                          <a:srgbClr val="000000"/>
                        </a:solidFill>
                        <a:effectLst/>
                        <a:latin typeface="Times New Roman"/>
                      </a:endParaRPr>
                    </a:p>
                  </a:txBody>
                  <a:tcPr marL="6412" marR="6412" marT="6412" marB="0" anchor="ctr"/>
                </a:tc>
                <a:tc>
                  <a:txBody>
                    <a:bodyPr/>
                    <a:lstStyle/>
                    <a:p>
                      <a:pPr algn="just" fontAlgn="ctr"/>
                      <a:r>
                        <a:rPr lang="ru-RU" sz="800" u="none" strike="noStrike">
                          <a:effectLst/>
                        </a:rPr>
                        <a:t>16.03.01</a:t>
                      </a:r>
                      <a:endParaRPr lang="ru-RU" sz="800" b="0" i="0" u="none" strike="noStrike">
                        <a:solidFill>
                          <a:srgbClr val="000000"/>
                        </a:solidFill>
                        <a:effectLst/>
                        <a:latin typeface="Times New Roman"/>
                      </a:endParaRPr>
                    </a:p>
                  </a:txBody>
                  <a:tcPr marL="6412" marR="6412" marT="6412" marB="0" anchor="ctr"/>
                </a:tc>
                <a:tc>
                  <a:txBody>
                    <a:bodyPr/>
                    <a:lstStyle/>
                    <a:p>
                      <a:pPr algn="r" fontAlgn="ctr"/>
                      <a:r>
                        <a:rPr lang="ru-RU" sz="800" u="none" strike="noStrike">
                          <a:effectLst/>
                        </a:rPr>
                        <a:t>30</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29</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35</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бакалавриат</a:t>
                      </a:r>
                      <a:endParaRPr lang="ru-RU" sz="800" b="0" i="0" u="none" strike="noStrike">
                        <a:solidFill>
                          <a:srgbClr val="000000"/>
                        </a:solidFill>
                        <a:effectLst/>
                        <a:latin typeface="Times New Roman"/>
                      </a:endParaRPr>
                    </a:p>
                  </a:txBody>
                  <a:tcPr marL="6412" marR="6412" marT="6412" marB="0" anchor="b"/>
                </a:tc>
                <a:tc>
                  <a:txBody>
                    <a:bodyPr/>
                    <a:lstStyle/>
                    <a:p>
                      <a:pPr algn="r" fontAlgn="ctr"/>
                      <a:r>
                        <a:rPr lang="ru-RU" sz="800" u="none" strike="noStrike" dirty="0">
                          <a:effectLst/>
                        </a:rPr>
                        <a:t>35</a:t>
                      </a:r>
                      <a:endParaRPr lang="ru-RU" sz="800" b="0" i="0" u="none" strike="noStrike" dirty="0">
                        <a:solidFill>
                          <a:srgbClr val="000000"/>
                        </a:solidFill>
                        <a:effectLst/>
                        <a:latin typeface="Times New Roman"/>
                      </a:endParaRPr>
                    </a:p>
                  </a:txBody>
                  <a:tcPr marL="6412" marR="6412" marT="6412" marB="0" anchor="ctr"/>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Calibri"/>
                      </a:endParaRPr>
                    </a:p>
                  </a:txBody>
                  <a:tcPr marL="6412" marR="6412" marT="6412" marB="0" anchor="b"/>
                </a:tc>
              </a:tr>
              <a:tr h="229136">
                <a:tc>
                  <a:txBody>
                    <a:bodyPr/>
                    <a:lstStyle/>
                    <a:p>
                      <a:pPr algn="just" fontAlgn="ctr"/>
                      <a:r>
                        <a:rPr lang="ru-RU" sz="800" u="none" strike="noStrike">
                          <a:effectLst/>
                        </a:rPr>
                        <a:t>Техническая физика</a:t>
                      </a:r>
                      <a:endParaRPr lang="ru-RU" sz="800" b="0" i="0" u="none" strike="noStrike">
                        <a:solidFill>
                          <a:srgbClr val="000000"/>
                        </a:solidFill>
                        <a:effectLst/>
                        <a:latin typeface="Times New Roman"/>
                      </a:endParaRPr>
                    </a:p>
                  </a:txBody>
                  <a:tcPr marL="6412" marR="6412" marT="6412" marB="0" anchor="ctr"/>
                </a:tc>
                <a:tc>
                  <a:txBody>
                    <a:bodyPr/>
                    <a:lstStyle/>
                    <a:p>
                      <a:pPr algn="just" fontAlgn="ctr"/>
                      <a:r>
                        <a:rPr lang="ru-RU" sz="800" u="none" strike="noStrike">
                          <a:effectLst/>
                        </a:rPr>
                        <a:t>16.04.01</a:t>
                      </a:r>
                      <a:endParaRPr lang="ru-RU" sz="800" b="0" i="0" u="none" strike="noStrike">
                        <a:solidFill>
                          <a:srgbClr val="000000"/>
                        </a:solidFill>
                        <a:effectLst/>
                        <a:latin typeface="Times New Roman"/>
                      </a:endParaRPr>
                    </a:p>
                  </a:txBody>
                  <a:tcPr marL="6412" marR="6412" marT="6412" marB="0" anchor="ctr"/>
                </a:tc>
                <a:tc>
                  <a:txBody>
                    <a:bodyPr/>
                    <a:lstStyle/>
                    <a:p>
                      <a:pPr algn="r" fontAlgn="ctr"/>
                      <a:r>
                        <a:rPr lang="ru-RU" sz="800" u="none" strike="noStrike">
                          <a:effectLst/>
                        </a:rPr>
                        <a:t>13</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23</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30</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магистратура</a:t>
                      </a:r>
                      <a:endParaRPr lang="ru-RU" sz="800" b="0" i="0" u="none" strike="noStrike">
                        <a:solidFill>
                          <a:srgbClr val="000000"/>
                        </a:solidFill>
                        <a:effectLst/>
                        <a:latin typeface="Times New Roman"/>
                      </a:endParaRPr>
                    </a:p>
                  </a:txBody>
                  <a:tcPr marL="6412" marR="6412" marT="6412" marB="0" anchor="b"/>
                </a:tc>
                <a:tc>
                  <a:txBody>
                    <a:bodyPr/>
                    <a:lstStyle/>
                    <a:p>
                      <a:pPr algn="r" fontAlgn="ctr"/>
                      <a:r>
                        <a:rPr lang="ru-RU" sz="800" u="none" strike="noStrike" dirty="0">
                          <a:effectLst/>
                        </a:rPr>
                        <a:t>30</a:t>
                      </a:r>
                      <a:endParaRPr lang="ru-RU" sz="800" b="0" i="0" u="none" strike="noStrike" dirty="0">
                        <a:solidFill>
                          <a:srgbClr val="000000"/>
                        </a:solidFill>
                        <a:effectLst/>
                        <a:latin typeface="Times New Roman"/>
                      </a:endParaRPr>
                    </a:p>
                  </a:txBody>
                  <a:tcPr marL="6412" marR="6412" marT="6412" marB="0" anchor="ctr"/>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Calibri"/>
                      </a:endParaRPr>
                    </a:p>
                  </a:txBody>
                  <a:tcPr marL="6412" marR="6412" marT="6412" marB="0" anchor="b"/>
                </a:tc>
              </a:tr>
              <a:tr h="229136">
                <a:tc>
                  <a:txBody>
                    <a:bodyPr/>
                    <a:lstStyle/>
                    <a:p>
                      <a:pPr algn="just" fontAlgn="ctr"/>
                      <a:r>
                        <a:rPr lang="ru-RU" sz="800" u="none" strike="noStrike">
                          <a:effectLst/>
                        </a:rPr>
                        <a:t>Прикладная механика</a:t>
                      </a:r>
                      <a:endParaRPr lang="ru-RU" sz="800" b="0" i="0" u="none" strike="noStrike">
                        <a:solidFill>
                          <a:srgbClr val="000000"/>
                        </a:solidFill>
                        <a:effectLst/>
                        <a:latin typeface="Times New Roman"/>
                      </a:endParaRPr>
                    </a:p>
                  </a:txBody>
                  <a:tcPr marL="6412" marR="6412" marT="6412" marB="0" anchor="ctr"/>
                </a:tc>
                <a:tc>
                  <a:txBody>
                    <a:bodyPr/>
                    <a:lstStyle/>
                    <a:p>
                      <a:pPr algn="just" fontAlgn="ctr"/>
                      <a:r>
                        <a:rPr lang="ru-RU" sz="800" u="none" strike="noStrike">
                          <a:effectLst/>
                        </a:rPr>
                        <a:t>15.03.03</a:t>
                      </a:r>
                      <a:endParaRPr lang="ru-RU" sz="800" b="0" i="0" u="none" strike="noStrike">
                        <a:solidFill>
                          <a:srgbClr val="000000"/>
                        </a:solidFill>
                        <a:effectLst/>
                        <a:latin typeface="Times New Roman"/>
                      </a:endParaRPr>
                    </a:p>
                  </a:txBody>
                  <a:tcPr marL="6412" marR="6412" marT="6412" marB="0" anchor="ctr"/>
                </a:tc>
                <a:tc>
                  <a:txBody>
                    <a:bodyPr/>
                    <a:lstStyle/>
                    <a:p>
                      <a:pPr algn="r" fontAlgn="ctr"/>
                      <a:r>
                        <a:rPr lang="ru-RU" sz="800" u="none" strike="noStrike">
                          <a:effectLst/>
                        </a:rPr>
                        <a:t>23</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27</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30</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бакалавриат</a:t>
                      </a:r>
                      <a:endParaRPr lang="ru-RU" sz="800" b="0" i="0" u="none" strike="noStrike">
                        <a:solidFill>
                          <a:srgbClr val="000000"/>
                        </a:solidFill>
                        <a:effectLst/>
                        <a:latin typeface="Times New Roman"/>
                      </a:endParaRPr>
                    </a:p>
                  </a:txBody>
                  <a:tcPr marL="6412" marR="6412" marT="6412" marB="0" anchor="b"/>
                </a:tc>
                <a:tc>
                  <a:txBody>
                    <a:bodyPr/>
                    <a:lstStyle/>
                    <a:p>
                      <a:pPr algn="r" fontAlgn="ctr"/>
                      <a:r>
                        <a:rPr lang="ru-RU" sz="800" u="none" strike="noStrike">
                          <a:effectLst/>
                        </a:rPr>
                        <a:t>30</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Calibri"/>
                      </a:endParaRPr>
                    </a:p>
                  </a:txBody>
                  <a:tcPr marL="6412" marR="6412" marT="6412" marB="0" anchor="b"/>
                </a:tc>
              </a:tr>
              <a:tr h="458272">
                <a:tc>
                  <a:txBody>
                    <a:bodyPr/>
                    <a:lstStyle/>
                    <a:p>
                      <a:pPr algn="just" fontAlgn="ctr"/>
                      <a:r>
                        <a:rPr lang="ru-RU" sz="800" u="none" strike="noStrike">
                          <a:effectLst/>
                        </a:rPr>
                        <a:t>Баллистика и гидроаэродинамика</a:t>
                      </a:r>
                      <a:endParaRPr lang="ru-RU" sz="800" b="0" i="0" u="none" strike="noStrike">
                        <a:solidFill>
                          <a:srgbClr val="000000"/>
                        </a:solidFill>
                        <a:effectLst/>
                        <a:latin typeface="Times New Roman"/>
                      </a:endParaRPr>
                    </a:p>
                  </a:txBody>
                  <a:tcPr marL="6412" marR="6412" marT="6412" marB="0" anchor="ctr"/>
                </a:tc>
                <a:tc>
                  <a:txBody>
                    <a:bodyPr/>
                    <a:lstStyle/>
                    <a:p>
                      <a:pPr algn="just" fontAlgn="ctr"/>
                      <a:r>
                        <a:rPr lang="ru-RU" sz="800" u="none" strike="noStrike">
                          <a:effectLst/>
                        </a:rPr>
                        <a:t>24.03.03</a:t>
                      </a:r>
                      <a:endParaRPr lang="ru-RU" sz="800" b="0" i="0" u="none" strike="noStrike">
                        <a:solidFill>
                          <a:srgbClr val="000000"/>
                        </a:solidFill>
                        <a:effectLst/>
                        <a:latin typeface="Times New Roman"/>
                      </a:endParaRPr>
                    </a:p>
                  </a:txBody>
                  <a:tcPr marL="6412" marR="6412" marT="6412" marB="0" anchor="ctr"/>
                </a:tc>
                <a:tc>
                  <a:txBody>
                    <a:bodyPr/>
                    <a:lstStyle/>
                    <a:p>
                      <a:pPr algn="r" fontAlgn="ctr"/>
                      <a:r>
                        <a:rPr lang="ru-RU" sz="800" u="none" strike="noStrike">
                          <a:effectLst/>
                        </a:rPr>
                        <a:t>25</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35</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45</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бакалавриат</a:t>
                      </a:r>
                      <a:endParaRPr lang="ru-RU" sz="800" b="0" i="0" u="none" strike="noStrike">
                        <a:solidFill>
                          <a:srgbClr val="000000"/>
                        </a:solidFill>
                        <a:effectLst/>
                        <a:latin typeface="Times New Roman"/>
                      </a:endParaRPr>
                    </a:p>
                  </a:txBody>
                  <a:tcPr marL="6412" marR="6412" marT="6412" marB="0" anchor="b"/>
                </a:tc>
                <a:tc>
                  <a:txBody>
                    <a:bodyPr/>
                    <a:lstStyle/>
                    <a:p>
                      <a:pPr algn="r" fontAlgn="ctr"/>
                      <a:r>
                        <a:rPr lang="ru-RU" sz="800" u="none" strike="noStrike">
                          <a:effectLst/>
                        </a:rPr>
                        <a:t>45</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Calibri"/>
                      </a:endParaRPr>
                    </a:p>
                  </a:txBody>
                  <a:tcPr marL="6412" marR="6412" marT="6412" marB="0" anchor="b"/>
                </a:tc>
              </a:tr>
              <a:tr h="229136">
                <a:tc>
                  <a:txBody>
                    <a:bodyPr/>
                    <a:lstStyle/>
                    <a:p>
                      <a:pPr algn="just" fontAlgn="ctr"/>
                      <a:r>
                        <a:rPr lang="ru-RU" sz="800" u="none" strike="noStrike">
                          <a:effectLst/>
                        </a:rPr>
                        <a:t>Прикладная механика</a:t>
                      </a:r>
                      <a:endParaRPr lang="ru-RU" sz="800" b="0" i="0" u="none" strike="noStrike">
                        <a:solidFill>
                          <a:srgbClr val="000000"/>
                        </a:solidFill>
                        <a:effectLst/>
                        <a:latin typeface="Times New Roman"/>
                      </a:endParaRPr>
                    </a:p>
                  </a:txBody>
                  <a:tcPr marL="6412" marR="6412" marT="6412" marB="0" anchor="ctr"/>
                </a:tc>
                <a:tc>
                  <a:txBody>
                    <a:bodyPr/>
                    <a:lstStyle/>
                    <a:p>
                      <a:pPr algn="just" fontAlgn="ctr"/>
                      <a:r>
                        <a:rPr lang="ru-RU" sz="800" u="none" strike="noStrike">
                          <a:effectLst/>
                        </a:rPr>
                        <a:t>15.04.03</a:t>
                      </a:r>
                      <a:endParaRPr lang="ru-RU" sz="800" b="0" i="0" u="none" strike="noStrike">
                        <a:solidFill>
                          <a:srgbClr val="000000"/>
                        </a:solidFill>
                        <a:effectLst/>
                        <a:latin typeface="Times New Roman"/>
                      </a:endParaRPr>
                    </a:p>
                  </a:txBody>
                  <a:tcPr marL="6412" marR="6412" marT="6412" marB="0" anchor="ctr"/>
                </a:tc>
                <a:tc>
                  <a:txBody>
                    <a:bodyPr/>
                    <a:lstStyle/>
                    <a:p>
                      <a:pPr algn="r" fontAlgn="ctr"/>
                      <a:r>
                        <a:rPr lang="ru-RU" sz="800" u="none" strike="noStrike">
                          <a:effectLst/>
                        </a:rPr>
                        <a:t>9</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18</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dirty="0">
                          <a:effectLst/>
                        </a:rPr>
                        <a:t> </a:t>
                      </a:r>
                      <a:endParaRPr lang="ru-RU" sz="800" b="0" i="0" u="none" strike="noStrike" dirty="0">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20</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dirty="0">
                          <a:effectLst/>
                        </a:rPr>
                        <a:t> </a:t>
                      </a:r>
                      <a:endParaRPr lang="ru-RU" sz="800" b="0" i="0" u="none" strike="noStrike" dirty="0">
                        <a:solidFill>
                          <a:srgbClr val="000000"/>
                        </a:solidFill>
                        <a:effectLst/>
                        <a:latin typeface="Calibri"/>
                      </a:endParaRPr>
                    </a:p>
                  </a:txBody>
                  <a:tcPr marL="6412" marR="6412" marT="6412" marB="0" anchor="b"/>
                </a:tc>
                <a:tc>
                  <a:txBody>
                    <a:bodyPr/>
                    <a:lstStyle/>
                    <a:p>
                      <a:pPr algn="l" fontAlgn="b"/>
                      <a:r>
                        <a:rPr lang="ru-RU" sz="800" u="none" strike="noStrike">
                          <a:effectLst/>
                        </a:rPr>
                        <a:t>магистратура</a:t>
                      </a:r>
                      <a:endParaRPr lang="ru-RU" sz="800" b="0" i="0" u="none" strike="noStrike">
                        <a:solidFill>
                          <a:srgbClr val="000000"/>
                        </a:solidFill>
                        <a:effectLst/>
                        <a:latin typeface="Times New Roman"/>
                      </a:endParaRPr>
                    </a:p>
                  </a:txBody>
                  <a:tcPr marL="6412" marR="6412" marT="6412" marB="0" anchor="b"/>
                </a:tc>
                <a:tc>
                  <a:txBody>
                    <a:bodyPr/>
                    <a:lstStyle/>
                    <a:p>
                      <a:pPr algn="r" fontAlgn="ctr"/>
                      <a:r>
                        <a:rPr lang="ru-RU" sz="800" u="none" strike="noStrike">
                          <a:effectLst/>
                        </a:rPr>
                        <a:t>20</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Calibri"/>
                      </a:endParaRPr>
                    </a:p>
                  </a:txBody>
                  <a:tcPr marL="6412" marR="6412" marT="6412" marB="0" anchor="b"/>
                </a:tc>
              </a:tr>
              <a:tr h="458272">
                <a:tc>
                  <a:txBody>
                    <a:bodyPr/>
                    <a:lstStyle/>
                    <a:p>
                      <a:pPr algn="just" fontAlgn="ctr"/>
                      <a:r>
                        <a:rPr lang="ru-RU" sz="800" u="none" strike="noStrike">
                          <a:effectLst/>
                        </a:rPr>
                        <a:t>Мехатроника и робототехника</a:t>
                      </a:r>
                      <a:endParaRPr lang="ru-RU" sz="800" b="0" i="0" u="none" strike="noStrike">
                        <a:solidFill>
                          <a:srgbClr val="000000"/>
                        </a:solidFill>
                        <a:effectLst/>
                        <a:latin typeface="Times New Roman"/>
                      </a:endParaRPr>
                    </a:p>
                  </a:txBody>
                  <a:tcPr marL="6412" marR="6412" marT="6412" marB="0" anchor="ctr"/>
                </a:tc>
                <a:tc>
                  <a:txBody>
                    <a:bodyPr/>
                    <a:lstStyle/>
                    <a:p>
                      <a:pPr algn="just" fontAlgn="ctr"/>
                      <a:r>
                        <a:rPr lang="ru-RU" sz="800" u="none" strike="noStrike">
                          <a:effectLst/>
                        </a:rPr>
                        <a:t>15.03.06</a:t>
                      </a:r>
                      <a:endParaRPr lang="ru-RU" sz="800" b="0" i="0" u="none" strike="noStrike">
                        <a:solidFill>
                          <a:srgbClr val="000000"/>
                        </a:solidFill>
                        <a:effectLst/>
                        <a:latin typeface="Times New Roman"/>
                      </a:endParaRPr>
                    </a:p>
                  </a:txBody>
                  <a:tcPr marL="6412" marR="6412" marT="6412" marB="0" anchor="ctr"/>
                </a:tc>
                <a:tc>
                  <a:txBody>
                    <a:bodyPr/>
                    <a:lstStyle/>
                    <a:p>
                      <a:pPr algn="r" fontAlgn="ctr"/>
                      <a:r>
                        <a:rPr lang="ru-RU" sz="800" u="none" strike="noStrike">
                          <a:effectLst/>
                        </a:rPr>
                        <a:t>27</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30</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30</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бакалавриат</a:t>
                      </a:r>
                      <a:endParaRPr lang="ru-RU" sz="800" b="0" i="0" u="none" strike="noStrike">
                        <a:solidFill>
                          <a:srgbClr val="000000"/>
                        </a:solidFill>
                        <a:effectLst/>
                        <a:latin typeface="Times New Roman"/>
                      </a:endParaRPr>
                    </a:p>
                  </a:txBody>
                  <a:tcPr marL="6412" marR="6412" marT="6412" marB="0" anchor="b"/>
                </a:tc>
                <a:tc>
                  <a:txBody>
                    <a:bodyPr/>
                    <a:lstStyle/>
                    <a:p>
                      <a:pPr algn="r" fontAlgn="ctr"/>
                      <a:r>
                        <a:rPr lang="ru-RU" sz="800" u="none" strike="noStrike">
                          <a:effectLst/>
                        </a:rPr>
                        <a:t>30</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Calibri"/>
                      </a:endParaRPr>
                    </a:p>
                  </a:txBody>
                  <a:tcPr marL="6412" marR="6412" marT="6412" marB="0" anchor="b"/>
                </a:tc>
              </a:tr>
              <a:tr h="458272">
                <a:tc>
                  <a:txBody>
                    <a:bodyPr/>
                    <a:lstStyle/>
                    <a:p>
                      <a:pPr algn="just" fontAlgn="ctr"/>
                      <a:r>
                        <a:rPr lang="ru-RU" sz="800" u="none" strike="noStrike">
                          <a:effectLst/>
                        </a:rPr>
                        <a:t>Мехатроника и роботехника</a:t>
                      </a:r>
                      <a:endParaRPr lang="ru-RU" sz="800" b="0" i="0" u="none" strike="noStrike">
                        <a:solidFill>
                          <a:srgbClr val="000000"/>
                        </a:solidFill>
                        <a:effectLst/>
                        <a:latin typeface="Times New Roman"/>
                      </a:endParaRPr>
                    </a:p>
                  </a:txBody>
                  <a:tcPr marL="6412" marR="6412" marT="6412" marB="0" anchor="ctr"/>
                </a:tc>
                <a:tc>
                  <a:txBody>
                    <a:bodyPr/>
                    <a:lstStyle/>
                    <a:p>
                      <a:pPr algn="just" fontAlgn="ctr"/>
                      <a:r>
                        <a:rPr lang="ru-RU" sz="800" u="none" strike="noStrike">
                          <a:effectLst/>
                        </a:rPr>
                        <a:t>15.04.06</a:t>
                      </a:r>
                      <a:endParaRPr lang="ru-RU" sz="800" b="0" i="0" u="none" strike="noStrike">
                        <a:solidFill>
                          <a:srgbClr val="000000"/>
                        </a:solidFill>
                        <a:effectLst/>
                        <a:latin typeface="Times New Roman"/>
                      </a:endParaRPr>
                    </a:p>
                  </a:txBody>
                  <a:tcPr marL="6412" marR="6412" marT="6412" marB="0" anchor="ctr"/>
                </a:tc>
                <a:tc>
                  <a:txBody>
                    <a:bodyPr/>
                    <a:lstStyle/>
                    <a:p>
                      <a:pPr algn="r" fontAlgn="ctr"/>
                      <a:r>
                        <a:rPr lang="ru-RU" sz="800" u="none" strike="noStrike">
                          <a:effectLst/>
                        </a:rPr>
                        <a:t>9</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12</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15</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магистратура</a:t>
                      </a:r>
                      <a:endParaRPr lang="ru-RU" sz="800" b="0" i="0" u="none" strike="noStrike">
                        <a:solidFill>
                          <a:srgbClr val="000000"/>
                        </a:solidFill>
                        <a:effectLst/>
                        <a:latin typeface="Times New Roman"/>
                      </a:endParaRPr>
                    </a:p>
                  </a:txBody>
                  <a:tcPr marL="6412" marR="6412" marT="6412" marB="0" anchor="b"/>
                </a:tc>
                <a:tc>
                  <a:txBody>
                    <a:bodyPr/>
                    <a:lstStyle/>
                    <a:p>
                      <a:pPr algn="r" fontAlgn="ctr"/>
                      <a:r>
                        <a:rPr lang="ru-RU" sz="800" u="none" strike="noStrike">
                          <a:effectLst/>
                        </a:rPr>
                        <a:t>15</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Calibri"/>
                      </a:endParaRPr>
                    </a:p>
                  </a:txBody>
                  <a:tcPr marL="6412" marR="6412" marT="6412" marB="0" anchor="b"/>
                </a:tc>
              </a:tr>
              <a:tr h="458272">
                <a:tc>
                  <a:txBody>
                    <a:bodyPr/>
                    <a:lstStyle/>
                    <a:p>
                      <a:pPr algn="just" fontAlgn="ctr"/>
                      <a:r>
                        <a:rPr lang="ru-RU" sz="800" u="none" strike="noStrike">
                          <a:effectLst/>
                        </a:rPr>
                        <a:t>Баллистика и гидроаэродинамика</a:t>
                      </a:r>
                      <a:endParaRPr lang="ru-RU" sz="800" b="0" i="0" u="none" strike="noStrike">
                        <a:solidFill>
                          <a:srgbClr val="000000"/>
                        </a:solidFill>
                        <a:effectLst/>
                        <a:latin typeface="Times New Roman"/>
                      </a:endParaRPr>
                    </a:p>
                  </a:txBody>
                  <a:tcPr marL="6412" marR="6412" marT="6412" marB="0" anchor="ctr"/>
                </a:tc>
                <a:tc>
                  <a:txBody>
                    <a:bodyPr/>
                    <a:lstStyle/>
                    <a:p>
                      <a:pPr algn="just" fontAlgn="ctr"/>
                      <a:r>
                        <a:rPr lang="ru-RU" sz="800" u="none" strike="noStrike">
                          <a:effectLst/>
                        </a:rPr>
                        <a:t>24.04.03</a:t>
                      </a:r>
                      <a:endParaRPr lang="ru-RU" sz="800" b="0" i="0" u="none" strike="noStrike">
                        <a:solidFill>
                          <a:srgbClr val="000000"/>
                        </a:solidFill>
                        <a:effectLst/>
                        <a:latin typeface="Times New Roman"/>
                      </a:endParaRPr>
                    </a:p>
                  </a:txBody>
                  <a:tcPr marL="6412" marR="6412" marT="6412" marB="0" anchor="ctr"/>
                </a:tc>
                <a:tc>
                  <a:txBody>
                    <a:bodyPr/>
                    <a:lstStyle/>
                    <a:p>
                      <a:pPr algn="l" fontAlgn="ctr"/>
                      <a:r>
                        <a:rPr lang="ru-RU" sz="800" u="none" strike="noStrike">
                          <a:effectLst/>
                        </a:rPr>
                        <a:t> </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ctr"/>
                      <a:r>
                        <a:rPr lang="ru-RU" sz="800" u="none" strike="noStrike">
                          <a:effectLst/>
                        </a:rPr>
                        <a:t> </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r" fontAlgn="ctr"/>
                      <a:r>
                        <a:rPr lang="ru-RU" sz="800" u="none" strike="noStrike">
                          <a:effectLst/>
                        </a:rPr>
                        <a:t>15</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 </a:t>
                      </a:r>
                      <a:endParaRPr lang="ru-RU" sz="800" b="0" i="0" u="none" strike="noStrike">
                        <a:solidFill>
                          <a:srgbClr val="000000"/>
                        </a:solidFill>
                        <a:effectLst/>
                        <a:latin typeface="Calibri"/>
                      </a:endParaRPr>
                    </a:p>
                  </a:txBody>
                  <a:tcPr marL="6412" marR="6412" marT="6412" marB="0" anchor="b"/>
                </a:tc>
                <a:tc>
                  <a:txBody>
                    <a:bodyPr/>
                    <a:lstStyle/>
                    <a:p>
                      <a:pPr algn="l" fontAlgn="b"/>
                      <a:r>
                        <a:rPr lang="ru-RU" sz="800" u="none" strike="noStrike">
                          <a:effectLst/>
                        </a:rPr>
                        <a:t>магистратура</a:t>
                      </a:r>
                      <a:endParaRPr lang="ru-RU" sz="800" b="0" i="0" u="none" strike="noStrike">
                        <a:solidFill>
                          <a:srgbClr val="000000"/>
                        </a:solidFill>
                        <a:effectLst/>
                        <a:latin typeface="Times New Roman"/>
                      </a:endParaRPr>
                    </a:p>
                  </a:txBody>
                  <a:tcPr marL="6412" marR="6412" marT="6412" marB="0" anchor="b"/>
                </a:tc>
                <a:tc>
                  <a:txBody>
                    <a:bodyPr/>
                    <a:lstStyle/>
                    <a:p>
                      <a:pPr algn="r" fontAlgn="ctr"/>
                      <a:r>
                        <a:rPr lang="ru-RU" sz="800" u="none" strike="noStrike">
                          <a:effectLst/>
                        </a:rPr>
                        <a:t>15</a:t>
                      </a:r>
                      <a:endParaRPr lang="ru-RU" sz="800" b="0" i="0" u="none" strike="noStrike">
                        <a:solidFill>
                          <a:srgbClr val="000000"/>
                        </a:solidFill>
                        <a:effectLst/>
                        <a:latin typeface="Times New Roman"/>
                      </a:endParaRPr>
                    </a:p>
                  </a:txBody>
                  <a:tcPr marL="6412" marR="6412" marT="6412" marB="0" anchor="ctr"/>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a:effectLst/>
                        </a:rPr>
                        <a:t> </a:t>
                      </a:r>
                      <a:endParaRPr lang="ru-RU" sz="700" b="0" i="0" u="none" strike="noStrike">
                        <a:solidFill>
                          <a:srgbClr val="000000"/>
                        </a:solidFill>
                        <a:effectLst/>
                        <a:latin typeface="Calibri"/>
                      </a:endParaRPr>
                    </a:p>
                  </a:txBody>
                  <a:tcPr marL="6412" marR="6412" marT="6412" marB="0" anchor="b"/>
                </a:tc>
              </a:tr>
              <a:tr h="229136">
                <a:tc>
                  <a:txBody>
                    <a:bodyPr/>
                    <a:lstStyle/>
                    <a:p>
                      <a:pPr algn="just" fontAlgn="ctr"/>
                      <a:r>
                        <a:rPr lang="ru-RU" sz="800" u="none" strike="noStrike">
                          <a:effectLst/>
                        </a:rPr>
                        <a:t>Итого</a:t>
                      </a:r>
                      <a:endParaRPr lang="ru-RU" sz="800" b="0" i="0" u="none" strike="noStrike">
                        <a:solidFill>
                          <a:srgbClr val="000000"/>
                        </a:solidFill>
                        <a:effectLst/>
                        <a:latin typeface="Times New Roman"/>
                      </a:endParaRPr>
                    </a:p>
                  </a:txBody>
                  <a:tcPr marL="6412" marR="6412" marT="6412" marB="0" anchor="ctr"/>
                </a:tc>
                <a:tc>
                  <a:txBody>
                    <a:bodyPr/>
                    <a:lstStyle/>
                    <a:p>
                      <a:pPr algn="just" fontAlgn="ctr"/>
                      <a:r>
                        <a:rPr lang="ru-RU" sz="800" u="none" strike="noStrike">
                          <a:effectLst/>
                        </a:rPr>
                        <a:t> </a:t>
                      </a:r>
                      <a:endParaRPr lang="ru-RU" sz="800" b="0" i="0" u="none" strike="noStrike">
                        <a:solidFill>
                          <a:srgbClr val="000000"/>
                        </a:solidFill>
                        <a:effectLst/>
                        <a:latin typeface="Times New Roman"/>
                      </a:endParaRPr>
                    </a:p>
                  </a:txBody>
                  <a:tcPr marL="6412" marR="6412" marT="6412" marB="0" anchor="ctr"/>
                </a:tc>
                <a:tc>
                  <a:txBody>
                    <a:bodyPr/>
                    <a:lstStyle/>
                    <a:p>
                      <a:pPr algn="r" fontAlgn="ctr"/>
                      <a:r>
                        <a:rPr lang="ru-RU" sz="800" u="none" strike="noStrike">
                          <a:effectLst/>
                        </a:rPr>
                        <a:t>136</a:t>
                      </a:r>
                      <a:endParaRPr lang="ru-RU" sz="800" b="0" i="0" u="none" strike="noStrike">
                        <a:solidFill>
                          <a:srgbClr val="000000"/>
                        </a:solidFill>
                        <a:effectLst/>
                        <a:latin typeface="Times New Roman"/>
                      </a:endParaRPr>
                    </a:p>
                  </a:txBody>
                  <a:tcPr marL="6412" marR="6412" marT="6412" marB="0" anchor="ctr"/>
                </a:tc>
                <a:tc>
                  <a:txBody>
                    <a:bodyPr/>
                    <a:lstStyle/>
                    <a:p>
                      <a:pPr algn="r" fontAlgn="b"/>
                      <a:r>
                        <a:rPr lang="ru-RU" sz="800" u="none" strike="noStrike">
                          <a:effectLst/>
                        </a:rPr>
                        <a:t>0</a:t>
                      </a:r>
                      <a:endParaRPr lang="ru-RU" sz="800" b="0" i="0" u="none" strike="noStrike">
                        <a:solidFill>
                          <a:srgbClr val="000000"/>
                        </a:solidFill>
                        <a:effectLst/>
                        <a:latin typeface="Times New Roman"/>
                      </a:endParaRPr>
                    </a:p>
                  </a:txBody>
                  <a:tcPr marL="6412" marR="6412" marT="6412" marB="0" anchor="b"/>
                </a:tc>
                <a:tc>
                  <a:txBody>
                    <a:bodyPr/>
                    <a:lstStyle/>
                    <a:p>
                      <a:pPr algn="r" fontAlgn="b"/>
                      <a:r>
                        <a:rPr lang="ru-RU" sz="800" u="none" strike="noStrike">
                          <a:effectLst/>
                        </a:rPr>
                        <a:t>0</a:t>
                      </a:r>
                      <a:endParaRPr lang="ru-RU" sz="800" b="0" i="0" u="none" strike="noStrike">
                        <a:solidFill>
                          <a:srgbClr val="000000"/>
                        </a:solidFill>
                        <a:effectLst/>
                        <a:latin typeface="Times New Roman"/>
                      </a:endParaRPr>
                    </a:p>
                  </a:txBody>
                  <a:tcPr marL="6412" marR="6412" marT="6412" marB="0" anchor="b"/>
                </a:tc>
                <a:tc>
                  <a:txBody>
                    <a:bodyPr/>
                    <a:lstStyle/>
                    <a:p>
                      <a:pPr algn="r" fontAlgn="ctr"/>
                      <a:r>
                        <a:rPr lang="ru-RU" sz="800" u="none" strike="noStrike">
                          <a:effectLst/>
                        </a:rPr>
                        <a:t>174</a:t>
                      </a:r>
                      <a:endParaRPr lang="ru-RU" sz="800" b="0" i="0" u="none" strike="noStrike">
                        <a:solidFill>
                          <a:srgbClr val="000000"/>
                        </a:solidFill>
                        <a:effectLst/>
                        <a:latin typeface="Times New Roman"/>
                      </a:endParaRPr>
                    </a:p>
                  </a:txBody>
                  <a:tcPr marL="6412" marR="6412" marT="6412" marB="0" anchor="ctr"/>
                </a:tc>
                <a:tc>
                  <a:txBody>
                    <a:bodyPr/>
                    <a:lstStyle/>
                    <a:p>
                      <a:pPr algn="r" fontAlgn="b"/>
                      <a:r>
                        <a:rPr lang="ru-RU" sz="800" u="none" strike="noStrike">
                          <a:effectLst/>
                        </a:rPr>
                        <a:t>0</a:t>
                      </a:r>
                      <a:endParaRPr lang="ru-RU" sz="800" b="0" i="0" u="none" strike="noStrike">
                        <a:solidFill>
                          <a:srgbClr val="000000"/>
                        </a:solidFill>
                        <a:effectLst/>
                        <a:latin typeface="Times New Roman"/>
                      </a:endParaRPr>
                    </a:p>
                  </a:txBody>
                  <a:tcPr marL="6412" marR="6412" marT="6412" marB="0" anchor="b"/>
                </a:tc>
                <a:tc>
                  <a:txBody>
                    <a:bodyPr/>
                    <a:lstStyle/>
                    <a:p>
                      <a:pPr algn="r" fontAlgn="b"/>
                      <a:r>
                        <a:rPr lang="ru-RU" sz="800" u="none" strike="noStrike">
                          <a:effectLst/>
                        </a:rPr>
                        <a:t>0</a:t>
                      </a:r>
                      <a:endParaRPr lang="ru-RU" sz="800" b="0" i="0" u="none" strike="noStrike">
                        <a:solidFill>
                          <a:srgbClr val="000000"/>
                        </a:solidFill>
                        <a:effectLst/>
                        <a:latin typeface="Times New Roman"/>
                      </a:endParaRPr>
                    </a:p>
                  </a:txBody>
                  <a:tcPr marL="6412" marR="6412" marT="6412" marB="0" anchor="b"/>
                </a:tc>
                <a:tc>
                  <a:txBody>
                    <a:bodyPr/>
                    <a:lstStyle/>
                    <a:p>
                      <a:pPr algn="r" fontAlgn="ctr"/>
                      <a:r>
                        <a:rPr lang="ru-RU" sz="800" u="none" strike="noStrike">
                          <a:effectLst/>
                        </a:rPr>
                        <a:t>220</a:t>
                      </a:r>
                      <a:endParaRPr lang="ru-RU" sz="800" b="0" i="0" u="none" strike="noStrike">
                        <a:solidFill>
                          <a:srgbClr val="000000"/>
                        </a:solidFill>
                        <a:effectLst/>
                        <a:latin typeface="Times New Roman"/>
                      </a:endParaRPr>
                    </a:p>
                  </a:txBody>
                  <a:tcPr marL="6412" marR="6412" marT="6412" marB="0" anchor="ctr"/>
                </a:tc>
                <a:tc>
                  <a:txBody>
                    <a:bodyPr/>
                    <a:lstStyle/>
                    <a:p>
                      <a:pPr algn="r" fontAlgn="b"/>
                      <a:r>
                        <a:rPr lang="ru-RU" sz="800" u="none" strike="noStrike" dirty="0">
                          <a:effectLst/>
                        </a:rPr>
                        <a:t>0</a:t>
                      </a:r>
                      <a:endParaRPr lang="ru-RU" sz="800" b="0" i="0" u="none" strike="noStrike" dirty="0">
                        <a:solidFill>
                          <a:srgbClr val="000000"/>
                        </a:solidFill>
                        <a:effectLst/>
                        <a:latin typeface="Times New Roman"/>
                      </a:endParaRPr>
                    </a:p>
                  </a:txBody>
                  <a:tcPr marL="6412" marR="6412" marT="6412" marB="0" anchor="b"/>
                </a:tc>
                <a:tc>
                  <a:txBody>
                    <a:bodyPr/>
                    <a:lstStyle/>
                    <a:p>
                      <a:pPr algn="r" fontAlgn="b"/>
                      <a:r>
                        <a:rPr lang="ru-RU" sz="800" u="none" strike="noStrike">
                          <a:effectLst/>
                        </a:rPr>
                        <a:t>0</a:t>
                      </a:r>
                      <a:endParaRPr lang="ru-RU" sz="800" b="0" i="0" u="none" strike="noStrike">
                        <a:solidFill>
                          <a:srgbClr val="000000"/>
                        </a:solidFill>
                        <a:effectLst/>
                        <a:latin typeface="Times New Roman"/>
                      </a:endParaRPr>
                    </a:p>
                  </a:txBody>
                  <a:tcPr marL="6412" marR="6412" marT="6412" marB="0" anchor="b"/>
                </a:tc>
                <a:tc>
                  <a:txBody>
                    <a:bodyPr/>
                    <a:lstStyle/>
                    <a:p>
                      <a:pPr algn="r" fontAlgn="b"/>
                      <a:r>
                        <a:rPr lang="ru-RU" sz="800" u="none" strike="noStrike">
                          <a:effectLst/>
                        </a:rPr>
                        <a:t>0</a:t>
                      </a:r>
                      <a:endParaRPr lang="ru-RU" sz="800" b="0" i="0" u="none" strike="noStrike">
                        <a:solidFill>
                          <a:srgbClr val="000000"/>
                        </a:solidFill>
                        <a:effectLst/>
                        <a:latin typeface="Times New Roman"/>
                      </a:endParaRPr>
                    </a:p>
                  </a:txBody>
                  <a:tcPr marL="6412" marR="6412" marT="6412" marB="0" anchor="b"/>
                </a:tc>
                <a:tc>
                  <a:txBody>
                    <a:bodyPr/>
                    <a:lstStyle/>
                    <a:p>
                      <a:pPr algn="r" fontAlgn="ctr"/>
                      <a:r>
                        <a:rPr lang="ru-RU" sz="800" u="none" strike="noStrike">
                          <a:effectLst/>
                        </a:rPr>
                        <a:t>220</a:t>
                      </a:r>
                      <a:endParaRPr lang="ru-RU" sz="800" b="0" i="0" u="none" strike="noStrike">
                        <a:solidFill>
                          <a:srgbClr val="000000"/>
                        </a:solidFill>
                        <a:effectLst/>
                        <a:latin typeface="Times New Roman"/>
                      </a:endParaRPr>
                    </a:p>
                  </a:txBody>
                  <a:tcPr marL="6412" marR="6412" marT="6412" marB="0" anchor="ctr"/>
                </a:tc>
                <a:tc>
                  <a:txBody>
                    <a:bodyPr/>
                    <a:lstStyle/>
                    <a:p>
                      <a:pPr algn="r" fontAlgn="b"/>
                      <a:r>
                        <a:rPr lang="ru-RU" sz="800" u="none" strike="noStrike">
                          <a:effectLst/>
                        </a:rPr>
                        <a:t>0</a:t>
                      </a:r>
                      <a:endParaRPr lang="ru-RU" sz="800" b="0" i="0" u="none" strike="noStrike">
                        <a:solidFill>
                          <a:srgbClr val="000000"/>
                        </a:solidFill>
                        <a:effectLst/>
                        <a:latin typeface="Times New Roman"/>
                      </a:endParaRPr>
                    </a:p>
                  </a:txBody>
                  <a:tcPr marL="6412" marR="6412" marT="6412" marB="0" anchor="b"/>
                </a:tc>
                <a:tc>
                  <a:txBody>
                    <a:bodyPr/>
                    <a:lstStyle/>
                    <a:p>
                      <a:pPr algn="r" fontAlgn="b"/>
                      <a:r>
                        <a:rPr lang="ru-RU" sz="800" u="none" strike="noStrike">
                          <a:effectLst/>
                        </a:rPr>
                        <a:t>0</a:t>
                      </a:r>
                      <a:endParaRPr lang="ru-RU" sz="800" b="0" i="0" u="none" strike="noStrike">
                        <a:solidFill>
                          <a:srgbClr val="000000"/>
                        </a:solidFill>
                        <a:effectLst/>
                        <a:latin typeface="Times New Roman"/>
                      </a:endParaRPr>
                    </a:p>
                  </a:txBody>
                  <a:tcPr marL="6412" marR="6412" marT="6412" marB="0" anchor="b"/>
                </a:tc>
                <a:tc>
                  <a:txBody>
                    <a:bodyPr/>
                    <a:lstStyle/>
                    <a:p>
                      <a:pPr algn="l" fontAlgn="b"/>
                      <a:r>
                        <a:rPr lang="ru-RU" sz="700" u="none" strike="noStrike" dirty="0">
                          <a:effectLst/>
                        </a:rPr>
                        <a:t> </a:t>
                      </a:r>
                      <a:endParaRPr lang="ru-RU" sz="700" b="0" i="0" u="none" strike="noStrike" dirty="0">
                        <a:solidFill>
                          <a:srgbClr val="000000"/>
                        </a:solidFill>
                        <a:effectLst/>
                        <a:latin typeface="Calibri"/>
                      </a:endParaRPr>
                    </a:p>
                  </a:txBody>
                  <a:tcPr marL="6412" marR="6412" marT="6412" marB="0" anchor="b"/>
                </a:tc>
              </a:tr>
            </a:tbl>
          </a:graphicData>
        </a:graphic>
      </p:graphicFrame>
      <p:sp>
        <p:nvSpPr>
          <p:cNvPr id="5" name="Прямоугольник 4"/>
          <p:cNvSpPr/>
          <p:nvPr/>
        </p:nvSpPr>
        <p:spPr>
          <a:xfrm>
            <a:off x="3478162" y="755576"/>
            <a:ext cx="5641983" cy="369332"/>
          </a:xfrm>
          <a:prstGeom prst="rect">
            <a:avLst/>
          </a:prstGeom>
        </p:spPr>
        <p:txBody>
          <a:bodyPr wrap="square">
            <a:spAutoFit/>
          </a:bodyPr>
          <a:lstStyle/>
          <a:p>
            <a:pPr algn="ctr"/>
            <a:r>
              <a:rPr lang="ru-RU" dirty="0" smtClean="0"/>
              <a:t>План КЦП </a:t>
            </a:r>
            <a:r>
              <a:rPr lang="ru-RU" dirty="0"/>
              <a:t>на </a:t>
            </a:r>
            <a:r>
              <a:rPr lang="ru-RU" dirty="0" smtClean="0"/>
              <a:t>2020, 2021 и 2022 года </a:t>
            </a:r>
            <a:r>
              <a:rPr lang="ru-RU" dirty="0"/>
              <a:t>набора</a:t>
            </a:r>
          </a:p>
        </p:txBody>
      </p:sp>
    </p:spTree>
    <p:extLst>
      <p:ext uri="{BB962C8B-B14F-4D97-AF65-F5344CB8AC3E}">
        <p14:creationId xmlns:p14="http://schemas.microsoft.com/office/powerpoint/2010/main" val="396345043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3579</TotalTime>
  <Words>1430</Words>
  <Application>Microsoft Office PowerPoint</Application>
  <PresentationFormat>Произвольный</PresentationFormat>
  <Paragraphs>435</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Приемная кампания 2021г.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КЦП на 2022 год набора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Наталья Гимаева</dc:creator>
  <cp:lastModifiedBy>user</cp:lastModifiedBy>
  <cp:revision>43</cp:revision>
  <dcterms:created xsi:type="dcterms:W3CDTF">2021-09-01T04:01:47Z</dcterms:created>
  <dcterms:modified xsi:type="dcterms:W3CDTF">2021-10-26T05:30:02Z</dcterms:modified>
</cp:coreProperties>
</file>