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163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02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31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11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483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90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1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57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44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8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B4F6-3390-4A59-BB1D-02E11D69250B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3D8AB-005C-409D-B5E2-D1F8118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88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ru-RU" dirty="0" smtClean="0"/>
              <a:t>Кафедра прикладной газовой динамики и горения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861048"/>
            <a:ext cx="7416824" cy="1752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Кафедра автоматизации технологических процессов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36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/>
          <a:lstStyle/>
          <a:p>
            <a:r>
              <a:rPr lang="ru-RU" dirty="0" smtClean="0"/>
              <a:t>Текущее состояние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47253"/>
            <a:ext cx="8229600" cy="575009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3700" dirty="0" smtClean="0"/>
              <a:t>ППС (средний возраст 49 лет, </a:t>
            </a:r>
            <a:r>
              <a:rPr lang="en-US" sz="3700" dirty="0" smtClean="0"/>
              <a:t>5 </a:t>
            </a:r>
            <a:r>
              <a:rPr lang="ru-RU" sz="3700" dirty="0" smtClean="0"/>
              <a:t>«</a:t>
            </a:r>
            <a:r>
              <a:rPr lang="ru-RU" sz="3700" dirty="0" err="1" smtClean="0"/>
              <a:t>ставочников</a:t>
            </a:r>
            <a:r>
              <a:rPr lang="ru-RU" sz="3700" dirty="0" smtClean="0"/>
              <a:t>», 6 совместителей в основном на 0,25ст.): </a:t>
            </a:r>
          </a:p>
          <a:p>
            <a:pPr>
              <a:buFontTx/>
              <a:buChar char="-"/>
            </a:pPr>
            <a:r>
              <a:rPr lang="ru-RU" sz="3700" dirty="0" smtClean="0"/>
              <a:t>2 профессора (средний возраст 57 лет), </a:t>
            </a:r>
          </a:p>
          <a:p>
            <a:pPr>
              <a:buFontTx/>
              <a:buChar char="-"/>
            </a:pPr>
            <a:r>
              <a:rPr lang="ru-RU" sz="3700" dirty="0" smtClean="0"/>
              <a:t>8 доцентов (средний возраст 52 года)</a:t>
            </a:r>
          </a:p>
          <a:p>
            <a:pPr>
              <a:buFontTx/>
              <a:buChar char="-"/>
            </a:pPr>
            <a:r>
              <a:rPr lang="ru-RU" sz="3700" dirty="0" smtClean="0"/>
              <a:t>5 старших преподавателей и ассистентов (средний возраст 35 лет).</a:t>
            </a:r>
            <a:endParaRPr lang="en-US" sz="3700" dirty="0" smtClean="0"/>
          </a:p>
          <a:p>
            <a:pPr>
              <a:buFontTx/>
              <a:buChar char="-"/>
            </a:pPr>
            <a:endParaRPr lang="ru-RU" sz="3700" dirty="0" smtClean="0"/>
          </a:p>
          <a:p>
            <a:pPr>
              <a:buFontTx/>
              <a:buChar char="-"/>
            </a:pPr>
            <a:endParaRPr lang="ru-RU" sz="3700" dirty="0"/>
          </a:p>
          <a:p>
            <a:pPr>
              <a:buFontTx/>
              <a:buChar char="-"/>
            </a:pPr>
            <a:r>
              <a:rPr lang="en-US" sz="3700" dirty="0" smtClean="0">
                <a:solidFill>
                  <a:schemeClr val="accent1"/>
                </a:solidFill>
              </a:rPr>
              <a:t>1	</a:t>
            </a:r>
            <a:r>
              <a:rPr lang="ru-RU" sz="3700" dirty="0" err="1" smtClean="0">
                <a:solidFill>
                  <a:schemeClr val="accent1"/>
                </a:solidFill>
              </a:rPr>
              <a:t>Мехатронный</a:t>
            </a:r>
            <a:r>
              <a:rPr lang="ru-RU" sz="3700" dirty="0" smtClean="0">
                <a:solidFill>
                  <a:schemeClr val="accent1"/>
                </a:solidFill>
              </a:rPr>
              <a:t> экзоскелет кисти для реабилитации после инсульта / Е.И. Борзенко, Д.С. Жданов, Р.Е. Макаров, А.И. Селезнев [и др.] // </a:t>
            </a:r>
            <a:r>
              <a:rPr lang="ru-RU" sz="3700" dirty="0" err="1" smtClean="0">
                <a:solidFill>
                  <a:schemeClr val="accent1"/>
                </a:solidFill>
              </a:rPr>
              <a:t>Мехатроника</a:t>
            </a:r>
            <a:r>
              <a:rPr lang="ru-RU" sz="3700" dirty="0" smtClean="0">
                <a:solidFill>
                  <a:schemeClr val="accent1"/>
                </a:solidFill>
              </a:rPr>
              <a:t>, автоматизация, управление. 2024. Т. 25, № 2. С. 101‒107. DOI: 10.17587/mau.25.101-107	</a:t>
            </a:r>
          </a:p>
          <a:p>
            <a:pPr>
              <a:buFontTx/>
              <a:buChar char="-"/>
            </a:pPr>
            <a:r>
              <a:rPr lang="ru-RU" sz="3700" dirty="0" smtClean="0">
                <a:solidFill>
                  <a:schemeClr val="accent1"/>
                </a:solidFill>
              </a:rPr>
              <a:t>2	Борзенко Е.И., Жданов Д.С., Макаров Р.Е., </a:t>
            </a:r>
            <a:r>
              <a:rPr lang="ru-RU" sz="3700" dirty="0" err="1" smtClean="0">
                <a:solidFill>
                  <a:schemeClr val="accent1"/>
                </a:solidFill>
              </a:rPr>
              <a:t>Утукин</a:t>
            </a:r>
            <a:r>
              <a:rPr lang="ru-RU" sz="3700" dirty="0" smtClean="0">
                <a:solidFill>
                  <a:schemeClr val="accent1"/>
                </a:solidFill>
              </a:rPr>
              <a:t> В.М. Разработка тросовой системы кистевого </a:t>
            </a:r>
            <a:r>
              <a:rPr lang="ru-RU" sz="3700" dirty="0" err="1" smtClean="0">
                <a:solidFill>
                  <a:schemeClr val="accent1"/>
                </a:solidFill>
              </a:rPr>
              <a:t>экзоскелета</a:t>
            </a:r>
            <a:r>
              <a:rPr lang="ru-RU" sz="3700" dirty="0" smtClean="0">
                <a:solidFill>
                  <a:schemeClr val="accent1"/>
                </a:solidFill>
              </a:rPr>
              <a:t> для восстановления утраченной функции конечности // Молодежь и современные информационные технологии : сборник трудов XX Международной научно-практической конференции студентов, аспирантов и молодых ученых, 20–22 марта 2023 г. Томск, 2023. С. 285‒287.</a:t>
            </a:r>
            <a:r>
              <a:rPr lang="ru-RU" sz="3700" dirty="0" smtClean="0"/>
              <a:t>	</a:t>
            </a:r>
          </a:p>
          <a:p>
            <a:pPr>
              <a:buFontTx/>
              <a:buChar char="-"/>
            </a:pPr>
            <a:r>
              <a:rPr lang="ru-RU" sz="3700" dirty="0" smtClean="0">
                <a:solidFill>
                  <a:srgbClr val="00B050"/>
                </a:solidFill>
              </a:rPr>
              <a:t>3	Борзенко Е.И., Усанина А.С., </a:t>
            </a:r>
            <a:r>
              <a:rPr lang="ru-RU" sz="3700" dirty="0" err="1" smtClean="0">
                <a:solidFill>
                  <a:srgbClr val="00B050"/>
                </a:solidFill>
              </a:rPr>
              <a:t>Шрагер</a:t>
            </a:r>
            <a:r>
              <a:rPr lang="ru-RU" sz="3700" dirty="0" smtClean="0">
                <a:solidFill>
                  <a:srgbClr val="00B050"/>
                </a:solidFill>
              </a:rPr>
              <a:t> Г.Р. Влияние поверхностно-активного вещества на динамику всплытия газового пузырька в вязкой жидкости // Задачи со свободными границами: теория, эксперимент и приложения : тезисы докладов VIII Всероссийской конференции с международным участием, 3–7 июля 2023 г. Томск: Изд-во Том. гос. ун-та, 2023. С. 65‒66.	</a:t>
            </a:r>
          </a:p>
          <a:p>
            <a:pPr>
              <a:buFontTx/>
              <a:buChar char="-"/>
            </a:pPr>
            <a:r>
              <a:rPr lang="ru-RU" sz="3700" dirty="0" smtClean="0">
                <a:solidFill>
                  <a:srgbClr val="00B050"/>
                </a:solidFill>
              </a:rPr>
              <a:t>4	Борзенко Е.И., Дьякова О.А., </a:t>
            </a:r>
            <a:r>
              <a:rPr lang="ru-RU" sz="3700" dirty="0" err="1" smtClean="0">
                <a:solidFill>
                  <a:srgbClr val="00B050"/>
                </a:solidFill>
              </a:rPr>
              <a:t>Шрагер</a:t>
            </a:r>
            <a:r>
              <a:rPr lang="ru-RU" sz="3700" dirty="0" smtClean="0">
                <a:solidFill>
                  <a:srgbClr val="00B050"/>
                </a:solidFill>
              </a:rPr>
              <a:t> Г.Р. Течение неньютоновской жидкости со свободной поверхностью в коаксиальном канале при неизотермических условиях // Задачи со свободными границами: теория, эксперимент и приложения : тезисы докладов VIII Всероссийской конференции с международным участием, 3–7 июля 2023 г. Томск: Изд-во Том. гос. ун-та, 2023. С. 63‒65.	</a:t>
            </a:r>
          </a:p>
          <a:p>
            <a:pPr>
              <a:buFontTx/>
              <a:buChar char="-"/>
            </a:pPr>
            <a:r>
              <a:rPr lang="ru-RU" sz="3700" dirty="0" smtClean="0">
                <a:solidFill>
                  <a:srgbClr val="00B050"/>
                </a:solidFill>
              </a:rPr>
              <a:t>5	Борзенко Е.И., Усанина А.С., </a:t>
            </a:r>
            <a:r>
              <a:rPr lang="ru-RU" sz="3700" dirty="0" err="1" smtClean="0">
                <a:solidFill>
                  <a:srgbClr val="00B050"/>
                </a:solidFill>
              </a:rPr>
              <a:t>Шрагер</a:t>
            </a:r>
            <a:r>
              <a:rPr lang="ru-RU" sz="3700" dirty="0" smtClean="0">
                <a:solidFill>
                  <a:srgbClr val="00B050"/>
                </a:solidFill>
              </a:rPr>
              <a:t> Г.Р. Влияние поверхностно-активного вещества на скорость всплытия пузырька в вязкой жидкости // Вестник Томского государственного университета. Математика и механика. 2023. № 84. С. 81‒92. DOI: 10.17223/19988621/84/7	</a:t>
            </a:r>
          </a:p>
          <a:p>
            <a:pPr>
              <a:buFontTx/>
              <a:buChar char="-"/>
            </a:pPr>
            <a:r>
              <a:rPr lang="ru-RU" sz="3700" dirty="0" smtClean="0">
                <a:solidFill>
                  <a:srgbClr val="00B050"/>
                </a:solidFill>
              </a:rPr>
              <a:t>6	Borzenko E.I., Shrager G.R. </a:t>
            </a:r>
            <a:r>
              <a:rPr lang="ru-RU" sz="3700" dirty="0" err="1" smtClean="0">
                <a:solidFill>
                  <a:srgbClr val="00B050"/>
                </a:solidFill>
              </a:rPr>
              <a:t>Flow</a:t>
            </a:r>
            <a:r>
              <a:rPr lang="ru-RU" sz="3700" dirty="0" smtClean="0">
                <a:solidFill>
                  <a:srgbClr val="00B050"/>
                </a:solidFill>
              </a:rPr>
              <a:t> </a:t>
            </a:r>
            <a:r>
              <a:rPr lang="ru-RU" sz="3700" dirty="0" err="1" smtClean="0">
                <a:solidFill>
                  <a:srgbClr val="00B050"/>
                </a:solidFill>
              </a:rPr>
              <a:t>Structure</a:t>
            </a:r>
            <a:r>
              <a:rPr lang="ru-RU" sz="3700" dirty="0" smtClean="0">
                <a:solidFill>
                  <a:srgbClr val="00B050"/>
                </a:solidFill>
              </a:rPr>
              <a:t> </a:t>
            </a:r>
            <a:r>
              <a:rPr lang="ru-RU" sz="3700" dirty="0" err="1" smtClean="0">
                <a:solidFill>
                  <a:srgbClr val="00B050"/>
                </a:solidFill>
              </a:rPr>
              <a:t>when</a:t>
            </a:r>
            <a:r>
              <a:rPr lang="ru-RU" sz="3700" dirty="0" smtClean="0">
                <a:solidFill>
                  <a:srgbClr val="00B050"/>
                </a:solidFill>
              </a:rPr>
              <a:t> </a:t>
            </a:r>
            <a:r>
              <a:rPr lang="ru-RU" sz="3700" dirty="0" err="1" smtClean="0">
                <a:solidFill>
                  <a:srgbClr val="00B050"/>
                </a:solidFill>
              </a:rPr>
              <a:t>Filling</a:t>
            </a:r>
            <a:r>
              <a:rPr lang="ru-RU" sz="3700" dirty="0" smtClean="0">
                <a:solidFill>
                  <a:srgbClr val="00B050"/>
                </a:solidFill>
              </a:rPr>
              <a:t> a </a:t>
            </a:r>
            <a:r>
              <a:rPr lang="ru-RU" sz="3700" dirty="0" err="1" smtClean="0">
                <a:solidFill>
                  <a:srgbClr val="00B050"/>
                </a:solidFill>
              </a:rPr>
              <a:t>Channel</a:t>
            </a:r>
            <a:r>
              <a:rPr lang="ru-RU" sz="3700" dirty="0" smtClean="0">
                <a:solidFill>
                  <a:srgbClr val="00B050"/>
                </a:solidFill>
              </a:rPr>
              <a:t> </a:t>
            </a:r>
            <a:r>
              <a:rPr lang="ru-RU" sz="3700" dirty="0" err="1" smtClean="0">
                <a:solidFill>
                  <a:srgbClr val="00B050"/>
                </a:solidFill>
              </a:rPr>
              <a:t>with</a:t>
            </a:r>
            <a:r>
              <a:rPr lang="ru-RU" sz="3700" dirty="0" smtClean="0">
                <a:solidFill>
                  <a:srgbClr val="00B050"/>
                </a:solidFill>
              </a:rPr>
              <a:t> a </a:t>
            </a:r>
            <a:r>
              <a:rPr lang="ru-RU" sz="3700" dirty="0" err="1" smtClean="0">
                <a:solidFill>
                  <a:srgbClr val="00B050"/>
                </a:solidFill>
              </a:rPr>
              <a:t>Curable</a:t>
            </a:r>
            <a:r>
              <a:rPr lang="ru-RU" sz="3700" dirty="0" smtClean="0">
                <a:solidFill>
                  <a:srgbClr val="00B050"/>
                </a:solidFill>
              </a:rPr>
              <a:t> </a:t>
            </a:r>
            <a:r>
              <a:rPr lang="ru-RU" sz="3700" dirty="0" err="1" smtClean="0">
                <a:solidFill>
                  <a:srgbClr val="00B050"/>
                </a:solidFill>
              </a:rPr>
              <a:t>Liquid</a:t>
            </a:r>
            <a:r>
              <a:rPr lang="ru-RU" sz="3700" dirty="0" smtClean="0">
                <a:solidFill>
                  <a:srgbClr val="00B050"/>
                </a:solidFill>
              </a:rPr>
              <a:t> // Journal of Applied and Computational Mechanics. 2023. </a:t>
            </a:r>
            <a:r>
              <a:rPr lang="ru-RU" sz="3700" dirty="0" err="1" smtClean="0">
                <a:solidFill>
                  <a:srgbClr val="00B050"/>
                </a:solidFill>
              </a:rPr>
              <a:t>Vol</a:t>
            </a:r>
            <a:r>
              <a:rPr lang="ru-RU" sz="3700" dirty="0" smtClean="0">
                <a:solidFill>
                  <a:srgbClr val="00B050"/>
                </a:solidFill>
              </a:rPr>
              <a:t>. 9, № 1. P. 195‒204. DOI: 10.22055/jacm.2022.40757.3648</a:t>
            </a:r>
            <a:endParaRPr lang="en-US" sz="3700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sz="3700" dirty="0" smtClean="0">
                <a:solidFill>
                  <a:srgbClr val="FF0000"/>
                </a:solidFill>
              </a:rPr>
              <a:t>7</a:t>
            </a:r>
            <a:r>
              <a:rPr lang="en-US" sz="3700" dirty="0" smtClean="0"/>
              <a:t>	</a:t>
            </a:r>
            <a:r>
              <a:rPr lang="ru-RU" sz="3700" dirty="0" err="1" smtClean="0">
                <a:solidFill>
                  <a:srgbClr val="FF0000"/>
                </a:solidFill>
              </a:rPr>
              <a:t>Енков</a:t>
            </a:r>
            <a:r>
              <a:rPr lang="ru-RU" sz="3700" dirty="0" smtClean="0">
                <a:solidFill>
                  <a:srgbClr val="FF0000"/>
                </a:solidFill>
              </a:rPr>
              <a:t> М.О., Горбенко Т.И., Горбенко М.В. Термодинамическое моделирование высокоэнергетических термитных систем на основе </a:t>
            </a:r>
            <a:r>
              <a:rPr lang="ru-RU" sz="3700" dirty="0" err="1" smtClean="0">
                <a:solidFill>
                  <a:srgbClr val="FF0000"/>
                </a:solidFill>
              </a:rPr>
              <a:t>йодата</a:t>
            </a:r>
            <a:r>
              <a:rPr lang="ru-RU" sz="3700" dirty="0" smtClean="0">
                <a:solidFill>
                  <a:srgbClr val="FF0000"/>
                </a:solidFill>
              </a:rPr>
              <a:t> кальция // Вестник Томского государственного университета. Математика и механика. 2024. № 87. С. 106‒119. DOI: 10.17223/19988621/87/9</a:t>
            </a:r>
          </a:p>
          <a:p>
            <a:pPr>
              <a:buFontTx/>
              <a:buChar char="-"/>
            </a:pPr>
            <a:endParaRPr lang="ru-RU" sz="37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ru-RU" sz="37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3700" dirty="0" smtClean="0"/>
              <a:t>Научные проекты совместно с лабораторией Медицинского приборостроения и ПИШ ТГУ.</a:t>
            </a:r>
          </a:p>
          <a:p>
            <a:pPr>
              <a:buFontTx/>
              <a:buChar char="-"/>
            </a:pPr>
            <a:r>
              <a:rPr lang="ru-RU" sz="3700" dirty="0" smtClean="0"/>
              <a:t>Грант РНФ.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473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Текущее состояние (обучающиеся)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584569"/>
              </p:ext>
            </p:extLst>
          </p:nvPr>
        </p:nvGraphicFramePr>
        <p:xfrm>
          <a:off x="467544" y="1268760"/>
          <a:ext cx="3812836" cy="2088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18"/>
                <a:gridCol w="710868"/>
                <a:gridCol w="1163238"/>
                <a:gridCol w="1357112"/>
              </a:tblGrid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набор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0" y="1556792"/>
            <a:ext cx="29852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Аспиранты</a:t>
            </a:r>
            <a:r>
              <a:rPr lang="en-US" dirty="0" smtClean="0"/>
              <a:t>: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год</a:t>
            </a:r>
            <a:r>
              <a:rPr lang="en-US" dirty="0" smtClean="0"/>
              <a:t> </a:t>
            </a:r>
            <a:r>
              <a:rPr lang="en-US" dirty="0" err="1" smtClean="0"/>
              <a:t>обучения</a:t>
            </a:r>
            <a:r>
              <a:rPr lang="en-US" dirty="0" smtClean="0"/>
              <a:t> –</a:t>
            </a:r>
            <a:r>
              <a:rPr lang="ru-RU" dirty="0" smtClean="0"/>
              <a:t> 0</a:t>
            </a:r>
            <a:r>
              <a:rPr lang="en-US" dirty="0" smtClean="0"/>
              <a:t>;</a:t>
            </a:r>
          </a:p>
          <a:p>
            <a:r>
              <a:rPr lang="en-US" dirty="0" smtClean="0"/>
              <a:t>2 </a:t>
            </a:r>
            <a:r>
              <a:rPr lang="en-US" dirty="0" err="1" smtClean="0"/>
              <a:t>год</a:t>
            </a:r>
            <a:r>
              <a:rPr lang="en-US" dirty="0" smtClean="0"/>
              <a:t> – </a:t>
            </a:r>
            <a:r>
              <a:rPr lang="ru-RU" dirty="0" smtClean="0"/>
              <a:t>2 </a:t>
            </a:r>
            <a:r>
              <a:rPr lang="ru-RU" dirty="0"/>
              <a:t>Бирюков, Гарбузов</a:t>
            </a:r>
            <a:r>
              <a:rPr lang="en-US" dirty="0" smtClean="0"/>
              <a:t>;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год</a:t>
            </a:r>
            <a:r>
              <a:rPr lang="en-US" dirty="0" smtClean="0"/>
              <a:t> – </a:t>
            </a:r>
            <a:r>
              <a:rPr lang="ru-RU" dirty="0"/>
              <a:t>1 </a:t>
            </a:r>
            <a:r>
              <a:rPr lang="ru-RU" dirty="0" err="1"/>
              <a:t>Утукин</a:t>
            </a:r>
            <a:r>
              <a:rPr lang="en-US" dirty="0" smtClean="0"/>
              <a:t>;</a:t>
            </a:r>
          </a:p>
          <a:p>
            <a:r>
              <a:rPr lang="en-US" dirty="0" smtClean="0"/>
              <a:t>4 </a:t>
            </a:r>
            <a:r>
              <a:rPr lang="en-US" dirty="0" err="1" smtClean="0"/>
              <a:t>год</a:t>
            </a:r>
            <a:r>
              <a:rPr lang="en-US" dirty="0" smtClean="0"/>
              <a:t> – </a:t>
            </a:r>
            <a:r>
              <a:rPr lang="ru-RU" dirty="0" smtClean="0"/>
              <a:t>1 </a:t>
            </a:r>
            <a:r>
              <a:rPr lang="ru-RU" dirty="0" err="1" smtClean="0"/>
              <a:t>Енков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84244" y="3797388"/>
            <a:ext cx="8775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Кафедра реализует направление подготовки </a:t>
            </a:r>
            <a:r>
              <a:rPr lang="ru-RU" dirty="0" err="1" smtClean="0"/>
              <a:t>Мехатроника</a:t>
            </a:r>
            <a:r>
              <a:rPr lang="ru-RU" dirty="0" smtClean="0"/>
              <a:t> и робототехника.</a:t>
            </a:r>
          </a:p>
          <a:p>
            <a:endParaRPr lang="ru-RU" dirty="0"/>
          </a:p>
          <a:p>
            <a:r>
              <a:rPr lang="ru-RU" dirty="0" smtClean="0"/>
              <a:t>1 человек закреплен за кафедрой по научной работе связанной с направлением Баллистика и </a:t>
            </a:r>
            <a:r>
              <a:rPr lang="ru-RU" dirty="0" err="1" smtClean="0"/>
              <a:t>гидроаэродинамика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42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Текущее состояние </a:t>
            </a:r>
            <a:r>
              <a:rPr lang="ru-RU" dirty="0" smtClean="0"/>
              <a:t>(Материально-техническая база)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Куплено:</a:t>
            </a:r>
          </a:p>
          <a:p>
            <a:r>
              <a:rPr lang="ru-RU" dirty="0" smtClean="0"/>
              <a:t>Человекоподобный </a:t>
            </a:r>
            <a:r>
              <a:rPr lang="ru-RU" dirty="0"/>
              <a:t>робот на базе открытой платформы для научно-исследовательской деятельности ROBOTIS </a:t>
            </a:r>
            <a:r>
              <a:rPr lang="ru-RU" dirty="0" err="1"/>
              <a:t>DARwin</a:t>
            </a:r>
            <a:r>
              <a:rPr lang="ru-RU" dirty="0"/>
              <a:t> </a:t>
            </a:r>
            <a:r>
              <a:rPr lang="ru-RU" dirty="0" smtClean="0"/>
              <a:t>ОРЗ</a:t>
            </a:r>
            <a:r>
              <a:rPr lang="en-US" dirty="0" smtClean="0"/>
              <a:t> (</a:t>
            </a:r>
            <a:r>
              <a:rPr lang="en-US" b="1" dirty="0" smtClean="0"/>
              <a:t>2020</a:t>
            </a:r>
            <a:r>
              <a:rPr lang="en-US" dirty="0" smtClean="0"/>
              <a:t>)</a:t>
            </a:r>
          </a:p>
          <a:p>
            <a:r>
              <a:rPr lang="ru-RU" dirty="0" smtClean="0"/>
              <a:t>Учебный </a:t>
            </a:r>
            <a:r>
              <a:rPr lang="ru-RU" dirty="0"/>
              <a:t>стенд </a:t>
            </a:r>
            <a:r>
              <a:rPr lang="ru-RU" dirty="0" smtClean="0"/>
              <a:t>«Пневматика»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b="1" dirty="0" smtClean="0"/>
              <a:t>2015</a:t>
            </a:r>
            <a:r>
              <a:rPr lang="en-US" dirty="0" smtClean="0"/>
              <a:t>)</a:t>
            </a:r>
            <a:endParaRPr lang="ru-RU" dirty="0"/>
          </a:p>
          <a:p>
            <a:r>
              <a:rPr lang="ru-RU" dirty="0" smtClean="0"/>
              <a:t>Стенд </a:t>
            </a:r>
            <a:r>
              <a:rPr lang="ru-RU" dirty="0"/>
              <a:t>лабораторный "Электрические машины и </a:t>
            </a:r>
            <a:r>
              <a:rPr lang="ru-RU" dirty="0" smtClean="0"/>
              <a:t>электропривод (</a:t>
            </a:r>
            <a:r>
              <a:rPr lang="ru-RU" b="1" dirty="0" smtClean="0"/>
              <a:t>2012</a:t>
            </a:r>
            <a:r>
              <a:rPr lang="ru-RU" dirty="0" smtClean="0"/>
              <a:t>)</a:t>
            </a:r>
          </a:p>
          <a:p>
            <a:r>
              <a:rPr lang="ru-RU" dirty="0"/>
              <a:t>Гибкая производственная система </a:t>
            </a:r>
            <a:r>
              <a:rPr lang="ru-RU" dirty="0" smtClean="0"/>
              <a:t>(</a:t>
            </a:r>
            <a:r>
              <a:rPr lang="ru-RU" b="1" dirty="0" smtClean="0"/>
              <a:t>2010</a:t>
            </a:r>
            <a:r>
              <a:rPr lang="ru-RU" dirty="0" smtClean="0"/>
              <a:t>)</a:t>
            </a:r>
            <a:endParaRPr lang="en-US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Создается:</a:t>
            </a:r>
            <a:endParaRPr lang="ru-RU" dirty="0"/>
          </a:p>
          <a:p>
            <a:r>
              <a:rPr lang="ru-RU" dirty="0" smtClean="0"/>
              <a:t>Стенд ПЛК на базе микроконтроллера от АО «</a:t>
            </a:r>
            <a:r>
              <a:rPr lang="ru-RU" dirty="0" err="1" smtClean="0"/>
              <a:t>Нефтеавтоматика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Комплекс лабораторных работ на базе отечественных микроконтроллеров совместно ВНИИТФ г. </a:t>
            </a:r>
            <a:r>
              <a:rPr lang="ru-RU" dirty="0" err="1" smtClean="0"/>
              <a:t>Снеженск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4172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17012</TotalTime>
  <Words>210</Words>
  <Application>Microsoft Office PowerPoint</Application>
  <PresentationFormat>Экран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Кафедра прикладной газовой динамики и горения</vt:lpstr>
      <vt:lpstr>Текущее состояние</vt:lpstr>
      <vt:lpstr>Текущее состояние (обучающиеся)</vt:lpstr>
      <vt:lpstr>Текущее состояние (Материально-техническая база)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прикладной газовой динамики и горения</dc:title>
  <dc:creator>Borzenko</dc:creator>
  <cp:lastModifiedBy>Dekan</cp:lastModifiedBy>
  <cp:revision>32</cp:revision>
  <dcterms:created xsi:type="dcterms:W3CDTF">2024-04-02T01:44:55Z</dcterms:created>
  <dcterms:modified xsi:type="dcterms:W3CDTF">2024-10-18T03:00:10Z</dcterms:modified>
</cp:coreProperties>
</file>