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0" r:id="rId4"/>
    <p:sldId id="273" r:id="rId5"/>
    <p:sldId id="279" r:id="rId6"/>
    <p:sldId id="269" r:id="rId7"/>
    <p:sldId id="271" r:id="rId8"/>
    <p:sldId id="275" r:id="rId9"/>
    <p:sldId id="266" r:id="rId10"/>
    <p:sldId id="268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1(БВО)</c:v>
                </c:pt>
                <c:pt idx="2">
                  <c:v>2(БВО)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46</c:v>
                </c:pt>
                <c:pt idx="2">
                  <c:v>23</c:v>
                </c:pt>
                <c:pt idx="4">
                  <c:v>43</c:v>
                </c:pt>
                <c:pt idx="6">
                  <c:v>25</c:v>
                </c:pt>
                <c:pt idx="8">
                  <c:v>37</c:v>
                </c:pt>
                <c:pt idx="10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1(БВО)</c:v>
                </c:pt>
                <c:pt idx="2">
                  <c:v>2(БВО)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69</c:v>
                </c:pt>
                <c:pt idx="2">
                  <c:v>42</c:v>
                </c:pt>
                <c:pt idx="4">
                  <c:v>47</c:v>
                </c:pt>
                <c:pt idx="6">
                  <c:v>33</c:v>
                </c:pt>
                <c:pt idx="8">
                  <c:v>41</c:v>
                </c:pt>
                <c:pt idx="10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061184"/>
        <c:axId val="212103936"/>
      </c:barChart>
      <c:catAx>
        <c:axId val="21206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2103936"/>
        <c:crosses val="autoZero"/>
        <c:auto val="1"/>
        <c:lblAlgn val="ctr"/>
        <c:lblOffset val="100"/>
        <c:noMultiLvlLbl val="0"/>
      </c:catAx>
      <c:valAx>
        <c:axId val="212103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061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53663355586751"/>
          <c:y val="6.7875269715199749E-2"/>
          <c:w val="0.25943818742361957"/>
          <c:h val="0.152054666881777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35</c:v>
                </c:pt>
                <c:pt idx="2">
                  <c:v>44</c:v>
                </c:pt>
                <c:pt idx="4">
                  <c:v>18</c:v>
                </c:pt>
                <c:pt idx="6">
                  <c:v>24</c:v>
                </c:pt>
                <c:pt idx="8">
                  <c:v>31</c:v>
                </c:pt>
                <c:pt idx="10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31</c:v>
                </c:pt>
                <c:pt idx="2">
                  <c:v>58</c:v>
                </c:pt>
                <c:pt idx="4">
                  <c:v>43</c:v>
                </c:pt>
                <c:pt idx="6">
                  <c:v>42</c:v>
                </c:pt>
                <c:pt idx="8">
                  <c:v>48</c:v>
                </c:pt>
                <c:pt idx="10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815424"/>
        <c:axId val="196264320"/>
      </c:barChart>
      <c:catAx>
        <c:axId val="6181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6264320"/>
        <c:crosses val="autoZero"/>
        <c:auto val="1"/>
        <c:lblAlgn val="ctr"/>
        <c:lblOffset val="100"/>
        <c:noMultiLvlLbl val="0"/>
      </c:catAx>
      <c:valAx>
        <c:axId val="19626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1815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53663355586751"/>
          <c:y val="6.7875269715199749E-2"/>
          <c:w val="0.25943818742361957"/>
          <c:h val="0.152054666881777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102401</c:v>
                </c:pt>
                <c:pt idx="1">
                  <c:v>102402</c:v>
                </c:pt>
                <c:pt idx="2">
                  <c:v>102405</c:v>
                </c:pt>
                <c:pt idx="3">
                  <c:v>102407</c:v>
                </c:pt>
                <c:pt idx="4">
                  <c:v>102406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13</c:v>
                </c:pt>
                <c:pt idx="2">
                  <c:v>8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102401</c:v>
                </c:pt>
                <c:pt idx="1">
                  <c:v>102402</c:v>
                </c:pt>
                <c:pt idx="2">
                  <c:v>102405</c:v>
                </c:pt>
                <c:pt idx="3">
                  <c:v>102407</c:v>
                </c:pt>
                <c:pt idx="4">
                  <c:v>102406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17</c:v>
                </c:pt>
                <c:pt idx="1">
                  <c:v>12</c:v>
                </c:pt>
                <c:pt idx="2">
                  <c:v>16</c:v>
                </c:pt>
                <c:pt idx="3">
                  <c:v>7</c:v>
                </c:pt>
                <c:pt idx="4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704640"/>
        <c:axId val="144706176"/>
      </c:barChart>
      <c:catAx>
        <c:axId val="14470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706176"/>
        <c:crosses val="autoZero"/>
        <c:auto val="1"/>
        <c:lblAlgn val="ctr"/>
        <c:lblOffset val="100"/>
        <c:noMultiLvlLbl val="0"/>
      </c:catAx>
      <c:valAx>
        <c:axId val="144706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704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408858267716535"/>
          <c:y val="7.88900098425196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102301</c:v>
                </c:pt>
                <c:pt idx="2">
                  <c:v>102303</c:v>
                </c:pt>
                <c:pt idx="4">
                  <c:v>102304</c:v>
                </c:pt>
                <c:pt idx="6">
                  <c:v>102305</c:v>
                </c:pt>
                <c:pt idx="8">
                  <c:v>102206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</c:v>
                </c:pt>
                <c:pt idx="2">
                  <c:v>2</c:v>
                </c:pt>
                <c:pt idx="4">
                  <c:v>8</c:v>
                </c:pt>
                <c:pt idx="6">
                  <c:v>3</c:v>
                </c:pt>
                <c:pt idx="8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102301</c:v>
                </c:pt>
                <c:pt idx="2">
                  <c:v>102303</c:v>
                </c:pt>
                <c:pt idx="4">
                  <c:v>102304</c:v>
                </c:pt>
                <c:pt idx="6">
                  <c:v>102305</c:v>
                </c:pt>
                <c:pt idx="8">
                  <c:v>102206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10</c:v>
                </c:pt>
                <c:pt idx="2">
                  <c:v>11</c:v>
                </c:pt>
                <c:pt idx="4">
                  <c:v>6</c:v>
                </c:pt>
                <c:pt idx="6">
                  <c:v>15</c:v>
                </c:pt>
                <c:pt idx="8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9976960"/>
        <c:axId val="149978496"/>
      </c:barChart>
      <c:catAx>
        <c:axId val="14997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978496"/>
        <c:crosses val="autoZero"/>
        <c:auto val="1"/>
        <c:lblAlgn val="ctr"/>
        <c:lblOffset val="100"/>
        <c:noMultiLvlLbl val="0"/>
      </c:catAx>
      <c:valAx>
        <c:axId val="149978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9976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408858267716535"/>
          <c:y val="7.88900098425196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102201</c:v>
                </c:pt>
                <c:pt idx="1">
                  <c:v>102202</c:v>
                </c:pt>
                <c:pt idx="2">
                  <c:v>102203</c:v>
                </c:pt>
                <c:pt idx="3">
                  <c:v>102204</c:v>
                </c:pt>
                <c:pt idx="4">
                  <c:v>102205</c:v>
                </c:pt>
                <c:pt idx="5">
                  <c:v>102206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</c:v>
                </c:pt>
                <c:pt idx="1">
                  <c:v>9</c:v>
                </c:pt>
                <c:pt idx="2">
                  <c:v>3</c:v>
                </c:pt>
                <c:pt idx="3">
                  <c:v>9</c:v>
                </c:pt>
                <c:pt idx="4">
                  <c:v>8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102201</c:v>
                </c:pt>
                <c:pt idx="1">
                  <c:v>102202</c:v>
                </c:pt>
                <c:pt idx="2">
                  <c:v>102203</c:v>
                </c:pt>
                <c:pt idx="3">
                  <c:v>102204</c:v>
                </c:pt>
                <c:pt idx="4">
                  <c:v>102205</c:v>
                </c:pt>
                <c:pt idx="5">
                  <c:v>102206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13</c:v>
                </c:pt>
                <c:pt idx="1">
                  <c:v>3</c:v>
                </c:pt>
                <c:pt idx="2">
                  <c:v>6</c:v>
                </c:pt>
                <c:pt idx="3">
                  <c:v>5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923904"/>
        <c:axId val="186384768"/>
      </c:barChart>
      <c:catAx>
        <c:axId val="15092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6384768"/>
        <c:crosses val="autoZero"/>
        <c:auto val="1"/>
        <c:lblAlgn val="ctr"/>
        <c:lblOffset val="100"/>
        <c:noMultiLvlLbl val="0"/>
      </c:catAx>
      <c:valAx>
        <c:axId val="186384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0923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658858267716534"/>
          <c:y val="2.187499999999999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102101</c:v>
                </c:pt>
                <c:pt idx="1">
                  <c:v>102102</c:v>
                </c:pt>
                <c:pt idx="2">
                  <c:v>102103</c:v>
                </c:pt>
                <c:pt idx="3">
                  <c:v>102104</c:v>
                </c:pt>
                <c:pt idx="4">
                  <c:v>102105</c:v>
                </c:pt>
                <c:pt idx="5">
                  <c:v>102106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</c:v>
                </c:pt>
                <c:pt idx="1">
                  <c:v>3</c:v>
                </c:pt>
                <c:pt idx="2">
                  <c:v>7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Лист1!$A$2:$A$7</c:f>
              <c:numCache>
                <c:formatCode>General</c:formatCode>
                <c:ptCount val="6"/>
                <c:pt idx="0">
                  <c:v>102101</c:v>
                </c:pt>
                <c:pt idx="1">
                  <c:v>102102</c:v>
                </c:pt>
                <c:pt idx="2">
                  <c:v>102103</c:v>
                </c:pt>
                <c:pt idx="3">
                  <c:v>102104</c:v>
                </c:pt>
                <c:pt idx="4">
                  <c:v>102105</c:v>
                </c:pt>
                <c:pt idx="5">
                  <c:v>102106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8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10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907520"/>
        <c:axId val="196215168"/>
      </c:barChart>
      <c:catAx>
        <c:axId val="15090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6215168"/>
        <c:crosses val="autoZero"/>
        <c:auto val="1"/>
        <c:lblAlgn val="ctr"/>
        <c:lblOffset val="100"/>
        <c:noMultiLvlLbl val="0"/>
      </c:catAx>
      <c:valAx>
        <c:axId val="19621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090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1783858267716536"/>
          <c:y val="8.8265009842519684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102408</c:v>
                </c:pt>
                <c:pt idx="2">
                  <c:v>102409</c:v>
                </c:pt>
                <c:pt idx="4">
                  <c:v>102410</c:v>
                </c:pt>
                <c:pt idx="6">
                  <c:v>102411</c:v>
                </c:pt>
                <c:pt idx="8">
                  <c:v>102412</c:v>
                </c:pt>
                <c:pt idx="10">
                  <c:v>102413</c:v>
                </c:pt>
                <c:pt idx="12">
                  <c:v>102414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</c:v>
                </c:pt>
                <c:pt idx="2">
                  <c:v>2</c:v>
                </c:pt>
                <c:pt idx="4">
                  <c:v>9</c:v>
                </c:pt>
                <c:pt idx="6">
                  <c:v>1</c:v>
                </c:pt>
                <c:pt idx="8">
                  <c:v>5</c:v>
                </c:pt>
                <c:pt idx="10">
                  <c:v>14</c:v>
                </c:pt>
                <c:pt idx="12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102408</c:v>
                </c:pt>
                <c:pt idx="2">
                  <c:v>102409</c:v>
                </c:pt>
                <c:pt idx="4">
                  <c:v>102410</c:v>
                </c:pt>
                <c:pt idx="6">
                  <c:v>102411</c:v>
                </c:pt>
                <c:pt idx="8">
                  <c:v>102412</c:v>
                </c:pt>
                <c:pt idx="10">
                  <c:v>102413</c:v>
                </c:pt>
                <c:pt idx="12">
                  <c:v>102414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2</c:v>
                </c:pt>
                <c:pt idx="2">
                  <c:v>5</c:v>
                </c:pt>
                <c:pt idx="4">
                  <c:v>1</c:v>
                </c:pt>
                <c:pt idx="6">
                  <c:v>4</c:v>
                </c:pt>
                <c:pt idx="8">
                  <c:v>3</c:v>
                </c:pt>
                <c:pt idx="10">
                  <c:v>9</c:v>
                </c:pt>
                <c:pt idx="1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605440"/>
        <c:axId val="198611328"/>
      </c:barChart>
      <c:catAx>
        <c:axId val="19860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8611328"/>
        <c:crosses val="autoZero"/>
        <c:auto val="1"/>
        <c:lblAlgn val="ctr"/>
        <c:lblOffset val="100"/>
        <c:noMultiLvlLbl val="0"/>
      </c:catAx>
      <c:valAx>
        <c:axId val="198611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8605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702042866107977"/>
          <c:y val="2.3373358034967626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102308</c:v>
                </c:pt>
                <c:pt idx="2">
                  <c:v>102309</c:v>
                </c:pt>
                <c:pt idx="4">
                  <c:v>102310</c:v>
                </c:pt>
                <c:pt idx="6">
                  <c:v>102311</c:v>
                </c:pt>
                <c:pt idx="8">
                  <c:v>102312</c:v>
                </c:pt>
                <c:pt idx="10">
                  <c:v>102313</c:v>
                </c:pt>
                <c:pt idx="12">
                  <c:v>102314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2</c:v>
                </c:pt>
                <c:pt idx="2">
                  <c:v>5</c:v>
                </c:pt>
                <c:pt idx="4">
                  <c:v>9</c:v>
                </c:pt>
                <c:pt idx="6">
                  <c:v>0</c:v>
                </c:pt>
                <c:pt idx="8">
                  <c:v>5</c:v>
                </c:pt>
                <c:pt idx="10">
                  <c:v>4</c:v>
                </c:pt>
                <c:pt idx="1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102308</c:v>
                </c:pt>
                <c:pt idx="2">
                  <c:v>102309</c:v>
                </c:pt>
                <c:pt idx="4">
                  <c:v>102310</c:v>
                </c:pt>
                <c:pt idx="6">
                  <c:v>102311</c:v>
                </c:pt>
                <c:pt idx="8">
                  <c:v>102312</c:v>
                </c:pt>
                <c:pt idx="10">
                  <c:v>102313</c:v>
                </c:pt>
                <c:pt idx="12">
                  <c:v>102314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3</c:v>
                </c:pt>
                <c:pt idx="2">
                  <c:v>8</c:v>
                </c:pt>
                <c:pt idx="4">
                  <c:v>0</c:v>
                </c:pt>
                <c:pt idx="6">
                  <c:v>4</c:v>
                </c:pt>
                <c:pt idx="8">
                  <c:v>2</c:v>
                </c:pt>
                <c:pt idx="10">
                  <c:v>9</c:v>
                </c:pt>
                <c:pt idx="1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5346560"/>
        <c:axId val="235397504"/>
      </c:barChart>
      <c:catAx>
        <c:axId val="23534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5397504"/>
        <c:crosses val="autoZero"/>
        <c:auto val="1"/>
        <c:lblAlgn val="ctr"/>
        <c:lblOffset val="100"/>
        <c:noMultiLvlLbl val="0"/>
      </c:catAx>
      <c:valAx>
        <c:axId val="235397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346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950524934383205"/>
          <c:y val="7.2640009842519684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6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5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9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7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AA37-D034-47E3-8F23-6EAD1A3C0724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41097928"/>
              </p:ext>
            </p:extLst>
          </p:nvPr>
        </p:nvGraphicFramePr>
        <p:xfrm>
          <a:off x="395536" y="592828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188640"/>
            <a:ext cx="5568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Общие итоги зимней сессии по курсам на 11.03:</a:t>
            </a:r>
            <a:endParaRPr lang="ru-RU" sz="20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570522"/>
              </p:ext>
            </p:extLst>
          </p:nvPr>
        </p:nvGraphicFramePr>
        <p:xfrm>
          <a:off x="5292080" y="2060848"/>
          <a:ext cx="3530599" cy="45834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865"/>
                <a:gridCol w="913578"/>
                <a:gridCol w="609052"/>
                <a:gridCol w="609052"/>
                <a:gridCol w="6090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1(БВО)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46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69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40,0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115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2(БВО)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23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42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35,38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3(б)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43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47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47,78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90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4 (б)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33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43,10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58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137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191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41,78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328+3 в </a:t>
                      </a:r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акад</a:t>
                      </a: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отп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1(м)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47,44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2(м)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50,00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67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71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48,55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138+1 </a:t>
                      </a:r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акад</a:t>
                      </a: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от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2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45259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</a:t>
            </a:r>
          </a:p>
          <a:p>
            <a:pPr marL="0" indent="0" algn="ctr">
              <a:buNone/>
            </a:pPr>
            <a:r>
              <a:rPr lang="ru-RU" sz="6000" dirty="0" smtClean="0"/>
              <a:t>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2170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67759940"/>
              </p:ext>
            </p:extLst>
          </p:nvPr>
        </p:nvGraphicFramePr>
        <p:xfrm>
          <a:off x="323528" y="1052736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188640"/>
            <a:ext cx="76360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Общие итоги зимней сессии по курсам на 06.03</a:t>
            </a:r>
            <a:r>
              <a:rPr lang="en-US" sz="2000" b="1" dirty="0" smtClean="0"/>
              <a:t> (2023-2024 </a:t>
            </a:r>
            <a:r>
              <a:rPr lang="ru-RU" sz="2000" b="1" dirty="0" err="1" smtClean="0"/>
              <a:t>уч</a:t>
            </a:r>
            <a:r>
              <a:rPr lang="ru-RU" sz="2000" b="1" dirty="0" smtClean="0"/>
              <a:t> год</a:t>
            </a:r>
            <a:r>
              <a:rPr lang="en-US" sz="2000" b="1" dirty="0" smtClean="0"/>
              <a:t>)</a:t>
            </a:r>
            <a:r>
              <a:rPr lang="ru-RU" sz="2000" b="1" dirty="0" smtClean="0"/>
              <a:t>:</a:t>
            </a:r>
          </a:p>
          <a:p>
            <a:r>
              <a:rPr lang="ru-RU" sz="2000" b="1" dirty="0" smtClean="0"/>
              <a:t>Для сравнения</a:t>
            </a:r>
            <a:endParaRPr lang="ru-RU" sz="20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549866"/>
              </p:ext>
            </p:extLst>
          </p:nvPr>
        </p:nvGraphicFramePr>
        <p:xfrm>
          <a:off x="5364088" y="2276872"/>
          <a:ext cx="3530599" cy="3394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865"/>
                <a:gridCol w="913578"/>
                <a:gridCol w="609052"/>
                <a:gridCol w="609052"/>
                <a:gridCol w="6090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effectLst/>
                        </a:rPr>
                        <a:t>Всего*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1(б)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реально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27,55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2(б)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3(б)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4 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121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235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33,99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356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1(м)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2(м)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54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88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38,03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142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13749" y="5930254"/>
            <a:ext cx="3098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 БВО – реальный контингент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59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67020530"/>
              </p:ext>
            </p:extLst>
          </p:nvPr>
        </p:nvGraphicFramePr>
        <p:xfrm>
          <a:off x="24145" y="10831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11.0</a:t>
            </a:r>
            <a:r>
              <a:rPr lang="en-US" b="1" dirty="0" smtClean="0"/>
              <a:t>3</a:t>
            </a:r>
            <a:r>
              <a:rPr lang="ru-RU" b="1" dirty="0" smtClean="0"/>
              <a:t> – 1 курс по группам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54633" y="416770"/>
            <a:ext cx="440985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ОТЛИЧНИКИ: 102</a:t>
            </a:r>
            <a:r>
              <a:rPr lang="ru-RU" sz="1400" b="1" i="1" dirty="0"/>
              <a:t>4</a:t>
            </a:r>
            <a:r>
              <a:rPr lang="ru-RU" sz="1400" b="1" i="1" dirty="0" smtClean="0"/>
              <a:t>01 – </a:t>
            </a:r>
            <a:r>
              <a:rPr lang="en-US" sz="1400" b="1" i="1" dirty="0" smtClean="0"/>
              <a:t>0</a:t>
            </a:r>
            <a:r>
              <a:rPr lang="ru-RU" sz="1400" b="1" i="1" dirty="0" smtClean="0"/>
              <a:t> чел.; 10240</a:t>
            </a:r>
            <a:r>
              <a:rPr lang="ru-RU" sz="1400" b="1" i="1" dirty="0"/>
              <a:t>2</a:t>
            </a:r>
            <a:r>
              <a:rPr lang="ru-RU" sz="1400" b="1" i="1" dirty="0" smtClean="0"/>
              <a:t> – 0 чел.; 102405 – 3 чел.; 102406 – 1 чел., 102407 - 2 чел.(</a:t>
            </a:r>
            <a:r>
              <a:rPr lang="ru-RU" sz="1400" b="1" i="1" dirty="0"/>
              <a:t>В</a:t>
            </a:r>
            <a:r>
              <a:rPr lang="ru-RU" sz="1400" b="1" i="1" dirty="0" smtClean="0"/>
              <a:t>ьетнам) </a:t>
            </a:r>
          </a:p>
          <a:p>
            <a:r>
              <a:rPr lang="ru-RU" sz="1400" b="1" i="1" dirty="0" smtClean="0"/>
              <a:t>(6 чел.)</a:t>
            </a:r>
          </a:p>
          <a:p>
            <a:endParaRPr lang="ru-RU" sz="400" b="1" i="1" dirty="0" smtClean="0">
              <a:solidFill>
                <a:srgbClr val="FF0000"/>
              </a:solidFill>
            </a:endParaRPr>
          </a:p>
          <a:p>
            <a:r>
              <a:rPr lang="ru-RU" sz="1400" b="1" i="1" dirty="0" smtClean="0"/>
              <a:t>1-</a:t>
            </a:r>
            <a:r>
              <a:rPr lang="ru-RU" sz="1400" b="1" i="1" dirty="0"/>
              <a:t>2</a:t>
            </a:r>
            <a:r>
              <a:rPr lang="ru-RU" sz="1400" b="1" i="1" dirty="0" smtClean="0"/>
              <a:t> долга: 12 чел.</a:t>
            </a:r>
          </a:p>
          <a:p>
            <a:r>
              <a:rPr lang="ru-RU" sz="1400" b="1" i="1" dirty="0" smtClean="0"/>
              <a:t>Основные долги:  </a:t>
            </a:r>
            <a:r>
              <a:rPr lang="ru-RU" sz="1400" b="1" i="1" dirty="0" err="1" smtClean="0"/>
              <a:t>физ-ра</a:t>
            </a:r>
            <a:r>
              <a:rPr lang="ru-RU" sz="1400" b="1" i="1" dirty="0" smtClean="0"/>
              <a:t>, </a:t>
            </a:r>
            <a:r>
              <a:rPr lang="ru-RU" sz="1400" b="1" i="1" dirty="0"/>
              <a:t>и</a:t>
            </a:r>
            <a:r>
              <a:rPr lang="ru-RU" sz="1400" b="1" i="1" dirty="0" smtClean="0"/>
              <a:t>стория, физика (</a:t>
            </a:r>
            <a:r>
              <a:rPr lang="ru-RU" sz="1400" b="1" i="1" dirty="0" err="1" smtClean="0"/>
              <a:t>лаб</a:t>
            </a:r>
            <a:r>
              <a:rPr lang="ru-RU" sz="1400" b="1" i="1" dirty="0" smtClean="0"/>
              <a:t>), мат анализ (</a:t>
            </a:r>
            <a:r>
              <a:rPr lang="ru-RU" sz="1400" b="1" i="1" dirty="0" err="1" smtClean="0"/>
              <a:t>иностр</a:t>
            </a:r>
            <a:r>
              <a:rPr lang="ru-RU" sz="1400" b="1" i="1" dirty="0" smtClean="0"/>
              <a:t>. студенты)</a:t>
            </a:r>
          </a:p>
          <a:p>
            <a:endParaRPr lang="ru-RU" sz="400" b="1" i="1" dirty="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512073"/>
              </p:ext>
            </p:extLst>
          </p:nvPr>
        </p:nvGraphicFramePr>
        <p:xfrm>
          <a:off x="166245" y="4158845"/>
          <a:ext cx="5832648" cy="2594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9081"/>
                <a:gridCol w="1205881"/>
                <a:gridCol w="1273441"/>
                <a:gridCol w="1300494"/>
                <a:gridCol w="893751"/>
              </a:tblGrid>
              <a:tr h="62775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Сдали сессию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Всего по </a:t>
                      </a:r>
                      <a:r>
                        <a:rPr lang="ru-RU" sz="1600" b="1" u="none" strike="noStrike" dirty="0" smtClean="0">
                          <a:effectLst/>
                        </a:rPr>
                        <a:t>списку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186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</a:tr>
              <a:tr h="34186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</a:tr>
              <a:tr h="34186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</a:tr>
              <a:tr h="34186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56,25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34186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102406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19,05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</a:tr>
              <a:tr h="25704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Итого: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681785" y="2140319"/>
            <a:ext cx="39142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</a:t>
            </a:r>
            <a:r>
              <a:rPr lang="ru-RU" b="1" dirty="0" smtClean="0"/>
              <a:t>40 %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(</a:t>
            </a:r>
            <a:r>
              <a:rPr lang="ru-RU" i="1" dirty="0"/>
              <a:t>27,</a:t>
            </a:r>
            <a:r>
              <a:rPr lang="en-US" i="1" dirty="0"/>
              <a:t>55</a:t>
            </a:r>
            <a:r>
              <a:rPr lang="ru-RU" i="1" dirty="0"/>
              <a:t>% - </a:t>
            </a:r>
            <a:r>
              <a:rPr lang="ru-RU" i="1" dirty="0" smtClean="0"/>
              <a:t>в 2023-2024 </a:t>
            </a:r>
            <a:r>
              <a:rPr lang="ru-RU" i="1" dirty="0" err="1" smtClean="0"/>
              <a:t>уч</a:t>
            </a:r>
            <a:r>
              <a:rPr lang="ru-RU" i="1" dirty="0" smtClean="0"/>
              <a:t> году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020597" y="3429000"/>
            <a:ext cx="309944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102406 – много иностранных студентов (Таджикистан, Узбекистан)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Не приступили к обучению – 17 чел. (расчет успеваемости с учетом данных 17 чел. - должники) – после контр точки в этом семестре </a:t>
            </a:r>
            <a:r>
              <a:rPr lang="ru-RU" sz="1400" i="1" dirty="0" err="1" smtClean="0"/>
              <a:t>д.б</a:t>
            </a:r>
            <a:r>
              <a:rPr lang="ru-RU" sz="1400" i="1" dirty="0" smtClean="0"/>
              <a:t>. отчислены</a:t>
            </a:r>
            <a:endParaRPr lang="ru-RU" sz="1400" i="1" dirty="0"/>
          </a:p>
          <a:p>
            <a:endParaRPr lang="ru-RU" sz="1400" i="1" dirty="0" smtClean="0"/>
          </a:p>
          <a:p>
            <a:r>
              <a:rPr lang="ru-RU" sz="1400" i="1" dirty="0" smtClean="0"/>
              <a:t>Туркмены-бюджетники отчислены (9 чел) </a:t>
            </a:r>
          </a:p>
          <a:p>
            <a:r>
              <a:rPr lang="ru-RU" sz="1400" i="1" dirty="0" smtClean="0"/>
              <a:t>– не приступившие, туркмены-</a:t>
            </a:r>
            <a:r>
              <a:rPr lang="ru-RU" sz="1400" i="1" dirty="0" err="1" smtClean="0"/>
              <a:t>платники</a:t>
            </a:r>
            <a:r>
              <a:rPr lang="ru-RU" sz="1400" i="1" dirty="0" smtClean="0"/>
              <a:t> в отдельной группе (24 чел.),  расчет без них</a:t>
            </a:r>
            <a:endParaRPr lang="ru-RU" sz="14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9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79465256"/>
              </p:ext>
            </p:extLst>
          </p:nvPr>
        </p:nvGraphicFramePr>
        <p:xfrm>
          <a:off x="107504" y="4766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11.03 – 2 курс по группам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44492" y="1052736"/>
            <a:ext cx="46085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ОТЛИЧНИКИ: 102301 – 2 чел.; 102303 – 0 чел.; 102304 – 1 чел.; 102305 – 2 чел. (</a:t>
            </a:r>
            <a:r>
              <a:rPr lang="ru-RU" sz="1400" b="1" i="1" dirty="0"/>
              <a:t>5</a:t>
            </a:r>
            <a:r>
              <a:rPr lang="ru-RU" sz="1400" b="1" i="1" dirty="0" smtClean="0"/>
              <a:t> чел.)</a:t>
            </a:r>
          </a:p>
          <a:p>
            <a:endParaRPr lang="ru-RU" sz="1400" i="1" dirty="0" smtClean="0">
              <a:solidFill>
                <a:srgbClr val="FF0000"/>
              </a:solidFill>
            </a:endParaRPr>
          </a:p>
          <a:p>
            <a:r>
              <a:rPr lang="ru-RU" sz="1400" i="1" dirty="0" smtClean="0"/>
              <a:t>1-2 долга: </a:t>
            </a:r>
            <a:r>
              <a:rPr lang="ru-RU" sz="1400" i="1" dirty="0"/>
              <a:t>4</a:t>
            </a:r>
            <a:r>
              <a:rPr lang="ru-RU" sz="1400" i="1" dirty="0" smtClean="0"/>
              <a:t> чел.</a:t>
            </a:r>
          </a:p>
          <a:p>
            <a:r>
              <a:rPr lang="ru-RU" sz="1400" i="1" dirty="0" smtClean="0"/>
              <a:t>Основные долги:  </a:t>
            </a:r>
            <a:r>
              <a:rPr lang="ru-RU" sz="1400" b="1" i="1" dirty="0" smtClean="0"/>
              <a:t>прибл. </a:t>
            </a:r>
            <a:r>
              <a:rPr lang="ru-RU" sz="1400" b="1" i="1" dirty="0" err="1"/>
              <a:t>в</a:t>
            </a:r>
            <a:r>
              <a:rPr lang="ru-RU" sz="1400" b="1" i="1" dirty="0" err="1" smtClean="0"/>
              <a:t>ычисл</a:t>
            </a:r>
            <a:r>
              <a:rPr lang="ru-RU" sz="1400" b="1" i="1" dirty="0" smtClean="0"/>
              <a:t>.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физ-ра</a:t>
            </a:r>
            <a:r>
              <a:rPr lang="ru-RU" sz="1400" i="1" dirty="0" smtClean="0"/>
              <a:t>,  НИР, </a:t>
            </a:r>
            <a:r>
              <a:rPr lang="ru-RU" sz="1400" i="1" dirty="0" err="1" smtClean="0"/>
              <a:t>иностр</a:t>
            </a:r>
            <a:r>
              <a:rPr lang="ru-RU" sz="1400" i="1" dirty="0" smtClean="0"/>
              <a:t>. </a:t>
            </a:r>
            <a:r>
              <a:rPr lang="ru-RU" sz="1400" i="1" dirty="0"/>
              <a:t>я</a:t>
            </a:r>
            <a:r>
              <a:rPr lang="ru-RU" sz="1400" i="1" dirty="0" smtClean="0"/>
              <a:t>з., </a:t>
            </a:r>
            <a:r>
              <a:rPr lang="ru-RU" sz="1400" i="1" dirty="0" err="1" smtClean="0"/>
              <a:t>теор</a:t>
            </a:r>
            <a:r>
              <a:rPr lang="ru-RU" sz="1400" i="1" dirty="0" smtClean="0"/>
              <a:t>. </a:t>
            </a:r>
            <a:r>
              <a:rPr lang="ru-RU" sz="1400" i="1" dirty="0"/>
              <a:t>м</a:t>
            </a:r>
            <a:r>
              <a:rPr lang="ru-RU" sz="1400" i="1" dirty="0" smtClean="0"/>
              <a:t>ех, </a:t>
            </a:r>
            <a:r>
              <a:rPr lang="ru-RU" sz="1400" i="1" dirty="0" err="1" smtClean="0"/>
              <a:t>диф</a:t>
            </a:r>
            <a:r>
              <a:rPr lang="ru-RU" sz="1400" i="1" dirty="0" smtClean="0"/>
              <a:t>. </a:t>
            </a:r>
            <a:r>
              <a:rPr lang="ru-RU" sz="1400" i="1" dirty="0" err="1"/>
              <a:t>у</a:t>
            </a:r>
            <a:r>
              <a:rPr lang="ru-RU" sz="1400" i="1" dirty="0" err="1" smtClean="0"/>
              <a:t>р</a:t>
            </a:r>
            <a:r>
              <a:rPr lang="ru-RU" sz="1400" i="1" dirty="0" smtClean="0"/>
              <a:t>., </a:t>
            </a:r>
          </a:p>
          <a:p>
            <a:r>
              <a:rPr lang="ru-RU" sz="1400" i="1" dirty="0" smtClean="0">
                <a:solidFill>
                  <a:srgbClr val="FF0000"/>
                </a:solidFill>
              </a:rPr>
              <a:t>. 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271846"/>
              </p:ext>
            </p:extLst>
          </p:nvPr>
        </p:nvGraphicFramePr>
        <p:xfrm>
          <a:off x="4601666" y="3856967"/>
          <a:ext cx="4436092" cy="29417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6292"/>
                <a:gridCol w="954628"/>
                <a:gridCol w="1008112"/>
                <a:gridCol w="1029528"/>
                <a:gridCol w="707532"/>
              </a:tblGrid>
              <a:tr h="5185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102303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15,38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57,14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r>
                        <a:rPr lang="ru-RU" sz="1400" b="1" u="none" strike="noStrike" dirty="0" smtClean="0">
                          <a:effectLst/>
                        </a:rPr>
                        <a:t>итого: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65+1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ак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отп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-16=49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0" y="2708920"/>
            <a:ext cx="4527073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</a:t>
            </a:r>
            <a:r>
              <a:rPr lang="ru-RU" b="1" dirty="0" smtClean="0"/>
              <a:t>35,38 %</a:t>
            </a:r>
          </a:p>
          <a:p>
            <a:endParaRPr lang="ru-RU" b="1" dirty="0" smtClean="0"/>
          </a:p>
          <a:p>
            <a:r>
              <a:rPr lang="ru-RU" sz="1600" i="1" dirty="0" smtClean="0"/>
              <a:t>(</a:t>
            </a:r>
            <a:r>
              <a:rPr lang="ru-RU" sz="1600" i="1" dirty="0"/>
              <a:t>43,14 </a:t>
            </a:r>
            <a:r>
              <a:rPr lang="ru-RU" sz="1600" i="1" dirty="0" smtClean="0"/>
              <a:t>% - в зим сессию 2023-2024 </a:t>
            </a:r>
            <a:r>
              <a:rPr lang="ru-RU" sz="1600" i="1" dirty="0" err="1" smtClean="0"/>
              <a:t>уч</a:t>
            </a:r>
            <a:r>
              <a:rPr lang="ru-RU" sz="1600" i="1" dirty="0" smtClean="0"/>
              <a:t> году – 2 курс</a:t>
            </a:r>
          </a:p>
          <a:p>
            <a:r>
              <a:rPr lang="ru-RU" sz="1600" i="1" dirty="0" smtClean="0"/>
              <a:t>36,2 % – у них предыдущая сессия)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304" y="5013176"/>
            <a:ext cx="33632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/>
              <a:t>102301 – 1 чел; 102303 – 4 чел., </a:t>
            </a:r>
          </a:p>
          <a:p>
            <a:r>
              <a:rPr lang="ru-RU" sz="1600" i="1" dirty="0" smtClean="0"/>
              <a:t>102304 – 3 чел., 102305 – 8 чел.</a:t>
            </a:r>
          </a:p>
          <a:p>
            <a:r>
              <a:rPr lang="ru-RU" sz="1600" b="1" i="1" dirty="0" smtClean="0"/>
              <a:t>(итого – 16 чел.) </a:t>
            </a:r>
            <a:r>
              <a:rPr lang="ru-RU" sz="1600" i="1" dirty="0" smtClean="0"/>
              <a:t>Не учатся совсем </a:t>
            </a:r>
          </a:p>
          <a:p>
            <a:r>
              <a:rPr lang="ru-RU" sz="1600" i="1" dirty="0" smtClean="0"/>
              <a:t>(прекратили посещать </a:t>
            </a:r>
          </a:p>
          <a:p>
            <a:r>
              <a:rPr lang="ru-RU" sz="1600" i="1" dirty="0" smtClean="0"/>
              <a:t>занятия) – нужно отчислять</a:t>
            </a:r>
          </a:p>
          <a:p>
            <a:r>
              <a:rPr lang="ru-RU" sz="1600" i="1" dirty="0" smtClean="0"/>
              <a:t>1 чел. в </a:t>
            </a:r>
            <a:r>
              <a:rPr lang="ru-RU" sz="1600" i="1" dirty="0" err="1" smtClean="0"/>
              <a:t>акад</a:t>
            </a:r>
            <a:r>
              <a:rPr lang="ru-RU" sz="1600" i="1" dirty="0" smtClean="0"/>
              <a:t>/отпуске</a:t>
            </a:r>
          </a:p>
        </p:txBody>
      </p:sp>
    </p:spTree>
    <p:extLst>
      <p:ext uri="{BB962C8B-B14F-4D97-AF65-F5344CB8AC3E}">
        <p14:creationId xmlns:p14="http://schemas.microsoft.com/office/powerpoint/2010/main" val="275387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3162192"/>
              </p:ext>
            </p:extLst>
          </p:nvPr>
        </p:nvGraphicFramePr>
        <p:xfrm>
          <a:off x="107504" y="68415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11.03 – 3 курс по группам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9642" y="4653136"/>
            <a:ext cx="8640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</a:t>
            </a:r>
            <a:r>
              <a:rPr lang="ru-RU" sz="1400" b="1" i="1" dirty="0" smtClean="0"/>
              <a:t>102202- 2 чел.,  102204 – 4 чел.  (6 чел.)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ИТОГО: 1-2 долга:  </a:t>
            </a:r>
            <a:r>
              <a:rPr lang="ru-RU" sz="1400" i="1" dirty="0"/>
              <a:t>8</a:t>
            </a:r>
            <a:r>
              <a:rPr lang="ru-RU" sz="1400" i="1" dirty="0" smtClean="0"/>
              <a:t> чел.  Основные долги: </a:t>
            </a:r>
            <a:r>
              <a:rPr lang="ru-RU" sz="1400" i="1" dirty="0" err="1" smtClean="0"/>
              <a:t>Планир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экспер</a:t>
            </a:r>
            <a:r>
              <a:rPr lang="ru-RU" sz="1400" i="1" dirty="0" smtClean="0"/>
              <a:t>., Мат физика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en-US" sz="1400" i="1" dirty="0" smtClean="0">
                <a:solidFill>
                  <a:srgbClr val="FF0000"/>
                </a:solidFill>
              </a:rPr>
              <a:t> </a:t>
            </a:r>
            <a:endParaRPr lang="ru-RU" sz="14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90847" y="5355929"/>
            <a:ext cx="56087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Текущая средняя </a:t>
            </a:r>
            <a:r>
              <a:rPr lang="ru-RU" sz="2000" dirty="0"/>
              <a:t>успеваемость по курсу: </a:t>
            </a:r>
            <a:r>
              <a:rPr lang="ru-RU" sz="2000" b="1" dirty="0" smtClean="0"/>
              <a:t>47,78</a:t>
            </a:r>
            <a:r>
              <a:rPr lang="ru-RU" sz="2000" dirty="0" smtClean="0"/>
              <a:t> </a:t>
            </a:r>
            <a:r>
              <a:rPr lang="ru-RU" sz="2000" dirty="0"/>
              <a:t>% 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i="1" dirty="0" smtClean="0"/>
              <a:t>(</a:t>
            </a:r>
            <a:r>
              <a:rPr lang="ru-RU" sz="1600" i="1" dirty="0" smtClean="0"/>
              <a:t>29,51 </a:t>
            </a:r>
            <a:r>
              <a:rPr lang="ru-RU" sz="1600" i="1" dirty="0"/>
              <a:t>% - в зим сессию 2023-2024 </a:t>
            </a:r>
            <a:r>
              <a:rPr lang="ru-RU" sz="1600" i="1" dirty="0" err="1"/>
              <a:t>уч</a:t>
            </a:r>
            <a:r>
              <a:rPr lang="ru-RU" sz="1600" i="1" dirty="0"/>
              <a:t> году – </a:t>
            </a:r>
            <a:r>
              <a:rPr lang="ru-RU" sz="1600" i="1" dirty="0" smtClean="0"/>
              <a:t>3 </a:t>
            </a:r>
            <a:r>
              <a:rPr lang="ru-RU" sz="1600" i="1" dirty="0"/>
              <a:t>курс</a:t>
            </a:r>
          </a:p>
          <a:p>
            <a:r>
              <a:rPr lang="ru-RU" sz="1600" i="1" dirty="0" smtClean="0"/>
              <a:t>41,05 </a:t>
            </a:r>
            <a:r>
              <a:rPr lang="ru-RU" sz="1600" i="1" dirty="0"/>
              <a:t>% – у них предыдущая сессия</a:t>
            </a:r>
            <a:r>
              <a:rPr lang="ru-RU" sz="2000" i="1" dirty="0"/>
              <a:t>)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278401"/>
              </p:ext>
            </p:extLst>
          </p:nvPr>
        </p:nvGraphicFramePr>
        <p:xfrm>
          <a:off x="4715434" y="1709568"/>
          <a:ext cx="3975099" cy="26079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44"/>
                <a:gridCol w="989809"/>
                <a:gridCol w="609113"/>
                <a:gridCol w="977120"/>
                <a:gridCol w="609113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проценты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Всего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102201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75,00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102204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64,29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102205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47,78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90+2 в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ак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отп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2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8333706"/>
              </p:ext>
            </p:extLst>
          </p:nvPr>
        </p:nvGraphicFramePr>
        <p:xfrm>
          <a:off x="467544" y="4766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4299" y="44624"/>
            <a:ext cx="434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11.03 –  4 курс по группам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4725144"/>
            <a:ext cx="60486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102104 – 4 чел., 3 из них имеют 1-2 долга, 1 закрыл сессию</a:t>
            </a:r>
          </a:p>
          <a:p>
            <a:r>
              <a:rPr lang="ru-RU" sz="1400" i="1" dirty="0" smtClean="0"/>
              <a:t>102106 </a:t>
            </a:r>
            <a:r>
              <a:rPr lang="ru-RU" sz="1400" i="1" dirty="0"/>
              <a:t>– 4 чел., 3 из них имеют 1-2 долга, 1 закрыл </a:t>
            </a:r>
            <a:r>
              <a:rPr lang="ru-RU" sz="1400" i="1" dirty="0" smtClean="0"/>
              <a:t>сессию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ОТЛИЧНИКИ: 102101 – 4 чел., 102103 – 2 чел., 102104 –  1 чел.; </a:t>
            </a:r>
          </a:p>
          <a:p>
            <a:r>
              <a:rPr lang="ru-RU" sz="1400" i="1" dirty="0" smtClean="0"/>
              <a:t>102105 – 2 чел. (9 чел.)</a:t>
            </a:r>
          </a:p>
          <a:p>
            <a:endParaRPr lang="ru-RU" sz="1400" i="1" dirty="0">
              <a:solidFill>
                <a:srgbClr val="FF0000"/>
              </a:solidFill>
            </a:endParaRPr>
          </a:p>
          <a:p>
            <a:r>
              <a:rPr lang="ru-RU" sz="1400" i="1" dirty="0" smtClean="0"/>
              <a:t>ИТОГО: 1-2 долга:  11 чел.</a:t>
            </a:r>
          </a:p>
          <a:p>
            <a:r>
              <a:rPr lang="ru-RU" sz="1400" i="1" dirty="0" smtClean="0"/>
              <a:t>Основные долги: </a:t>
            </a:r>
            <a:r>
              <a:rPr lang="ru-RU" sz="1400" i="1" dirty="0" err="1" smtClean="0"/>
              <a:t>Осн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вариац</a:t>
            </a:r>
            <a:r>
              <a:rPr lang="ru-RU" sz="1400" i="1" dirty="0" smtClean="0"/>
              <a:t>. </a:t>
            </a:r>
            <a:r>
              <a:rPr lang="ru-RU" sz="1400" i="1" dirty="0"/>
              <a:t>и</a:t>
            </a:r>
            <a:r>
              <a:rPr lang="ru-RU" sz="1400" i="1" dirty="0" smtClean="0"/>
              <a:t>счисления (поточная дисциплина ) – уже 2 раза проводились пересдачи, а так долги разные от группе к группе</a:t>
            </a:r>
            <a:endParaRPr lang="ru-RU" sz="1400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3861048"/>
            <a:ext cx="42124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Средняя успеваемость по курсу</a:t>
            </a:r>
            <a:r>
              <a:rPr lang="ru-RU" b="1" dirty="0"/>
              <a:t>:  </a:t>
            </a:r>
            <a:r>
              <a:rPr lang="ru-RU" b="1" dirty="0" smtClean="0"/>
              <a:t>43,10 %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(36,36 </a:t>
            </a:r>
            <a:r>
              <a:rPr lang="ru-RU" sz="1400" i="1" dirty="0"/>
              <a:t>% - в зим сессию 2023-2024 </a:t>
            </a:r>
            <a:r>
              <a:rPr lang="ru-RU" sz="1400" i="1" dirty="0" err="1"/>
              <a:t>уч</a:t>
            </a:r>
            <a:r>
              <a:rPr lang="ru-RU" sz="1400" i="1" dirty="0"/>
              <a:t> году – </a:t>
            </a:r>
            <a:r>
              <a:rPr lang="ru-RU" sz="1400" i="1" dirty="0" smtClean="0"/>
              <a:t>4 </a:t>
            </a:r>
            <a:r>
              <a:rPr lang="ru-RU" sz="1400" i="1" dirty="0"/>
              <a:t>курс</a:t>
            </a:r>
          </a:p>
          <a:p>
            <a:r>
              <a:rPr lang="ru-RU" sz="1400" i="1" dirty="0" smtClean="0"/>
              <a:t>34,43 </a:t>
            </a:r>
            <a:r>
              <a:rPr lang="ru-RU" sz="1400" i="1" dirty="0"/>
              <a:t>% – у них предыдущая сессия)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772094"/>
              </p:ext>
            </p:extLst>
          </p:nvPr>
        </p:nvGraphicFramePr>
        <p:xfrm>
          <a:off x="4932040" y="692696"/>
          <a:ext cx="3759201" cy="2600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866276"/>
                <a:gridCol w="648072"/>
                <a:gridCol w="845859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Всего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(66 чел.)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051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52,94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58,33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63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62500319"/>
              </p:ext>
            </p:extLst>
          </p:nvPr>
        </p:nvGraphicFramePr>
        <p:xfrm>
          <a:off x="107504" y="684158"/>
          <a:ext cx="5328592" cy="360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11.03 – 1 курс магистратуры по группам: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99992" y="1556792"/>
            <a:ext cx="439248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102408 – 3 чел.; 102410 – 3 чел.;   102411 –  1 чел.; 102412 –  3 чел.; 102413 – 5 чел.; 102414 – 2 чел. (17 чел.) </a:t>
            </a:r>
          </a:p>
          <a:p>
            <a:endParaRPr lang="ru-RU" sz="1100" i="1" dirty="0"/>
          </a:p>
          <a:p>
            <a:r>
              <a:rPr lang="ru-RU" sz="1400" i="1" dirty="0" smtClean="0"/>
              <a:t>ИТОГО: 1-2 долга:  2 чел.</a:t>
            </a:r>
          </a:p>
          <a:p>
            <a:endParaRPr lang="ru-RU" sz="8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3288" y="836712"/>
            <a:ext cx="4212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Средняя успеваемость по курсу</a:t>
            </a:r>
            <a:r>
              <a:rPr lang="ru-RU" b="1" dirty="0"/>
              <a:t>:  </a:t>
            </a:r>
            <a:r>
              <a:rPr lang="ru-RU" b="1" dirty="0" smtClean="0"/>
              <a:t>47,44 </a:t>
            </a:r>
            <a:r>
              <a:rPr lang="ru-RU" b="1" dirty="0"/>
              <a:t>%</a:t>
            </a:r>
          </a:p>
          <a:p>
            <a:r>
              <a:rPr lang="ru-RU" dirty="0" smtClean="0"/>
              <a:t>(39,24 % - зим сессия 2023-2024 – 1 курс)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451709"/>
              </p:ext>
            </p:extLst>
          </p:nvPr>
        </p:nvGraphicFramePr>
        <p:xfrm>
          <a:off x="4303235" y="2636912"/>
          <a:ext cx="4392488" cy="4107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127"/>
                <a:gridCol w="817745"/>
                <a:gridCol w="781549"/>
                <a:gridCol w="977346"/>
                <a:gridCol w="1025721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Количество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102411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62,50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60,87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102414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47,44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39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46271012"/>
              </p:ext>
            </p:extLst>
          </p:nvPr>
        </p:nvGraphicFramePr>
        <p:xfrm>
          <a:off x="107504" y="684158"/>
          <a:ext cx="5328592" cy="360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</a:t>
            </a:r>
            <a:r>
              <a:rPr lang="ru-RU" b="1" smtClean="0"/>
              <a:t>на </a:t>
            </a:r>
            <a:r>
              <a:rPr lang="ru-RU" b="1" smtClean="0"/>
              <a:t>11.03 </a:t>
            </a:r>
            <a:r>
              <a:rPr lang="ru-RU" b="1" dirty="0" smtClean="0"/>
              <a:t>– 2 курс магистратуры по группам: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99991" y="1499213"/>
            <a:ext cx="439248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102308 – 2 чел.; 102309 – 5 чел.; 102310 – 9 чел.; 102312 –  5 чел.; 102313 – </a:t>
            </a:r>
            <a:r>
              <a:rPr lang="ru-RU" sz="1400" i="1" dirty="0"/>
              <a:t>4</a:t>
            </a:r>
            <a:r>
              <a:rPr lang="ru-RU" sz="1400" i="1" dirty="0" smtClean="0"/>
              <a:t> чел.; 102314 – 4 чел. (29 чел.) </a:t>
            </a:r>
          </a:p>
          <a:p>
            <a:endParaRPr lang="ru-RU" sz="1100" i="1" dirty="0" smtClean="0"/>
          </a:p>
          <a:p>
            <a:r>
              <a:rPr lang="ru-RU" sz="1400" i="1" dirty="0" smtClean="0"/>
              <a:t>1-2 долга: </a:t>
            </a:r>
            <a:r>
              <a:rPr lang="ru-RU" sz="1400" i="1" dirty="0"/>
              <a:t>3</a:t>
            </a:r>
            <a:r>
              <a:rPr lang="ru-RU" sz="1400" i="1" dirty="0" smtClean="0"/>
              <a:t> чел.</a:t>
            </a:r>
            <a:endParaRPr lang="ru-RU" sz="1400" i="1" dirty="0"/>
          </a:p>
          <a:p>
            <a:endParaRPr lang="ru-RU" sz="8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9991" y="413956"/>
            <a:ext cx="39142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 50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%</a:t>
            </a:r>
          </a:p>
          <a:p>
            <a:endParaRPr lang="ru-RU" dirty="0" smtClean="0"/>
          </a:p>
          <a:p>
            <a:r>
              <a:rPr lang="ru-RU" sz="1200" dirty="0" smtClean="0"/>
              <a:t>(36,51% </a:t>
            </a:r>
            <a:r>
              <a:rPr lang="ru-RU" sz="1200" dirty="0"/>
              <a:t>- зим сессия 2023-2024 – 1 </a:t>
            </a:r>
            <a:r>
              <a:rPr lang="ru-RU" sz="1200" dirty="0" smtClean="0"/>
              <a:t>курс,</a:t>
            </a:r>
          </a:p>
          <a:p>
            <a:r>
              <a:rPr lang="ru-RU" sz="1200" dirty="0" smtClean="0"/>
              <a:t>49,12 – их успеваемость в прошлом семестре 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312373"/>
              </p:ext>
            </p:extLst>
          </p:nvPr>
        </p:nvGraphicFramePr>
        <p:xfrm>
          <a:off x="4119365" y="2729865"/>
          <a:ext cx="4773116" cy="3710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7949"/>
                <a:gridCol w="939686"/>
                <a:gridCol w="898092"/>
                <a:gridCol w="1123086"/>
                <a:gridCol w="904303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Проценты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Контингент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102311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102312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71,43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102314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55,56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Итого: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50,00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60+1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ак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отп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8553" y="4869160"/>
            <a:ext cx="4392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Гр 102311 – в полном составе не учится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12797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373616" cy="488600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/>
              <a:t>Общая информация</a:t>
            </a:r>
          </a:p>
          <a:p>
            <a:pPr algn="ctr"/>
            <a:endParaRPr lang="ru-RU" sz="1400" b="1" dirty="0" smtClean="0"/>
          </a:p>
          <a:p>
            <a:r>
              <a:rPr lang="ru-RU" sz="1400" b="1" u="sng" dirty="0" smtClean="0"/>
              <a:t>262  </a:t>
            </a:r>
            <a:r>
              <a:rPr lang="ru-RU" sz="1400" u="sng" dirty="0" smtClean="0"/>
              <a:t>должника из </a:t>
            </a:r>
            <a:r>
              <a:rPr lang="ru-RU" sz="1400" b="1" u="sng" dirty="0" smtClean="0"/>
              <a:t>466 </a:t>
            </a:r>
            <a:r>
              <a:rPr lang="ru-RU" sz="1400" u="sng" dirty="0" smtClean="0"/>
              <a:t>: </a:t>
            </a:r>
            <a:r>
              <a:rPr lang="ru-RU" sz="1400" b="1" i="1" u="sng" dirty="0" smtClean="0"/>
              <a:t>56,22</a:t>
            </a:r>
            <a:r>
              <a:rPr lang="ru-RU" sz="1400" i="1" u="sng" dirty="0" smtClean="0"/>
              <a:t>% (+3 чел в </a:t>
            </a:r>
            <a:r>
              <a:rPr lang="ru-RU" sz="1400" i="1" u="sng" dirty="0" err="1" smtClean="0"/>
              <a:t>акад</a:t>
            </a:r>
            <a:r>
              <a:rPr lang="ru-RU" sz="1400" i="1" u="sng" dirty="0" smtClean="0"/>
              <a:t> отпуске)  (в аналогичном периоде прошлого учебного года </a:t>
            </a:r>
            <a:r>
              <a:rPr lang="ru-RU" sz="1400" b="1" i="1" u="sng" dirty="0" smtClean="0"/>
              <a:t>64,9%</a:t>
            </a:r>
            <a:r>
              <a:rPr lang="ru-RU" sz="1400" i="1" u="sng" dirty="0" smtClean="0"/>
              <a:t> )</a:t>
            </a:r>
          </a:p>
          <a:p>
            <a:pPr marL="0" indent="0">
              <a:buNone/>
            </a:pPr>
            <a:r>
              <a:rPr lang="ru-RU" sz="1400" u="sng" dirty="0" smtClean="0"/>
              <a:t>Из них </a:t>
            </a:r>
            <a:r>
              <a:rPr lang="ru-RU" sz="1400" u="sng" dirty="0" err="1" smtClean="0"/>
              <a:t>бакалавриат</a:t>
            </a:r>
            <a:r>
              <a:rPr lang="ru-RU" sz="1400" u="sng" dirty="0" smtClean="0"/>
              <a:t>/БВО: 191 из 328: </a:t>
            </a:r>
            <a:r>
              <a:rPr lang="ru-RU" sz="1400" b="1" i="1" u="sng" dirty="0" smtClean="0"/>
              <a:t>58,23 %                               </a:t>
            </a:r>
            <a:r>
              <a:rPr lang="ru-RU" sz="1400" i="1" u="sng" dirty="0" smtClean="0"/>
              <a:t>(66,0 %)</a:t>
            </a:r>
            <a:endParaRPr lang="ru-RU" sz="1400" i="1" u="sng" dirty="0"/>
          </a:p>
          <a:p>
            <a:pPr marL="0" indent="0">
              <a:buNone/>
            </a:pPr>
            <a:r>
              <a:rPr lang="ru-RU" sz="1400" u="sng" dirty="0" smtClean="0"/>
              <a:t>Из них магистратура: 71 из 138:  </a:t>
            </a:r>
            <a:r>
              <a:rPr lang="ru-RU" sz="1400" b="1" u="sng" dirty="0" smtClean="0"/>
              <a:t>51,45%</a:t>
            </a:r>
            <a:r>
              <a:rPr lang="ru-RU" sz="1400" u="sng" dirty="0" smtClean="0"/>
              <a:t>                                          (62,0 %</a:t>
            </a:r>
            <a:r>
              <a:rPr lang="ru-RU" sz="1400" b="1" u="sng" dirty="0" smtClean="0"/>
              <a:t>)</a:t>
            </a:r>
            <a:endParaRPr lang="ru-RU" sz="1400" b="1" i="1" u="sng" dirty="0"/>
          </a:p>
          <a:p>
            <a:pPr marL="0" indent="0">
              <a:buNone/>
            </a:pPr>
            <a:endParaRPr lang="ru-RU" sz="1400" u="sng" dirty="0" smtClean="0"/>
          </a:p>
          <a:p>
            <a:r>
              <a:rPr lang="ru-RU" sz="1400" b="1" dirty="0" smtClean="0"/>
              <a:t>из них имеют долг по 1-2 дисциплинам: 40 чел. (15,27 %)</a:t>
            </a:r>
          </a:p>
          <a:p>
            <a:pPr marL="0" indent="0">
              <a:buNone/>
            </a:pPr>
            <a:r>
              <a:rPr lang="ru-RU" sz="1400" dirty="0" smtClean="0"/>
              <a:t>35 (б) – 18,32 % от общего кол-ва неуспевающих в </a:t>
            </a:r>
            <a:r>
              <a:rPr lang="ru-RU" sz="1400" dirty="0" err="1" smtClean="0"/>
              <a:t>бакалавриате</a:t>
            </a:r>
            <a:r>
              <a:rPr lang="ru-RU" sz="1400" dirty="0" smtClean="0"/>
              <a:t>/БВО;</a:t>
            </a:r>
          </a:p>
          <a:p>
            <a:pPr marL="0" indent="0">
              <a:buNone/>
            </a:pPr>
            <a:r>
              <a:rPr lang="ru-RU" sz="1400" dirty="0"/>
              <a:t>5</a:t>
            </a:r>
            <a:r>
              <a:rPr lang="ru-RU" sz="1400" dirty="0" smtClean="0"/>
              <a:t> (м) – 7,04 % </a:t>
            </a:r>
            <a:r>
              <a:rPr lang="ru-RU" sz="1400" dirty="0"/>
              <a:t>от общего кол-ва неуспевающих в </a:t>
            </a:r>
            <a:r>
              <a:rPr lang="ru-RU" sz="1400" dirty="0" smtClean="0"/>
              <a:t>магистратуре.</a:t>
            </a:r>
          </a:p>
          <a:p>
            <a:pPr marL="0" indent="0">
              <a:buNone/>
            </a:pPr>
            <a:r>
              <a:rPr lang="ru-RU" sz="1400" dirty="0" smtClean="0"/>
              <a:t>Из них:</a:t>
            </a:r>
          </a:p>
          <a:p>
            <a:pPr marL="0" indent="0">
              <a:buNone/>
            </a:pPr>
            <a:r>
              <a:rPr lang="ru-RU" sz="1400" dirty="0" smtClean="0"/>
              <a:t>1 курс </a:t>
            </a:r>
            <a:r>
              <a:rPr lang="ru-RU" sz="1400" dirty="0" err="1" smtClean="0"/>
              <a:t>бво</a:t>
            </a:r>
            <a:r>
              <a:rPr lang="ru-RU" sz="1400" dirty="0" smtClean="0"/>
              <a:t>: 12 чел.</a:t>
            </a:r>
          </a:p>
          <a:p>
            <a:pPr marL="0" indent="0">
              <a:buNone/>
            </a:pPr>
            <a:r>
              <a:rPr lang="ru-RU" sz="1400" dirty="0" smtClean="0"/>
              <a:t>2 курс </a:t>
            </a:r>
            <a:r>
              <a:rPr lang="ru-RU" sz="1400" dirty="0" err="1" smtClean="0"/>
              <a:t>бво</a:t>
            </a:r>
            <a:r>
              <a:rPr lang="ru-RU" sz="1400" dirty="0" smtClean="0"/>
              <a:t>: 4 чел.</a:t>
            </a:r>
          </a:p>
          <a:p>
            <a:pPr marL="0" indent="0">
              <a:buNone/>
            </a:pPr>
            <a:r>
              <a:rPr lang="ru-RU" sz="1400" dirty="0" smtClean="0"/>
              <a:t>3 курс б: 8 чел.</a:t>
            </a:r>
          </a:p>
          <a:p>
            <a:pPr marL="0" indent="0">
              <a:buNone/>
            </a:pPr>
            <a:r>
              <a:rPr lang="ru-RU" sz="1400" dirty="0" smtClean="0"/>
              <a:t>4 курс б: 11 чел.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1 курс м: 2 чел.</a:t>
            </a:r>
          </a:p>
          <a:p>
            <a:pPr marL="0" indent="0">
              <a:buNone/>
            </a:pPr>
            <a:r>
              <a:rPr lang="ru-RU" sz="1400" dirty="0" smtClean="0"/>
              <a:t>2 курс м: 3 чел.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b="1" dirty="0" smtClean="0"/>
              <a:t>ОСНОВНАЯ ПРОБЛЕМА: снижение уровня общей подготовки студентов (сложности в преподавании математики, физики в школах, острая нехватка учителей), непривлекательность технических образовательных программ текущим школьникам.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8798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12557</TotalTime>
  <Words>1217</Words>
  <Application>Microsoft Office PowerPoint</Application>
  <PresentationFormat>Экран (4:3)</PresentationFormat>
  <Paragraphs>497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Елизавета Пикущак</dc:creator>
  <cp:lastModifiedBy>Елизавета Пикущак</cp:lastModifiedBy>
  <cp:revision>316</cp:revision>
  <cp:lastPrinted>2025-03-11T02:21:03Z</cp:lastPrinted>
  <dcterms:created xsi:type="dcterms:W3CDTF">2021-10-25T01:05:39Z</dcterms:created>
  <dcterms:modified xsi:type="dcterms:W3CDTF">2025-03-14T07:54:21Z</dcterms:modified>
</cp:coreProperties>
</file>